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tiff" ContentType="image/tiff"/>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60"/>
  </p:handoutMasterIdLst>
  <p:sldIdLst>
    <p:sldId id="256" r:id="rId3"/>
    <p:sldId id="757" r:id="rId4"/>
    <p:sldId id="764" r:id="rId6"/>
    <p:sldId id="766" r:id="rId7"/>
    <p:sldId id="767" r:id="rId8"/>
    <p:sldId id="768" r:id="rId9"/>
    <p:sldId id="765" r:id="rId10"/>
    <p:sldId id="769" r:id="rId11"/>
    <p:sldId id="770" r:id="rId12"/>
    <p:sldId id="763" r:id="rId13"/>
    <p:sldId id="423" r:id="rId14"/>
    <p:sldId id="457" r:id="rId15"/>
    <p:sldId id="458" r:id="rId16"/>
    <p:sldId id="459" r:id="rId17"/>
    <p:sldId id="460" r:id="rId18"/>
    <p:sldId id="759" r:id="rId19"/>
    <p:sldId id="758" r:id="rId20"/>
    <p:sldId id="462" r:id="rId21"/>
    <p:sldId id="466" r:id="rId22"/>
    <p:sldId id="468" r:id="rId23"/>
    <p:sldId id="467" r:id="rId24"/>
    <p:sldId id="495" r:id="rId25"/>
    <p:sldId id="470" r:id="rId26"/>
    <p:sldId id="464" r:id="rId27"/>
    <p:sldId id="471" r:id="rId28"/>
    <p:sldId id="472" r:id="rId29"/>
    <p:sldId id="543" r:id="rId30"/>
    <p:sldId id="473" r:id="rId31"/>
    <p:sldId id="760" r:id="rId32"/>
    <p:sldId id="469" r:id="rId33"/>
    <p:sldId id="463" r:id="rId34"/>
    <p:sldId id="474" r:id="rId35"/>
    <p:sldId id="686" r:id="rId36"/>
    <p:sldId id="475" r:id="rId37"/>
    <p:sldId id="476" r:id="rId38"/>
    <p:sldId id="478" r:id="rId39"/>
    <p:sldId id="479" r:id="rId40"/>
    <p:sldId id="496" r:id="rId41"/>
    <p:sldId id="761" r:id="rId42"/>
    <p:sldId id="497" r:id="rId43"/>
    <p:sldId id="481" r:id="rId44"/>
    <p:sldId id="482" r:id="rId45"/>
    <p:sldId id="483" r:id="rId46"/>
    <p:sldId id="484" r:id="rId47"/>
    <p:sldId id="485" r:id="rId48"/>
    <p:sldId id="687" r:id="rId49"/>
    <p:sldId id="688" r:id="rId50"/>
    <p:sldId id="689" r:id="rId51"/>
    <p:sldId id="690" r:id="rId52"/>
    <p:sldId id="691" r:id="rId53"/>
    <p:sldId id="692" r:id="rId54"/>
    <p:sldId id="693" r:id="rId55"/>
    <p:sldId id="694" r:id="rId56"/>
    <p:sldId id="695" r:id="rId57"/>
    <p:sldId id="696" r:id="rId58"/>
    <p:sldId id="697" r:id="rId59"/>
    <p:sldId id="762" r:id="rId60"/>
    <p:sldId id="486" r:id="rId61"/>
    <p:sldId id="487" r:id="rId62"/>
    <p:sldId id="488" r:id="rId63"/>
    <p:sldId id="489" r:id="rId64"/>
    <p:sldId id="490" r:id="rId65"/>
    <p:sldId id="491" r:id="rId66"/>
    <p:sldId id="677" r:id="rId67"/>
    <p:sldId id="678" r:id="rId68"/>
    <p:sldId id="679" r:id="rId69"/>
    <p:sldId id="544" r:id="rId70"/>
    <p:sldId id="741" r:id="rId71"/>
    <p:sldId id="657" r:id="rId72"/>
    <p:sldId id="659" r:id="rId73"/>
    <p:sldId id="660" r:id="rId74"/>
    <p:sldId id="663" r:id="rId75"/>
    <p:sldId id="664" r:id="rId76"/>
    <p:sldId id="665" r:id="rId77"/>
    <p:sldId id="661" r:id="rId78"/>
    <p:sldId id="662" r:id="rId79"/>
    <p:sldId id="666" r:id="rId80"/>
    <p:sldId id="667" r:id="rId81"/>
    <p:sldId id="668" r:id="rId82"/>
    <p:sldId id="669" r:id="rId83"/>
    <p:sldId id="670" r:id="rId84"/>
    <p:sldId id="671" r:id="rId85"/>
    <p:sldId id="672" r:id="rId86"/>
    <p:sldId id="673" r:id="rId87"/>
    <p:sldId id="545" r:id="rId88"/>
    <p:sldId id="742" r:id="rId89"/>
    <p:sldId id="743" r:id="rId90"/>
    <p:sldId id="546" r:id="rId91"/>
    <p:sldId id="547" r:id="rId92"/>
    <p:sldId id="548" r:id="rId93"/>
    <p:sldId id="549" r:id="rId94"/>
    <p:sldId id="550" r:id="rId95"/>
    <p:sldId id="551" r:id="rId96"/>
    <p:sldId id="552" r:id="rId97"/>
    <p:sldId id="553" r:id="rId98"/>
    <p:sldId id="637" r:id="rId99"/>
    <p:sldId id="641" r:id="rId100"/>
    <p:sldId id="642" r:id="rId101"/>
    <p:sldId id="643" r:id="rId102"/>
    <p:sldId id="640" r:id="rId103"/>
    <p:sldId id="554" r:id="rId104"/>
    <p:sldId id="555" r:id="rId105"/>
    <p:sldId id="556" r:id="rId106"/>
    <p:sldId id="558" r:id="rId107"/>
    <p:sldId id="559" r:id="rId108"/>
    <p:sldId id="560" r:id="rId109"/>
    <p:sldId id="561" r:id="rId110"/>
    <p:sldId id="649" r:id="rId111"/>
    <p:sldId id="650" r:id="rId112"/>
    <p:sldId id="651" r:id="rId113"/>
    <p:sldId id="652" r:id="rId114"/>
    <p:sldId id="653" r:id="rId115"/>
    <p:sldId id="654" r:id="rId116"/>
    <p:sldId id="656" r:id="rId117"/>
    <p:sldId id="744" r:id="rId118"/>
    <p:sldId id="563" r:id="rId119"/>
    <p:sldId id="745" r:id="rId120"/>
    <p:sldId id="564" r:id="rId121"/>
    <p:sldId id="680" r:id="rId122"/>
    <p:sldId id="681" r:id="rId123"/>
    <p:sldId id="682" r:id="rId124"/>
    <p:sldId id="683" r:id="rId125"/>
    <p:sldId id="684" r:id="rId126"/>
    <p:sldId id="685" r:id="rId127"/>
    <p:sldId id="746" r:id="rId128"/>
    <p:sldId id="565" r:id="rId129"/>
    <p:sldId id="566" r:id="rId130"/>
    <p:sldId id="567" r:id="rId131"/>
    <p:sldId id="747" r:id="rId132"/>
    <p:sldId id="568" r:id="rId133"/>
    <p:sldId id="569" r:id="rId134"/>
    <p:sldId id="570" r:id="rId135"/>
    <p:sldId id="571" r:id="rId136"/>
    <p:sldId id="572" r:id="rId137"/>
    <p:sldId id="573" r:id="rId138"/>
    <p:sldId id="574" r:id="rId139"/>
    <p:sldId id="575" r:id="rId140"/>
    <p:sldId id="576" r:id="rId141"/>
    <p:sldId id="577" r:id="rId142"/>
    <p:sldId id="578" r:id="rId143"/>
    <p:sldId id="579" r:id="rId144"/>
    <p:sldId id="754" r:id="rId145"/>
    <p:sldId id="612" r:id="rId146"/>
    <p:sldId id="613" r:id="rId147"/>
    <p:sldId id="615" r:id="rId148"/>
    <p:sldId id="614" r:id="rId149"/>
    <p:sldId id="616" r:id="rId150"/>
    <p:sldId id="618" r:id="rId151"/>
    <p:sldId id="771" r:id="rId152"/>
    <p:sldId id="748" r:id="rId153"/>
    <p:sldId id="749" r:id="rId154"/>
    <p:sldId id="750" r:id="rId155"/>
    <p:sldId id="751" r:id="rId156"/>
    <p:sldId id="752" r:id="rId157"/>
    <p:sldId id="753" r:id="rId158"/>
    <p:sldId id="620" r:id="rId159"/>
    <p:sldId id="621" r:id="rId160"/>
    <p:sldId id="622" r:id="rId161"/>
    <p:sldId id="623" r:id="rId162"/>
    <p:sldId id="624" r:id="rId163"/>
    <p:sldId id="625" r:id="rId164"/>
    <p:sldId id="626" r:id="rId165"/>
    <p:sldId id="627" r:id="rId166"/>
    <p:sldId id="628" r:id="rId167"/>
    <p:sldId id="629" r:id="rId168"/>
    <p:sldId id="632" r:id="rId169"/>
    <p:sldId id="630" r:id="rId170"/>
    <p:sldId id="631" r:id="rId171"/>
    <p:sldId id="633" r:id="rId172"/>
    <p:sldId id="634" r:id="rId173"/>
    <p:sldId id="635" r:id="rId174"/>
    <p:sldId id="636" r:id="rId175"/>
    <p:sldId id="580" r:id="rId176"/>
    <p:sldId id="581" r:id="rId177"/>
    <p:sldId id="582" r:id="rId178"/>
    <p:sldId id="583" r:id="rId179"/>
    <p:sldId id="584" r:id="rId180"/>
    <p:sldId id="585" r:id="rId181"/>
    <p:sldId id="586" r:id="rId182"/>
    <p:sldId id="587" r:id="rId183"/>
    <p:sldId id="597" r:id="rId184"/>
    <p:sldId id="598" r:id="rId185"/>
    <p:sldId id="600" r:id="rId186"/>
    <p:sldId id="599" r:id="rId187"/>
    <p:sldId id="601" r:id="rId188"/>
    <p:sldId id="755" r:id="rId189"/>
    <p:sldId id="602" r:id="rId190"/>
    <p:sldId id="607" r:id="rId191"/>
    <p:sldId id="603" r:id="rId192"/>
    <p:sldId id="604" r:id="rId193"/>
    <p:sldId id="605" r:id="rId194"/>
    <p:sldId id="606" r:id="rId195"/>
    <p:sldId id="608" r:id="rId196"/>
    <p:sldId id="611" r:id="rId197"/>
    <p:sldId id="609" r:id="rId198"/>
    <p:sldId id="610" r:id="rId199"/>
    <p:sldId id="756" r:id="rId200"/>
    <p:sldId id="773" r:id="rId201"/>
    <p:sldId id="772" r:id="rId202"/>
    <p:sldId id="592" r:id="rId203"/>
    <p:sldId id="591" r:id="rId204"/>
    <p:sldId id="774" r:id="rId205"/>
    <p:sldId id="775" r:id="rId206"/>
    <p:sldId id="593" r:id="rId207"/>
    <p:sldId id="594" r:id="rId208"/>
    <p:sldId id="776" r:id="rId209"/>
    <p:sldId id="595" r:id="rId210"/>
    <p:sldId id="596" r:id="rId211"/>
    <p:sldId id="777" r:id="rId212"/>
    <p:sldId id="778" r:id="rId213"/>
    <p:sldId id="779" r:id="rId214"/>
    <p:sldId id="780" r:id="rId215"/>
    <p:sldId id="698" r:id="rId216"/>
    <p:sldId id="699" r:id="rId217"/>
    <p:sldId id="704" r:id="rId218"/>
    <p:sldId id="723" r:id="rId219"/>
    <p:sldId id="724" r:id="rId220"/>
    <p:sldId id="725" r:id="rId221"/>
    <p:sldId id="726" r:id="rId222"/>
    <p:sldId id="730" r:id="rId223"/>
    <p:sldId id="731" r:id="rId224"/>
    <p:sldId id="705" r:id="rId225"/>
    <p:sldId id="733" r:id="rId226"/>
    <p:sldId id="734" r:id="rId227"/>
    <p:sldId id="735" r:id="rId228"/>
    <p:sldId id="781" r:id="rId229"/>
    <p:sldId id="736" r:id="rId230"/>
    <p:sldId id="737" r:id="rId231"/>
    <p:sldId id="738" r:id="rId232"/>
    <p:sldId id="739" r:id="rId233"/>
    <p:sldId id="740" r:id="rId234"/>
    <p:sldId id="732" r:id="rId235"/>
    <p:sldId id="707" r:id="rId236"/>
    <p:sldId id="708" r:id="rId237"/>
    <p:sldId id="709" r:id="rId238"/>
    <p:sldId id="782" r:id="rId239"/>
    <p:sldId id="710" r:id="rId240"/>
    <p:sldId id="703" r:id="rId241"/>
    <p:sldId id="700" r:id="rId242"/>
    <p:sldId id="701" r:id="rId243"/>
    <p:sldId id="702" r:id="rId244"/>
    <p:sldId id="711" r:id="rId245"/>
    <p:sldId id="712" r:id="rId246"/>
    <p:sldId id="713" r:id="rId247"/>
    <p:sldId id="783" r:id="rId248"/>
    <p:sldId id="714" r:id="rId249"/>
    <p:sldId id="716" r:id="rId250"/>
    <p:sldId id="715" r:id="rId251"/>
    <p:sldId id="717" r:id="rId252"/>
    <p:sldId id="718" r:id="rId253"/>
    <p:sldId id="719" r:id="rId254"/>
    <p:sldId id="720" r:id="rId255"/>
    <p:sldId id="722" r:id="rId256"/>
    <p:sldId id="721" r:id="rId257"/>
    <p:sldId id="784" r:id="rId258"/>
    <p:sldId id="260" r:id="rId259"/>
  </p:sldIdLst>
  <p:sldSz cx="9540875"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33" autoAdjust="0"/>
    <p:restoredTop sz="91139" autoAdjust="0"/>
  </p:normalViewPr>
  <p:slideViewPr>
    <p:cSldViewPr>
      <p:cViewPr>
        <p:scale>
          <a:sx n="83" d="100"/>
          <a:sy n="83" d="100"/>
        </p:scale>
        <p:origin x="-744" y="-186"/>
      </p:cViewPr>
      <p:guideLst>
        <p:guide orient="horz" pos="1769"/>
        <p:guide pos="3005"/>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3" Type="http://schemas.openxmlformats.org/officeDocument/2006/relationships/tableStyles" Target="tableStyles.xml"/><Relationship Id="rId262" Type="http://schemas.openxmlformats.org/officeDocument/2006/relationships/viewProps" Target="viewProps.xml"/><Relationship Id="rId261" Type="http://schemas.openxmlformats.org/officeDocument/2006/relationships/presProps" Target="presProps.xml"/><Relationship Id="rId260" Type="http://schemas.openxmlformats.org/officeDocument/2006/relationships/handoutMaster" Target="handoutMasters/handoutMaster1.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常数项可以忽略</a:t>
            </a:r>
            <a:endParaRPr lang="zh-CN" altLang="en-US"/>
          </a:p>
        </c:rich>
      </c:tx>
      <c:layout/>
      <c:overlay val="0"/>
      <c:spPr>
        <a:noFill/>
        <a:ln>
          <a:noFill/>
        </a:ln>
        <a:effectLst/>
      </c:spPr>
    </c:title>
    <c:autoTitleDeleted val="0"/>
    <c:plotArea>
      <c:layout>
        <c:manualLayout>
          <c:layoutTarget val="inner"/>
          <c:xMode val="edge"/>
          <c:yMode val="edge"/>
          <c:x val="0.0848031496062992"/>
          <c:y val="0.143356663750365"/>
          <c:w val="0.890196850393701"/>
          <c:h val="0.712206911636046"/>
        </c:manualLayout>
      </c:layout>
      <c:lineChart>
        <c:grouping val="standard"/>
        <c:varyColors val="0"/>
        <c:ser>
          <c:idx val="0"/>
          <c:order val="0"/>
          <c:tx>
            <c:strRef>
              <c:f>忽略常数!$B$1</c:f>
              <c:strCache>
                <c:ptCount val="1"/>
                <c:pt idx="0">
                  <c:v>2n+20</c:v>
                </c:pt>
              </c:strCache>
            </c:strRef>
          </c:tx>
          <c:spPr>
            <a:ln w="28575" cap="rnd" cmpd="sng" algn="ctr">
              <a:solidFill>
                <a:schemeClr val="accent1"/>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忽略常数!$B$2:$B$9</c:f>
              <c:numCache>
                <c:formatCode>General</c:formatCode>
                <c:ptCount val="8"/>
                <c:pt idx="0">
                  <c:v>22</c:v>
                </c:pt>
                <c:pt idx="1">
                  <c:v>24</c:v>
                </c:pt>
                <c:pt idx="2">
                  <c:v>30</c:v>
                </c:pt>
                <c:pt idx="3">
                  <c:v>36</c:v>
                </c:pt>
                <c:pt idx="4">
                  <c:v>50</c:v>
                </c:pt>
                <c:pt idx="5">
                  <c:v>80</c:v>
                </c:pt>
                <c:pt idx="6">
                  <c:v>220</c:v>
                </c:pt>
                <c:pt idx="7">
                  <c:v>620</c:v>
                </c:pt>
              </c:numCache>
            </c:numRef>
          </c:val>
          <c:smooth val="0"/>
        </c:ser>
        <c:ser>
          <c:idx val="1"/>
          <c:order val="1"/>
          <c:tx>
            <c:strRef>
              <c:f>忽略常数!$C$1</c:f>
              <c:strCache>
                <c:ptCount val="1"/>
                <c:pt idx="0">
                  <c:v>2n</c:v>
                </c:pt>
              </c:strCache>
            </c:strRef>
          </c:tx>
          <c:spPr>
            <a:ln w="28575" cap="rnd" cmpd="sng" algn="ctr">
              <a:solidFill>
                <a:schemeClr val="accent2"/>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忽略常数!$C$2:$C$9</c:f>
              <c:numCache>
                <c:formatCode>General</c:formatCode>
                <c:ptCount val="8"/>
                <c:pt idx="0">
                  <c:v>2</c:v>
                </c:pt>
                <c:pt idx="1">
                  <c:v>4</c:v>
                </c:pt>
                <c:pt idx="2">
                  <c:v>10</c:v>
                </c:pt>
                <c:pt idx="3">
                  <c:v>16</c:v>
                </c:pt>
                <c:pt idx="4">
                  <c:v>30</c:v>
                </c:pt>
                <c:pt idx="5">
                  <c:v>60</c:v>
                </c:pt>
                <c:pt idx="6">
                  <c:v>200</c:v>
                </c:pt>
                <c:pt idx="7">
                  <c:v>600</c:v>
                </c:pt>
              </c:numCache>
            </c:numRef>
          </c:val>
          <c:smooth val="0"/>
        </c:ser>
        <c:ser>
          <c:idx val="2"/>
          <c:order val="2"/>
          <c:tx>
            <c:strRef>
              <c:f>忽略常数!$D$1</c:f>
              <c:strCache>
                <c:ptCount val="1"/>
                <c:pt idx="0">
                  <c:v>3n+10</c:v>
                </c:pt>
              </c:strCache>
            </c:strRef>
          </c:tx>
          <c:spPr>
            <a:ln w="28575" cap="rnd" cmpd="sng" algn="ctr">
              <a:solidFill>
                <a:schemeClr val="accent3"/>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忽略常数!$D$2:$D$9</c:f>
              <c:numCache>
                <c:formatCode>General</c:formatCode>
                <c:ptCount val="8"/>
                <c:pt idx="0">
                  <c:v>13</c:v>
                </c:pt>
                <c:pt idx="1">
                  <c:v>16</c:v>
                </c:pt>
                <c:pt idx="2">
                  <c:v>25</c:v>
                </c:pt>
                <c:pt idx="3">
                  <c:v>34</c:v>
                </c:pt>
                <c:pt idx="4">
                  <c:v>55</c:v>
                </c:pt>
                <c:pt idx="5">
                  <c:v>100</c:v>
                </c:pt>
                <c:pt idx="6">
                  <c:v>310</c:v>
                </c:pt>
                <c:pt idx="7">
                  <c:v>910</c:v>
                </c:pt>
              </c:numCache>
            </c:numRef>
          </c:val>
          <c:smooth val="0"/>
        </c:ser>
        <c:ser>
          <c:idx val="3"/>
          <c:order val="3"/>
          <c:tx>
            <c:strRef>
              <c:f>忽略常数!$E$1</c:f>
              <c:strCache>
                <c:ptCount val="1"/>
                <c:pt idx="0">
                  <c:v>3n</c:v>
                </c:pt>
              </c:strCache>
            </c:strRef>
          </c:tx>
          <c:spPr>
            <a:ln w="28575" cap="rnd" cmpd="sng" algn="ctr">
              <a:solidFill>
                <a:schemeClr val="accent4"/>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忽略常数!$E$2:$E$9</c:f>
              <c:numCache>
                <c:formatCode>General</c:formatCode>
                <c:ptCount val="8"/>
                <c:pt idx="0">
                  <c:v>3</c:v>
                </c:pt>
                <c:pt idx="1">
                  <c:v>6</c:v>
                </c:pt>
                <c:pt idx="2">
                  <c:v>15</c:v>
                </c:pt>
                <c:pt idx="3">
                  <c:v>24</c:v>
                </c:pt>
                <c:pt idx="4">
                  <c:v>45</c:v>
                </c:pt>
                <c:pt idx="5">
                  <c:v>90</c:v>
                </c:pt>
                <c:pt idx="6">
                  <c:v>300</c:v>
                </c:pt>
                <c:pt idx="7">
                  <c:v>900</c:v>
                </c:pt>
              </c:numCache>
            </c:numRef>
          </c:val>
          <c:smooth val="0"/>
        </c:ser>
        <c:dLbls>
          <c:showLegendKey val="0"/>
          <c:showVal val="0"/>
          <c:showCatName val="0"/>
          <c:showSerName val="0"/>
          <c:showPercent val="0"/>
          <c:showBubbleSize val="0"/>
        </c:dLbls>
        <c:marker val="0"/>
        <c:smooth val="0"/>
        <c:axId val="205360128"/>
        <c:axId val="205374208"/>
      </c:lineChart>
      <c:catAx>
        <c:axId val="205360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74208"/>
        <c:crosses val="autoZero"/>
        <c:auto val="1"/>
        <c:lblAlgn val="ctr"/>
        <c:lblOffset val="100"/>
        <c:noMultiLvlLbl val="0"/>
      </c:catAx>
      <c:valAx>
        <c:axId val="20537420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6012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低次项可以忽略</a:t>
            </a:r>
            <a:endParaRPr lang="zh-CN" altLang="en-US"/>
          </a:p>
        </c:rich>
      </c:tx>
      <c:layout/>
      <c:overlay val="0"/>
      <c:spPr>
        <a:noFill/>
        <a:ln>
          <a:noFill/>
        </a:ln>
        <a:effectLst/>
      </c:spPr>
    </c:title>
    <c:autoTitleDeleted val="0"/>
    <c:plotArea>
      <c:layout/>
      <c:lineChart>
        <c:grouping val="standard"/>
        <c:varyColors val="0"/>
        <c:ser>
          <c:idx val="0"/>
          <c:order val="0"/>
          <c:tx>
            <c:strRef>
              <c:f>忽略低次项!$B$1</c:f>
              <c:strCache>
                <c:ptCount val="1"/>
                <c:pt idx="0">
                  <c:v>2n^2+3n+10</c:v>
                </c:pt>
              </c:strCache>
            </c:strRef>
          </c:tx>
          <c:spPr>
            <a:ln w="28575" cap="rnd" cmpd="sng" algn="ctr">
              <a:solidFill>
                <a:schemeClr val="accent1"/>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忽略低次项!$B$2:$B$8</c:f>
              <c:numCache>
                <c:formatCode>General</c:formatCode>
                <c:ptCount val="7"/>
                <c:pt idx="0">
                  <c:v>15</c:v>
                </c:pt>
                <c:pt idx="1">
                  <c:v>24</c:v>
                </c:pt>
                <c:pt idx="2">
                  <c:v>75</c:v>
                </c:pt>
                <c:pt idx="3">
                  <c:v>162</c:v>
                </c:pt>
                <c:pt idx="4">
                  <c:v>505</c:v>
                </c:pt>
                <c:pt idx="5">
                  <c:v>1900</c:v>
                </c:pt>
                <c:pt idx="6">
                  <c:v>20310</c:v>
                </c:pt>
              </c:numCache>
            </c:numRef>
          </c:val>
          <c:smooth val="0"/>
        </c:ser>
        <c:ser>
          <c:idx val="1"/>
          <c:order val="1"/>
          <c:tx>
            <c:strRef>
              <c:f>忽略低次项!$C$1</c:f>
              <c:strCache>
                <c:ptCount val="1"/>
                <c:pt idx="0">
                  <c:v>2n^2</c:v>
                </c:pt>
              </c:strCache>
            </c:strRef>
          </c:tx>
          <c:spPr>
            <a:ln w="28575" cap="rnd" cmpd="sng" algn="ctr">
              <a:solidFill>
                <a:schemeClr val="accent2"/>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忽略低次项!$C$2:$C$8</c:f>
              <c:numCache>
                <c:formatCode>General</c:formatCode>
                <c:ptCount val="7"/>
                <c:pt idx="0">
                  <c:v>2</c:v>
                </c:pt>
                <c:pt idx="1">
                  <c:v>8</c:v>
                </c:pt>
                <c:pt idx="2">
                  <c:v>50</c:v>
                </c:pt>
                <c:pt idx="3">
                  <c:v>128</c:v>
                </c:pt>
                <c:pt idx="4">
                  <c:v>450</c:v>
                </c:pt>
                <c:pt idx="5">
                  <c:v>1800</c:v>
                </c:pt>
                <c:pt idx="6">
                  <c:v>20000</c:v>
                </c:pt>
              </c:numCache>
            </c:numRef>
          </c:val>
          <c:smooth val="0"/>
        </c:ser>
        <c:ser>
          <c:idx val="2"/>
          <c:order val="2"/>
          <c:tx>
            <c:strRef>
              <c:f>忽略低次项!$D$1</c:f>
              <c:strCache>
                <c:ptCount val="1"/>
                <c:pt idx="0">
                  <c:v>n^2+5n+20</c:v>
                </c:pt>
              </c:strCache>
            </c:strRef>
          </c:tx>
          <c:spPr>
            <a:ln w="28575" cap="rnd" cmpd="sng" algn="ctr">
              <a:solidFill>
                <a:schemeClr val="accent3"/>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忽略低次项!$D$2:$D$8</c:f>
              <c:numCache>
                <c:formatCode>General</c:formatCode>
                <c:ptCount val="7"/>
                <c:pt idx="0">
                  <c:v>26</c:v>
                </c:pt>
                <c:pt idx="1">
                  <c:v>34</c:v>
                </c:pt>
                <c:pt idx="2">
                  <c:v>70</c:v>
                </c:pt>
                <c:pt idx="3">
                  <c:v>124</c:v>
                </c:pt>
                <c:pt idx="4">
                  <c:v>320</c:v>
                </c:pt>
                <c:pt idx="5">
                  <c:v>1070</c:v>
                </c:pt>
                <c:pt idx="6">
                  <c:v>10520</c:v>
                </c:pt>
              </c:numCache>
            </c:numRef>
          </c:val>
          <c:smooth val="0"/>
        </c:ser>
        <c:ser>
          <c:idx val="3"/>
          <c:order val="3"/>
          <c:tx>
            <c:strRef>
              <c:f>忽略低次项!$E$1</c:f>
              <c:strCache>
                <c:ptCount val="1"/>
                <c:pt idx="0">
                  <c:v>n^2</c:v>
                </c:pt>
              </c:strCache>
            </c:strRef>
          </c:tx>
          <c:spPr>
            <a:ln w="28575" cap="rnd" cmpd="sng" algn="ctr">
              <a:solidFill>
                <a:schemeClr val="accent4"/>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忽略低次项!$E$2:$E$8</c:f>
              <c:numCache>
                <c:formatCode>General</c:formatCode>
                <c:ptCount val="7"/>
                <c:pt idx="0">
                  <c:v>1</c:v>
                </c:pt>
                <c:pt idx="1">
                  <c:v>4</c:v>
                </c:pt>
                <c:pt idx="2">
                  <c:v>25</c:v>
                </c:pt>
                <c:pt idx="3">
                  <c:v>64</c:v>
                </c:pt>
                <c:pt idx="4">
                  <c:v>225</c:v>
                </c:pt>
                <c:pt idx="5">
                  <c:v>900</c:v>
                </c:pt>
                <c:pt idx="6">
                  <c:v>10000</c:v>
                </c:pt>
              </c:numCache>
            </c:numRef>
          </c:val>
          <c:smooth val="0"/>
        </c:ser>
        <c:dLbls>
          <c:showLegendKey val="0"/>
          <c:showVal val="0"/>
          <c:showCatName val="0"/>
          <c:showSerName val="0"/>
          <c:showPercent val="0"/>
          <c:showBubbleSize val="0"/>
        </c:dLbls>
        <c:marker val="0"/>
        <c:smooth val="0"/>
        <c:axId val="205100160"/>
        <c:axId val="205101696"/>
      </c:lineChart>
      <c:catAx>
        <c:axId val="2051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1696"/>
        <c:crosses val="autoZero"/>
        <c:auto val="1"/>
        <c:lblAlgn val="ctr"/>
        <c:lblOffset val="100"/>
        <c:noMultiLvlLbl val="0"/>
      </c:catAx>
      <c:valAx>
        <c:axId val="20510169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0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系数可以忽略</a:t>
            </a:r>
            <a:endParaRPr lang="zh-CN" altLang="en-US"/>
          </a:p>
        </c:rich>
      </c:tx>
      <c:layout/>
      <c:overlay val="0"/>
      <c:spPr>
        <a:noFill/>
        <a:ln>
          <a:noFill/>
        </a:ln>
        <a:effectLst/>
      </c:spPr>
    </c:title>
    <c:autoTitleDeleted val="0"/>
    <c:plotArea>
      <c:layout/>
      <c:lineChart>
        <c:grouping val="standard"/>
        <c:varyColors val="0"/>
        <c:ser>
          <c:idx val="0"/>
          <c:order val="0"/>
          <c:tx>
            <c:strRef>
              <c:f>忽略系数!$B$1</c:f>
              <c:strCache>
                <c:ptCount val="1"/>
                <c:pt idx="0">
                  <c:v>3n^2+2n</c:v>
                </c:pt>
              </c:strCache>
            </c:strRef>
          </c:tx>
          <c:spPr>
            <a:ln w="28575" cap="rnd" cmpd="sng" algn="ctr">
              <a:solidFill>
                <a:schemeClr val="accent1"/>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忽略系数!$B$2:$B$8</c:f>
              <c:numCache>
                <c:formatCode>General</c:formatCode>
                <c:ptCount val="7"/>
                <c:pt idx="0">
                  <c:v>5</c:v>
                </c:pt>
                <c:pt idx="1">
                  <c:v>16</c:v>
                </c:pt>
                <c:pt idx="2">
                  <c:v>85</c:v>
                </c:pt>
                <c:pt idx="3">
                  <c:v>208</c:v>
                </c:pt>
                <c:pt idx="4">
                  <c:v>705</c:v>
                </c:pt>
                <c:pt idx="5">
                  <c:v>2760</c:v>
                </c:pt>
                <c:pt idx="6">
                  <c:v>30200</c:v>
                </c:pt>
              </c:numCache>
            </c:numRef>
          </c:val>
          <c:smooth val="0"/>
        </c:ser>
        <c:ser>
          <c:idx val="1"/>
          <c:order val="1"/>
          <c:tx>
            <c:strRef>
              <c:f>忽略系数!$C$1</c:f>
              <c:strCache>
                <c:ptCount val="1"/>
                <c:pt idx="0">
                  <c:v>5n^2+7n</c:v>
                </c:pt>
              </c:strCache>
            </c:strRef>
          </c:tx>
          <c:spPr>
            <a:ln w="28575" cap="rnd" cmpd="sng" algn="ctr">
              <a:solidFill>
                <a:schemeClr val="accent2"/>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忽略系数!$C$2:$C$8</c:f>
              <c:numCache>
                <c:formatCode>General</c:formatCode>
                <c:ptCount val="7"/>
                <c:pt idx="0">
                  <c:v>12</c:v>
                </c:pt>
                <c:pt idx="1">
                  <c:v>34</c:v>
                </c:pt>
                <c:pt idx="2">
                  <c:v>160</c:v>
                </c:pt>
                <c:pt idx="3">
                  <c:v>376</c:v>
                </c:pt>
                <c:pt idx="4">
                  <c:v>1230</c:v>
                </c:pt>
                <c:pt idx="5">
                  <c:v>4710</c:v>
                </c:pt>
                <c:pt idx="6">
                  <c:v>50700</c:v>
                </c:pt>
              </c:numCache>
            </c:numRef>
          </c:val>
          <c:smooth val="0"/>
        </c:ser>
        <c:ser>
          <c:idx val="2"/>
          <c:order val="2"/>
          <c:tx>
            <c:strRef>
              <c:f>忽略系数!$D$1</c:f>
              <c:strCache>
                <c:ptCount val="1"/>
                <c:pt idx="0">
                  <c:v>n^3+5n</c:v>
                </c:pt>
              </c:strCache>
            </c:strRef>
          </c:tx>
          <c:spPr>
            <a:ln w="28575" cap="rnd" cmpd="sng" algn="ctr">
              <a:solidFill>
                <a:schemeClr val="accent3"/>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忽略系数!$D$2:$D$8</c:f>
              <c:numCache>
                <c:formatCode>General</c:formatCode>
                <c:ptCount val="7"/>
                <c:pt idx="0">
                  <c:v>6</c:v>
                </c:pt>
                <c:pt idx="1">
                  <c:v>18</c:v>
                </c:pt>
                <c:pt idx="2">
                  <c:v>150</c:v>
                </c:pt>
                <c:pt idx="3">
                  <c:v>552</c:v>
                </c:pt>
                <c:pt idx="4">
                  <c:v>3450</c:v>
                </c:pt>
                <c:pt idx="5">
                  <c:v>27150</c:v>
                </c:pt>
                <c:pt idx="6">
                  <c:v>1000500</c:v>
                </c:pt>
              </c:numCache>
            </c:numRef>
          </c:val>
          <c:smooth val="0"/>
        </c:ser>
        <c:ser>
          <c:idx val="3"/>
          <c:order val="3"/>
          <c:tx>
            <c:strRef>
              <c:f>忽略系数!$E$1</c:f>
              <c:strCache>
                <c:ptCount val="1"/>
                <c:pt idx="0">
                  <c:v>6n^3+4n</c:v>
                </c:pt>
              </c:strCache>
            </c:strRef>
          </c:tx>
          <c:spPr>
            <a:ln w="28575" cap="rnd" cmpd="sng" algn="ctr">
              <a:solidFill>
                <a:schemeClr val="accent4"/>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忽略系数!$E$2:$E$8</c:f>
              <c:numCache>
                <c:formatCode>General</c:formatCode>
                <c:ptCount val="7"/>
                <c:pt idx="0">
                  <c:v>10</c:v>
                </c:pt>
                <c:pt idx="1">
                  <c:v>56</c:v>
                </c:pt>
                <c:pt idx="2">
                  <c:v>770</c:v>
                </c:pt>
                <c:pt idx="3">
                  <c:v>3104</c:v>
                </c:pt>
                <c:pt idx="4">
                  <c:v>20310</c:v>
                </c:pt>
                <c:pt idx="5">
                  <c:v>162120</c:v>
                </c:pt>
                <c:pt idx="6">
                  <c:v>6000400</c:v>
                </c:pt>
              </c:numCache>
            </c:numRef>
          </c:val>
          <c:smooth val="0"/>
        </c:ser>
        <c:dLbls>
          <c:showLegendKey val="0"/>
          <c:showVal val="0"/>
          <c:showCatName val="0"/>
          <c:showSerName val="0"/>
          <c:showPercent val="0"/>
          <c:showBubbleSize val="0"/>
        </c:dLbls>
        <c:marker val="0"/>
        <c:smooth val="0"/>
        <c:axId val="205665792"/>
        <c:axId val="205667328"/>
      </c:lineChart>
      <c:catAx>
        <c:axId val="205665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7328"/>
        <c:crosses val="autoZero"/>
        <c:auto val="1"/>
        <c:lblAlgn val="ctr"/>
        <c:lblOffset val="100"/>
        <c:noMultiLvlLbl val="0"/>
      </c:catAx>
      <c:valAx>
        <c:axId val="20566732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57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50.wmf"/><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71.wmf"/><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49.vml.rels><?xml version="1.0" encoding="UTF-8" standalone="yes"?>
<Relationships xmlns="http://schemas.openxmlformats.org/package/2006/relationships"><Relationship Id="rId7" Type="http://schemas.openxmlformats.org/officeDocument/2006/relationships/image" Target="../media/image149.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23.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28.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28.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说一下课程资料结构</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学习好数据结构，并不等于你能写出好的算法，比如数组和排序算法的关系</a:t>
            </a:r>
            <a:r>
              <a:rPr lang="en-US" altLang="zh-CN" sz="1200" b="1" kern="1200" baseline="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85750" indent="-285750">
              <a:spcBef>
                <a:spcPct val="0"/>
              </a:spcBef>
              <a:buFont typeface="Wingdings" panose="05000000000000000000" pitchFamily="2" charset="2"/>
              <a:buChar char="Ø"/>
            </a:pPr>
            <a:r>
              <a:rPr kumimoji="1" lang="zh-CN" altLang="en-US" b="1" smtClean="0">
                <a:latin typeface="+mn-ea"/>
              </a:rPr>
              <a:t>说明</a:t>
            </a:r>
            <a:r>
              <a:rPr kumimoji="1" lang="en-US" altLang="zh-CN" b="1" smtClean="0">
                <a:latin typeface="+mn-ea"/>
              </a:rPr>
              <a:t>[</a:t>
            </a:r>
            <a:r>
              <a:rPr kumimoji="1" lang="zh-CN" altLang="en-US" b="1" smtClean="0">
                <a:latin typeface="+mn-ea"/>
              </a:rPr>
              <a:t>验证分析</a:t>
            </a:r>
            <a:r>
              <a:rPr kumimoji="1" lang="en-US" altLang="zh-CN" b="1" smtClean="0">
                <a:latin typeface="+mn-ea"/>
              </a:rPr>
              <a:t>]:</a:t>
            </a:r>
            <a:endParaRPr kumimoji="1" lang="en-US" altLang="zh-CN" b="1" smtClean="0">
              <a:latin typeface="+mn-ea"/>
            </a:endParaRPr>
          </a:p>
          <a:p>
            <a:pPr marL="457200" indent="-457200">
              <a:spcBef>
                <a:spcPct val="0"/>
              </a:spcBef>
              <a:buAutoNum type="arabicParenR"/>
            </a:pPr>
            <a:r>
              <a:rPr kumimoji="1" lang="zh-CN" altLang="en-US" b="1" smtClean="0">
                <a:latin typeface="+mn-ea"/>
              </a:rPr>
              <a:t>如果取消左右递归，结果是  </a:t>
            </a:r>
            <a:r>
              <a:rPr lang="en-US" altLang="zh-CN" b="1" smtClean="0"/>
              <a:t>-9 -567 0 23 78 70</a:t>
            </a:r>
            <a:endParaRPr lang="en-US" altLang="zh-CN" b="1" smtClean="0"/>
          </a:p>
          <a:p>
            <a:pPr marL="457200" indent="-457200">
              <a:spcBef>
                <a:spcPct val="0"/>
              </a:spcBef>
              <a:buAutoNum type="arabicParenR"/>
            </a:pPr>
            <a:r>
              <a:rPr lang="zh-CN" altLang="en-US" b="1" smtClean="0"/>
              <a:t>如果取消右递归</a:t>
            </a:r>
            <a:r>
              <a:rPr lang="en-US" altLang="zh-CN" b="1" smtClean="0"/>
              <a:t>,</a:t>
            </a:r>
            <a:r>
              <a:rPr lang="zh-CN" altLang="en-US" b="1" smtClean="0"/>
              <a:t>结果是  </a:t>
            </a:r>
            <a:r>
              <a:rPr lang="en-US" altLang="zh-CN" b="1" smtClean="0"/>
              <a:t>-567 -9 0 23 78 70</a:t>
            </a:r>
            <a:endParaRPr lang="en-US" altLang="zh-CN" b="1" smtClean="0"/>
          </a:p>
          <a:p>
            <a:pPr marL="457200" indent="-457200">
              <a:spcBef>
                <a:spcPct val="0"/>
              </a:spcBef>
              <a:buFontTx/>
              <a:buAutoNum type="arabicParenR"/>
            </a:pPr>
            <a:r>
              <a:rPr lang="zh-CN" altLang="en-US" b="1" smtClean="0"/>
              <a:t>如果取消左递归</a:t>
            </a:r>
            <a:r>
              <a:rPr lang="en-US" altLang="zh-CN" b="1" smtClean="0"/>
              <a:t>,</a:t>
            </a:r>
            <a:r>
              <a:rPr lang="zh-CN" altLang="en-US" b="1" smtClean="0"/>
              <a:t>结果是  </a:t>
            </a:r>
            <a:r>
              <a:rPr lang="en-US" altLang="zh-CN" b="1" smtClean="0"/>
              <a:t>-9 -567 0 23 70 78</a:t>
            </a:r>
            <a:endParaRPr lang="en-US" altLang="zh-CN" b="1" smtClean="0"/>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注解版本</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QuickSort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-9, 78, 0, 23, -567, 70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可以生成</a:t>
            </a:r>
            <a:r>
              <a:rPr lang="en-US" altLang="zh-CN" smtClean="0">
                <a:ea typeface="宋体" panose="02010600030101010101" pitchFamily="2" charset="-122"/>
              </a:rPr>
              <a:t>80000000 </a:t>
            </a:r>
            <a:r>
              <a:rPr lang="zh-CN" altLang="en-US" smtClean="0">
                <a:ea typeface="宋体" panose="02010600030101010101" pitchFamily="2" charset="-122"/>
              </a:rPr>
              <a:t>个数据，然后测试耗时，非常短</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quickSort(0, arr.length - 1, arr); // </a:t>
            </a:r>
            <a:r>
              <a:rPr lang="zh-CN" altLang="en-US" smtClean="0">
                <a:ea typeface="宋体" panose="02010600030101010101" pitchFamily="2" charset="-122"/>
              </a:rPr>
              <a:t>调用快排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quickSort(int left, int right, 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pivot = arr[(left + right)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while </a:t>
            </a:r>
            <a:r>
              <a:rPr lang="zh-CN" altLang="en-US" smtClean="0">
                <a:ea typeface="宋体" panose="02010600030101010101" pitchFamily="2" charset="-122"/>
              </a:rPr>
              <a:t>循环的目的是让 比</a:t>
            </a:r>
            <a:r>
              <a:rPr lang="en-US" altLang="zh-CN" smtClean="0">
                <a:ea typeface="宋体" panose="02010600030101010101" pitchFamily="2" charset="-122"/>
              </a:rPr>
              <a:t>pivot</a:t>
            </a:r>
            <a:r>
              <a:rPr lang="zh-CN" altLang="en-US" smtClean="0">
                <a:ea typeface="宋体" panose="02010600030101010101" pitchFamily="2" charset="-122"/>
              </a:rPr>
              <a:t>小的放到 左边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将比</a:t>
            </a:r>
            <a:r>
              <a:rPr lang="en-US" altLang="zh-CN" smtClean="0">
                <a:ea typeface="宋体" panose="02010600030101010101" pitchFamily="2" charset="-122"/>
              </a:rPr>
              <a:t>pivot</a:t>
            </a:r>
            <a:r>
              <a:rPr lang="zh-CN" altLang="en-US" smtClean="0">
                <a:ea typeface="宋体" panose="02010600030101010101" pitchFamily="2" charset="-122"/>
              </a:rPr>
              <a:t>大的放到右边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(l &lt;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a:t>
            </a:r>
            <a:r>
              <a:rPr lang="en-US" altLang="zh-CN" smtClean="0">
                <a:ea typeface="宋体" panose="02010600030101010101" pitchFamily="2" charset="-122"/>
              </a:rPr>
              <a:t>pivot</a:t>
            </a:r>
            <a:r>
              <a:rPr lang="zh-CN" altLang="en-US" smtClean="0">
                <a:ea typeface="宋体" panose="02010600030101010101" pitchFamily="2" charset="-122"/>
              </a:rPr>
              <a:t>的左边直到找到一个大于等于</a:t>
            </a:r>
            <a:r>
              <a:rPr lang="en-US" altLang="zh-CN" smtClean="0">
                <a:ea typeface="宋体" panose="02010600030101010101" pitchFamily="2" charset="-122"/>
              </a:rPr>
              <a:t>pivot</a:t>
            </a:r>
            <a:r>
              <a:rPr lang="zh-CN" altLang="en-US" smtClean="0">
                <a:ea typeface="宋体" panose="02010600030101010101" pitchFamily="2" charset="-122"/>
              </a:rPr>
              <a:t>的数，才退出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(arr[l] &lt;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a:t>
            </a:r>
            <a:r>
              <a:rPr lang="en-US" altLang="zh-CN" smtClean="0">
                <a:ea typeface="宋体" panose="02010600030101010101" pitchFamily="2" charset="-122"/>
              </a:rPr>
              <a:t>pivot</a:t>
            </a:r>
            <a:r>
              <a:rPr lang="zh-CN" altLang="en-US" smtClean="0">
                <a:ea typeface="宋体" panose="02010600030101010101" pitchFamily="2" charset="-122"/>
              </a:rPr>
              <a:t>的左边直到找到一个小于等于</a:t>
            </a:r>
            <a:r>
              <a:rPr lang="en-US" altLang="zh-CN" smtClean="0">
                <a:ea typeface="宋体" panose="02010600030101010101" pitchFamily="2" charset="-122"/>
              </a:rPr>
              <a:t>pivot</a:t>
            </a:r>
            <a:r>
              <a:rPr lang="zh-CN" altLang="en-US" smtClean="0">
                <a:ea typeface="宋体" panose="02010600030101010101" pitchFamily="2" charset="-122"/>
              </a:rPr>
              <a:t>的数，才退出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(arr[r] &gt;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 </a:t>
            </a:r>
            <a:r>
              <a:rPr lang="en-US" altLang="zh-CN" smtClean="0">
                <a:ea typeface="宋体" panose="02010600030101010101" pitchFamily="2" charset="-122"/>
              </a:rPr>
              <a:t>l&gt;=r </a:t>
            </a:r>
            <a:r>
              <a:rPr lang="zh-CN" altLang="en-US" smtClean="0">
                <a:ea typeface="宋体" panose="02010600030101010101" pitchFamily="2" charset="-122"/>
              </a:rPr>
              <a:t>说明</a:t>
            </a:r>
            <a:r>
              <a:rPr lang="en-US" altLang="zh-CN" smtClean="0">
                <a:ea typeface="宋体" panose="02010600030101010101" pitchFamily="2" charset="-122"/>
              </a:rPr>
              <a:t>pivot </a:t>
            </a:r>
            <a:r>
              <a:rPr lang="zh-CN" altLang="en-US" smtClean="0">
                <a:ea typeface="宋体" panose="02010600030101010101" pitchFamily="2" charset="-122"/>
              </a:rPr>
              <a:t>的左右两边的值已经按照 左边全是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小于等于</a:t>
            </a:r>
            <a:r>
              <a:rPr lang="en-US" altLang="zh-CN" smtClean="0">
                <a:ea typeface="宋体" panose="02010600030101010101" pitchFamily="2" charset="-122"/>
              </a:rPr>
              <a:t>pivot</a:t>
            </a:r>
            <a:r>
              <a:rPr lang="zh-CN" altLang="en-US" smtClean="0">
                <a:ea typeface="宋体" panose="02010600030101010101" pitchFamily="2" charset="-122"/>
              </a:rPr>
              <a:t>的值，右边全是大于等于</a:t>
            </a:r>
            <a:r>
              <a:rPr lang="en-US" altLang="zh-CN" smtClean="0">
                <a:ea typeface="宋体" panose="02010600030101010101" pitchFamily="2" charset="-122"/>
              </a:rPr>
              <a:t>pivot</a:t>
            </a:r>
            <a:r>
              <a:rPr lang="zh-CN" altLang="en-US" smtClean="0">
                <a:ea typeface="宋体" panose="02010600030101010101" pitchFamily="2" charset="-122"/>
              </a:rPr>
              <a:t>的值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arr[l];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arr[l] = arr[r];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arr[r]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如果交换后，发现这个值和</a:t>
            </a:r>
            <a:r>
              <a:rPr lang="en-US" altLang="zh-CN" smtClean="0">
                <a:ea typeface="宋体" panose="02010600030101010101" pitchFamily="2" charset="-122"/>
              </a:rPr>
              <a:t>pivot</a:t>
            </a:r>
            <a:r>
              <a:rPr lang="zh-CN" altLang="en-US" smtClean="0">
                <a:ea typeface="宋体" panose="02010600030101010101" pitchFamily="2" charset="-122"/>
              </a:rPr>
              <a:t>相等，可以</a:t>
            </a:r>
            <a:r>
              <a:rPr lang="en-US" altLang="zh-CN" smtClean="0">
                <a:ea typeface="宋体" panose="02010600030101010101" pitchFamily="2" charset="-122"/>
              </a:rPr>
              <a:t>r--,</a:t>
            </a:r>
            <a:r>
              <a:rPr lang="zh-CN" altLang="en-US" smtClean="0">
                <a:ea typeface="宋体" panose="02010600030101010101" pitchFamily="2" charset="-122"/>
              </a:rPr>
              <a:t>前移一步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(arr[l] ==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如果交换后，发现这个值和</a:t>
            </a:r>
            <a:r>
              <a:rPr lang="en-US" altLang="zh-CN" smtClean="0">
                <a:ea typeface="宋体" panose="02010600030101010101" pitchFamily="2" charset="-122"/>
              </a:rPr>
              <a:t>pivot</a:t>
            </a:r>
            <a:r>
              <a:rPr lang="zh-CN" altLang="en-US" smtClean="0">
                <a:ea typeface="宋体" panose="02010600030101010101" pitchFamily="2" charset="-122"/>
              </a:rPr>
              <a:t>相等，可以</a:t>
            </a:r>
            <a:r>
              <a:rPr lang="en-US" altLang="zh-CN" smtClean="0">
                <a:ea typeface="宋体" panose="02010600030101010101" pitchFamily="2" charset="-122"/>
              </a:rPr>
              <a:t>l--,</a:t>
            </a:r>
            <a:r>
              <a:rPr lang="zh-CN" altLang="en-US" smtClean="0">
                <a:ea typeface="宋体" panose="02010600030101010101" pitchFamily="2" charset="-122"/>
              </a:rPr>
              <a:t>后移一步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(arr[r] ==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 </a:t>
            </a:r>
            <a:r>
              <a:rPr lang="en-US" altLang="zh-CN" smtClean="0">
                <a:ea typeface="宋体" panose="02010600030101010101" pitchFamily="2" charset="-122"/>
              </a:rPr>
              <a:t>l==r </a:t>
            </a:r>
            <a:r>
              <a:rPr lang="zh-CN" altLang="en-US" smtClean="0">
                <a:ea typeface="宋体" panose="02010600030101010101" pitchFamily="2" charset="-122"/>
              </a:rPr>
              <a:t>还可以让 </a:t>
            </a:r>
            <a:r>
              <a:rPr lang="en-US" altLang="zh-CN" smtClean="0">
                <a:ea typeface="宋体" panose="02010600030101010101" pitchFamily="2" charset="-122"/>
              </a:rPr>
              <a:t>l++</a:t>
            </a:r>
            <a:r>
              <a:rPr lang="zh-CN" altLang="en-US" smtClean="0">
                <a:ea typeface="宋体" panose="02010600030101010101" pitchFamily="2" charset="-122"/>
              </a:rPr>
              <a:t>， </a:t>
            </a:r>
            <a:r>
              <a:rPr lang="en-US" altLang="zh-CN" smtClean="0">
                <a:ea typeface="宋体" panose="02010600030101010101" pitchFamily="2" charset="-122"/>
              </a:rPr>
              <a:t>r--</a:t>
            </a:r>
            <a:r>
              <a:rPr lang="zh-CN" altLang="en-US" smtClean="0">
                <a:ea typeface="宋体" panose="02010600030101010101" pitchFamily="2" charset="-122"/>
              </a:rPr>
              <a:t>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(l ==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(left &lt;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quickSort(left, r,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(right &gt; 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quickSort(l, right,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源代码</a:t>
            </a:r>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public class MergeSortTest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{9,8,7,6,5,4,3,2,1};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在排序前，先建好一个长度等于原数组长度的临时数组，避免递归中频繁开辟空间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temp = new int[arr.length];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测试一个</a:t>
            </a:r>
            <a:r>
              <a:rPr lang="en-US" altLang="zh-CN" smtClean="0">
                <a:ea typeface="宋体" panose="02010600030101010101" pitchFamily="2" charset="-122"/>
              </a:rPr>
              <a:t>800w</a:t>
            </a:r>
            <a:r>
              <a:rPr lang="zh-CN" altLang="en-US" smtClean="0">
                <a:ea typeface="宋体" panose="02010600030101010101" pitchFamily="2" charset="-122"/>
              </a:rPr>
              <a:t>大小的数组，速度也是非常的快</a:t>
            </a:r>
            <a:r>
              <a:rPr lang="en-US" altLang="zh-CN" smtClean="0">
                <a:ea typeface="宋体" panose="02010600030101010101" pitchFamily="2" charset="-122"/>
              </a:rPr>
              <a:t>.</a:t>
            </a:r>
            <a:r>
              <a:rPr lang="zh-CN" altLang="en-US" smtClean="0">
                <a:ea typeface="宋体" panose="02010600030101010101" pitchFamily="2" charset="-122"/>
              </a:rPr>
              <a:t>测试方法和前面类型</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mergeSort(arr,0,arr.length-1,temp);</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System.out.println(Arrays.toString(temp));</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mergeSort(int[] arr, int left, int right, int[] temp)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 (left &lt; right)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mid = (left + right) / 2;</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mergeSort(arr, left, mid, temp);// </a:t>
            </a:r>
            <a:r>
              <a:rPr lang="zh-CN" altLang="en-US" smtClean="0">
                <a:ea typeface="宋体" panose="02010600030101010101" pitchFamily="2" charset="-122"/>
              </a:rPr>
              <a:t>左边归并排序，使得左子序列有序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mergeSort(arr, mid + 1, right, temp);// </a:t>
            </a:r>
            <a:r>
              <a:rPr lang="zh-CN" altLang="en-US" smtClean="0">
                <a:ea typeface="宋体" panose="02010600030101010101" pitchFamily="2" charset="-122"/>
              </a:rPr>
              <a:t>右边归并排序，使得右子序列有序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merge(arr, left, mid, right, temp);// </a:t>
            </a:r>
            <a:r>
              <a:rPr lang="zh-CN" altLang="en-US" smtClean="0">
                <a:ea typeface="宋体" panose="02010600030101010101" pitchFamily="2" charset="-122"/>
              </a:rPr>
              <a:t>将两个有序子数组合并操作</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merge(int[] arr,int left,int mid,int right,int[] temp){</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i = left; //</a:t>
            </a:r>
            <a:r>
              <a:rPr lang="zh-CN" altLang="en-US" smtClean="0">
                <a:ea typeface="宋体" panose="02010600030101010101" pitchFamily="2" charset="-122"/>
              </a:rPr>
              <a:t>左序列指针</a:t>
            </a:r>
            <a:r>
              <a:rPr lang="en-US" altLang="zh-CN" smtClean="0">
                <a:ea typeface="宋体" panose="02010600030101010101" pitchFamily="2" charset="-122"/>
              </a:rPr>
              <a:t>/</a:t>
            </a:r>
            <a:r>
              <a:rPr lang="zh-CN" altLang="en-US" smtClean="0">
                <a:ea typeface="宋体" panose="02010600030101010101" pitchFamily="2" charset="-122"/>
              </a:rPr>
              <a:t>索引</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j = mid+1;//</a:t>
            </a:r>
            <a:r>
              <a:rPr lang="zh-CN" altLang="en-US" smtClean="0">
                <a:ea typeface="宋体" panose="02010600030101010101" pitchFamily="2" charset="-122"/>
              </a:rPr>
              <a:t>右序列指针</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 = 0; //</a:t>
            </a:r>
            <a:r>
              <a:rPr lang="zh-CN" altLang="en-US" smtClean="0">
                <a:ea typeface="宋体" panose="02010600030101010101" pitchFamily="2" charset="-122"/>
              </a:rPr>
              <a:t>临时数组指针</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(i&lt;=mid &amp;&amp; j&lt;=right){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if(arr[i]&lt;=arr[j]){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temp[t]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j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while(i&lt;=mid){//</a:t>
            </a:r>
            <a:r>
              <a:rPr lang="zh-CN" altLang="en-US" smtClean="0">
                <a:ea typeface="宋体" panose="02010600030101010101" pitchFamily="2" charset="-122"/>
              </a:rPr>
              <a:t>将左边剩余元素填充进</a:t>
            </a:r>
            <a:r>
              <a:rPr lang="en-US" altLang="zh-CN" smtClean="0">
                <a:ea typeface="宋体" panose="02010600030101010101" pitchFamily="2" charset="-122"/>
              </a:rPr>
              <a:t>temp</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temp[t]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while(j&lt;=right){//</a:t>
            </a:r>
            <a:r>
              <a:rPr lang="zh-CN" altLang="en-US" smtClean="0">
                <a:ea typeface="宋体" panose="02010600030101010101" pitchFamily="2" charset="-122"/>
              </a:rPr>
              <a:t>将右序列剩余元素填充进</a:t>
            </a:r>
            <a:r>
              <a:rPr lang="en-US" altLang="zh-CN" smtClean="0">
                <a:ea typeface="宋体" panose="02010600030101010101" pitchFamily="2" charset="-122"/>
              </a:rPr>
              <a:t>temp</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temp[t]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j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a:t>
            </a:r>
            <a:r>
              <a:rPr lang="en-US" altLang="zh-CN" smtClean="0">
                <a:ea typeface="宋体" panose="02010600030101010101" pitchFamily="2" charset="-122"/>
              </a:rPr>
              <a:t>temp</a:t>
            </a:r>
            <a:r>
              <a:rPr lang="zh-CN" altLang="en-US" smtClean="0">
                <a:ea typeface="宋体" panose="02010600030101010101" pitchFamily="2" charset="-122"/>
              </a:rPr>
              <a:t>中的元素全部拷贝到原数组中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left </a:t>
            </a:r>
            <a:r>
              <a:rPr lang="zh-CN" altLang="en-US" smtClean="0">
                <a:ea typeface="宋体" panose="02010600030101010101" pitchFamily="2" charset="-122"/>
              </a:rPr>
              <a:t>是</a:t>
            </a:r>
            <a:r>
              <a:rPr lang="en-US" altLang="zh-CN" smtClean="0">
                <a:ea typeface="宋体" panose="02010600030101010101" pitchFamily="2" charset="-122"/>
              </a:rPr>
              <a:t>val </a:t>
            </a:r>
            <a:r>
              <a:rPr lang="zh-CN" altLang="en-US" smtClean="0">
                <a:ea typeface="宋体" panose="02010600030101010101" pitchFamily="2" charset="-122"/>
              </a:rPr>
              <a:t>因此使用一个临时变量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tempLeft = left;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while(tempLeft &lt;= right){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arr[tempLeft] = temp[t];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tempLeft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package com.atguigu.radixsort;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java.util.Date;</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public class RadixSort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{53, 3, 542, 748, 14, 214};</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测试效率</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使用基数排序，大概</a:t>
            </a:r>
            <a:r>
              <a:rPr lang="en-US" altLang="zh-CN" smtClean="0">
                <a:ea typeface="宋体" panose="02010600030101010101" pitchFamily="2" charset="-122"/>
              </a:rPr>
              <a:t>0</a:t>
            </a:r>
            <a:r>
              <a:rPr lang="zh-CN" altLang="en-US" smtClean="0">
                <a:ea typeface="宋体" panose="02010600030101010101" pitchFamily="2" charset="-122"/>
              </a:rPr>
              <a:t>秒</a:t>
            </a:r>
            <a:r>
              <a:rPr lang="en-US" altLang="zh-CN" smtClean="0">
                <a:ea typeface="宋体" panose="02010600030101010101" pitchFamily="2" charset="-122"/>
              </a:rPr>
              <a:t>,</a:t>
            </a:r>
            <a:r>
              <a:rPr lang="zh-CN" altLang="en-US" smtClean="0">
                <a:ea typeface="宋体" panose="02010600030101010101" pitchFamily="2" charset="-122"/>
              </a:rPr>
              <a:t>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 </a:t>
            </a:r>
            <a:r>
              <a:rPr lang="zh-CN" altLang="en-US" smtClean="0">
                <a:ea typeface="宋体" panose="02010600030101010101" pitchFamily="2" charset="-122"/>
              </a:rPr>
              <a:t>， 大概 </a:t>
            </a:r>
            <a:r>
              <a:rPr lang="en-US" altLang="zh-CN" smtClean="0">
                <a:ea typeface="宋体" panose="02010600030101010101" pitchFamily="2" charset="-122"/>
              </a:rPr>
              <a:t>1</a:t>
            </a:r>
            <a:r>
              <a:rPr lang="zh-CN" altLang="en-US" smtClean="0">
                <a:ea typeface="宋体" panose="02010600030101010101" pitchFamily="2" charset="-122"/>
              </a:rPr>
              <a:t>秒</a:t>
            </a:r>
            <a:r>
              <a:rPr lang="en-US" altLang="zh-CN" smtClean="0">
                <a:ea typeface="宋体" panose="02010600030101010101" pitchFamily="2" charset="-122"/>
              </a:rPr>
              <a:t>, </a:t>
            </a:r>
            <a:r>
              <a:rPr lang="zh-CN" altLang="en-US" smtClean="0">
                <a:ea typeface="宋体" panose="02010600030101010101" pitchFamily="2" charset="-122"/>
              </a:rPr>
              <a:t>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8000000, </a:t>
            </a:r>
            <a:r>
              <a:rPr lang="zh-CN" altLang="en-US" smtClean="0">
                <a:ea typeface="宋体" panose="02010600030101010101" pitchFamily="2" charset="-122"/>
              </a:rPr>
              <a:t>大概</a:t>
            </a:r>
            <a:r>
              <a:rPr lang="en-US" altLang="zh-CN" smtClean="0">
                <a:ea typeface="宋体" panose="02010600030101010101" pitchFamily="2" charset="-122"/>
              </a:rPr>
              <a:t>1</a:t>
            </a:r>
            <a:r>
              <a:rPr lang="zh-CN" altLang="en-US" smtClean="0">
                <a:ea typeface="宋体" panose="02010600030101010101" pitchFamily="2" charset="-122"/>
              </a:rPr>
              <a:t>秒，很快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80000000, OutOfMemoryError, </a:t>
            </a:r>
            <a:r>
              <a:rPr lang="zh-CN" altLang="en-US" smtClean="0">
                <a:ea typeface="宋体" panose="02010600030101010101" pitchFamily="2" charset="-122"/>
              </a:rPr>
              <a:t>大概会 需要 </a:t>
            </a:r>
            <a:r>
              <a:rPr lang="en-US" altLang="zh-CN" smtClean="0">
                <a:ea typeface="宋体" panose="02010600030101010101" pitchFamily="2" charset="-122"/>
              </a:rPr>
              <a:t>3.27</a:t>
            </a:r>
            <a:r>
              <a:rPr lang="zh-CN" altLang="en-US" smtClean="0">
                <a:ea typeface="宋体" panose="02010600030101010101" pitchFamily="2" charset="-122"/>
              </a:rPr>
              <a:t>个</a:t>
            </a:r>
            <a:r>
              <a:rPr lang="en-US" altLang="zh-CN" smtClean="0">
                <a:ea typeface="宋体" panose="02010600030101010101" pitchFamily="2" charset="-122"/>
              </a:rPr>
              <a:t>G</a:t>
            </a:r>
            <a:r>
              <a:rPr lang="zh-CN" altLang="en-US" smtClean="0">
                <a:ea typeface="宋体" panose="02010600030101010101" pitchFamily="2" charset="-122"/>
              </a:rPr>
              <a:t>空间 </a:t>
            </a:r>
            <a:r>
              <a:rPr lang="en-US" altLang="zh-CN" smtClean="0">
                <a:ea typeface="宋体" panose="02010600030101010101" pitchFamily="2" charset="-122"/>
              </a:rPr>
              <a:t>80000000 * 11 * 4 / 1024 / 1024 / 1024</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new int[80000000];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0; i &lt; 80000000; i++)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Date now = new Date();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radixSort(arr);</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Date now2 = new Date();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基数排序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 </a:t>
            </a:r>
            <a:r>
              <a:rPr lang="en-US" altLang="zh-CN" smtClean="0">
                <a:ea typeface="宋体" panose="02010600030101010101" pitchFamily="2" charset="-122"/>
              </a:rPr>
              <a:t>@param arr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radixSort(int[] arr)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假定</a:t>
            </a:r>
            <a:r>
              <a:rPr lang="en-US" altLang="zh-CN" smtClean="0">
                <a:ea typeface="宋体" panose="02010600030101010101" pitchFamily="2" charset="-122"/>
              </a:rPr>
              <a:t>arr[0] </a:t>
            </a:r>
            <a:r>
              <a:rPr lang="zh-CN" altLang="en-US" smtClean="0">
                <a:ea typeface="宋体" panose="02010600030101010101" pitchFamily="2" charset="-122"/>
              </a:rPr>
              <a:t>是最大数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通过遍历</a:t>
            </a:r>
            <a:r>
              <a:rPr lang="en-US" altLang="zh-CN" smtClean="0">
                <a:ea typeface="宋体" panose="02010600030101010101" pitchFamily="2" charset="-122"/>
              </a:rPr>
              <a:t>arr, </a:t>
            </a:r>
            <a:r>
              <a:rPr lang="zh-CN" altLang="en-US" smtClean="0">
                <a:ea typeface="宋体" panose="02010600030101010101" pitchFamily="2" charset="-122"/>
              </a:rPr>
              <a:t>找到数组中真正最大值</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目的是确定要进行多少轮排序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max = arr[0];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 (arr[i] &gt; max)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max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计算最大数字是几位数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maxLength = (max + "").length();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定义一个二维数组， 就是</a:t>
            </a:r>
            <a:r>
              <a:rPr lang="en-US" altLang="zh-CN" smtClean="0">
                <a:ea typeface="宋体" panose="02010600030101010101" pitchFamily="2" charset="-122"/>
              </a:rPr>
              <a:t>10</a:t>
            </a:r>
            <a:r>
              <a:rPr lang="zh-CN" altLang="en-US" smtClean="0">
                <a:ea typeface="宋体" panose="02010600030101010101" pitchFamily="2" charset="-122"/>
              </a:rPr>
              <a:t>个桶</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该二维数组有</a:t>
            </a:r>
            <a:r>
              <a:rPr lang="en-US" altLang="zh-CN" smtClean="0">
                <a:ea typeface="宋体" panose="02010600030101010101" pitchFamily="2" charset="-122"/>
              </a:rPr>
              <a:t>10</a:t>
            </a:r>
            <a:r>
              <a:rPr lang="zh-CN" altLang="en-US" smtClean="0">
                <a:ea typeface="宋体" panose="02010600030101010101" pitchFamily="2" charset="-122"/>
              </a:rPr>
              <a:t>个一维数组 </a:t>
            </a:r>
            <a:r>
              <a:rPr lang="en-US" altLang="zh-CN" smtClean="0">
                <a:ea typeface="宋体" panose="02010600030101010101" pitchFamily="2" charset="-122"/>
              </a:rPr>
              <a:t>0-9</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2. </a:t>
            </a:r>
            <a:r>
              <a:rPr lang="zh-CN" altLang="en-US" smtClean="0">
                <a:ea typeface="宋体" panose="02010600030101010101" pitchFamily="2" charset="-122"/>
              </a:rPr>
              <a:t>为了防止溢出，每个一维数组</a:t>
            </a:r>
            <a:r>
              <a:rPr lang="en-US" altLang="zh-CN" smtClean="0">
                <a:ea typeface="宋体" panose="02010600030101010101" pitchFamily="2" charset="-122"/>
              </a:rPr>
              <a:t>(</a:t>
            </a:r>
            <a:r>
              <a:rPr lang="zh-CN" altLang="en-US" smtClean="0">
                <a:ea typeface="宋体" panose="02010600030101010101" pitchFamily="2" charset="-122"/>
              </a:rPr>
              <a:t>桶</a:t>
            </a:r>
            <a:r>
              <a:rPr lang="en-US" altLang="zh-CN" smtClean="0">
                <a:ea typeface="宋体" panose="02010600030101010101" pitchFamily="2" charset="-122"/>
              </a:rPr>
              <a:t>)</a:t>
            </a:r>
            <a:r>
              <a:rPr lang="zh-CN" altLang="en-US" smtClean="0">
                <a:ea typeface="宋体" panose="02010600030101010101" pitchFamily="2" charset="-122"/>
              </a:rPr>
              <a:t>，大小定为 </a:t>
            </a:r>
            <a:r>
              <a:rPr lang="en-US" altLang="zh-CN" smtClean="0">
                <a:ea typeface="宋体" panose="02010600030101010101" pitchFamily="2" charset="-122"/>
              </a:rPr>
              <a:t>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3. </a:t>
            </a:r>
            <a:r>
              <a:rPr lang="zh-CN" altLang="en-US" smtClean="0">
                <a:ea typeface="宋体" panose="02010600030101010101" pitchFamily="2" charset="-122"/>
              </a:rPr>
              <a:t>很明确</a:t>
            </a:r>
            <a:r>
              <a:rPr lang="en-US" altLang="zh-CN" smtClean="0">
                <a:ea typeface="宋体" panose="02010600030101010101" pitchFamily="2" charset="-122"/>
              </a:rPr>
              <a:t>, </a:t>
            </a:r>
            <a:r>
              <a:rPr lang="zh-CN" altLang="en-US" smtClean="0">
                <a:ea typeface="宋体" panose="02010600030101010101" pitchFamily="2" charset="-122"/>
              </a:rPr>
              <a:t>基数排序是空间换时间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bucket = new int[10][arr.length];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用于记录在每个桶中，实际存放了多少个数据</a:t>
            </a:r>
            <a:r>
              <a:rPr lang="en-US" altLang="zh-CN" smtClean="0">
                <a:ea typeface="宋体" panose="02010600030101010101" pitchFamily="2" charset="-122"/>
              </a:rPr>
              <a:t>,</a:t>
            </a:r>
            <a:r>
              <a:rPr lang="zh-CN" altLang="en-US" smtClean="0">
                <a:ea typeface="宋体" panose="02010600030101010101" pitchFamily="2" charset="-122"/>
              </a:rPr>
              <a:t>这样才能正确的取出</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bucketElementCounts = new int[10];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根据最大长度的数决定比较的次数 </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大循环的次数就是 最大数有多少位</a:t>
            </a:r>
            <a:r>
              <a:rPr lang="en-US" altLang="zh-CN" smtClean="0">
                <a:ea typeface="宋体" panose="02010600030101010101" pitchFamily="2" charset="-122"/>
              </a:rPr>
              <a:t>,</a:t>
            </a:r>
            <a:r>
              <a:rPr lang="zh-CN" altLang="en-US" smtClean="0">
                <a:ea typeface="宋体" panose="02010600030101010101" pitchFamily="2" charset="-122"/>
              </a:rPr>
              <a:t>前面分析过</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2. n = 1, n *= 10 </a:t>
            </a:r>
            <a:r>
              <a:rPr lang="zh-CN" altLang="en-US" smtClean="0">
                <a:ea typeface="宋体" panose="02010600030101010101" pitchFamily="2" charset="-122"/>
              </a:rPr>
              <a:t>是为了每轮循环排序时，分别求出各个元素的 个位，十位，百位，千位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就是一个小算法</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3. </a:t>
            </a:r>
            <a:r>
              <a:rPr lang="zh-CN" altLang="en-US" smtClean="0">
                <a:ea typeface="宋体" panose="02010600030101010101" pitchFamily="2" charset="-122"/>
              </a:rPr>
              <a:t>这个基础排序，完全可以使用 冒泡分步写代码来完成，比较简单</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0, n = 1; i &lt; maxLength; i++, n *= 10)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把每一个数字分别计算本轮循环的位数的值</a:t>
            </a:r>
            <a:r>
              <a:rPr lang="en-US" altLang="zh-CN" smtClean="0">
                <a:ea typeface="宋体" panose="02010600030101010101" pitchFamily="2" charset="-122"/>
              </a:rPr>
              <a:t>,</a:t>
            </a:r>
            <a:r>
              <a:rPr lang="zh-CN" altLang="en-US" smtClean="0">
                <a:ea typeface="宋体" panose="02010600030101010101" pitchFamily="2" charset="-122"/>
              </a:rPr>
              <a:t>比如第</a:t>
            </a:r>
            <a:r>
              <a:rPr lang="en-US" altLang="zh-CN" smtClean="0">
                <a:ea typeface="宋体" panose="02010600030101010101" pitchFamily="2" charset="-122"/>
              </a:rPr>
              <a:t>1</a:t>
            </a:r>
            <a:r>
              <a:rPr lang="zh-CN" altLang="en-US" smtClean="0">
                <a:ea typeface="宋体" panose="02010600030101010101" pitchFamily="2" charset="-122"/>
              </a:rPr>
              <a:t>轮是个位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j = 0; j &lt; arr.length; j++)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digitOfElement = arr[j] / n % 10;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把当前遍历的数据放入指定的数组中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bucket[digitOfElement][bucketElementCounts[digitOfElement]]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记录数量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bucketElementCounts[digitOfElement]++;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记录取的元素需要放的位置</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把各个桶中</a:t>
            </a:r>
            <a:r>
              <a:rPr lang="en-US" altLang="zh-CN" smtClean="0">
                <a:ea typeface="宋体" panose="02010600030101010101" pitchFamily="2" charset="-122"/>
              </a:rPr>
              <a:t>(10</a:t>
            </a:r>
            <a:r>
              <a:rPr lang="zh-CN" altLang="en-US" smtClean="0">
                <a:ea typeface="宋体" panose="02010600030101010101" pitchFamily="2" charset="-122"/>
              </a:rPr>
              <a:t>个桶</a:t>
            </a:r>
            <a:r>
              <a:rPr lang="en-US" altLang="zh-CN" smtClean="0">
                <a:ea typeface="宋体" panose="02010600030101010101" pitchFamily="2" charset="-122"/>
              </a:rPr>
              <a:t>)</a:t>
            </a:r>
            <a:r>
              <a:rPr lang="zh-CN" altLang="en-US" smtClean="0">
                <a:ea typeface="宋体" panose="02010600030101010101" pitchFamily="2" charset="-122"/>
              </a:rPr>
              <a:t>存放的数字取出来</a:t>
            </a:r>
            <a:r>
              <a:rPr lang="en-US" altLang="zh-CN" smtClean="0">
                <a:ea typeface="宋体" panose="02010600030101010101" pitchFamily="2" charset="-122"/>
              </a:rPr>
              <a:t>, </a:t>
            </a:r>
            <a:r>
              <a:rPr lang="zh-CN" altLang="en-US" smtClean="0">
                <a:ea typeface="宋体" panose="02010600030101010101" pitchFamily="2" charset="-122"/>
              </a:rPr>
              <a:t>放入到</a:t>
            </a:r>
            <a:r>
              <a:rPr lang="en-US" altLang="zh-CN" smtClean="0">
                <a:ea typeface="宋体" panose="02010600030101010101" pitchFamily="2" charset="-122"/>
              </a:rPr>
              <a:t>arr</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for (int k = 0; k &lt; bucketElementCounts.length; k++)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如果这个桶中，有数据才取，没有数据就不取了</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(bucketElementCounts[k] != 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循环取出元素</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for (int l = 0; l &lt; bucketElementCounts[k]; l++)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取出元素</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arr[index++] = bucket[k][l];</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把这个桶的对应的记录的数据个数置为</a:t>
            </a:r>
            <a:r>
              <a:rPr lang="en-US" altLang="zh-CN" smtClean="0">
                <a:ea typeface="宋体" panose="02010600030101010101" pitchFamily="2" charset="-122"/>
              </a:rPr>
              <a:t>0,</a:t>
            </a:r>
            <a:r>
              <a:rPr lang="zh-CN" altLang="en-US" smtClean="0">
                <a:ea typeface="宋体" panose="02010600030101010101" pitchFamily="2" charset="-122"/>
              </a:rPr>
              <a:t>注意</a:t>
            </a:r>
            <a:r>
              <a:rPr lang="en-US" altLang="zh-CN" smtClean="0">
                <a:ea typeface="宋体" panose="02010600030101010101" pitchFamily="2" charset="-122"/>
              </a:rPr>
              <a:t>,</a:t>
            </a:r>
            <a:r>
              <a:rPr lang="zh-CN" altLang="en-US" smtClean="0">
                <a:ea typeface="宋体" panose="02010600030101010101" pitchFamily="2" charset="-122"/>
              </a:rPr>
              <a:t>桶本身数据</a:t>
            </a:r>
            <a:r>
              <a:rPr lang="en-US" altLang="zh-CN" smtClean="0">
                <a:ea typeface="宋体" panose="02010600030101010101" pitchFamily="2" charset="-122"/>
              </a:rPr>
              <a:t>(</a:t>
            </a:r>
            <a:r>
              <a:rPr lang="zh-CN" altLang="en-US" smtClean="0">
                <a:ea typeface="宋体" panose="02010600030101010101" pitchFamily="2" charset="-122"/>
              </a:rPr>
              <a:t>前面存的数据还在</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bucketElementCounts[k] = 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zh-CN" altLang="en-US" smtClean="0">
                <a:ea typeface="宋体" panose="02010600030101010101" pitchFamily="2" charset="-122"/>
              </a:rPr>
              <a:t>如何理解</a:t>
            </a:r>
            <a:r>
              <a:rPr lang="en-US" altLang="zh-CN" smtClean="0">
                <a:ea typeface="宋体" panose="02010600030101010101" pitchFamily="2" charset="-122"/>
              </a:rPr>
              <a:t>: in-place </a:t>
            </a:r>
            <a:r>
              <a:rPr lang="zh-CN" altLang="en-US" smtClean="0">
                <a:ea typeface="宋体" panose="02010600030101010101" pitchFamily="2" charset="-122"/>
              </a:rPr>
              <a:t>和 </a:t>
            </a:r>
            <a:r>
              <a:rPr lang="en-US" altLang="zh-CN" smtClean="0">
                <a:ea typeface="宋体" panose="02010600030101010101" pitchFamily="2" charset="-122"/>
              </a:rPr>
              <a:t>out-place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就是为了完成排序，是否开辟了其它的临时数组空间，作为辅助，</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比如，冒泡就没有，但是</a:t>
            </a:r>
            <a:r>
              <a:rPr lang="zh-CN" altLang="en-US" baseline="0" smtClean="0">
                <a:ea typeface="宋体" panose="02010600030101010101" pitchFamily="2" charset="-122"/>
              </a:rPr>
              <a:t> 基数排序就创建了</a:t>
            </a:r>
            <a:r>
              <a:rPr lang="en-US" altLang="zh-CN" baseline="0" smtClean="0">
                <a:ea typeface="宋体" panose="02010600030101010101" pitchFamily="2" charset="-122"/>
              </a:rPr>
              <a:t>10</a:t>
            </a:r>
            <a:r>
              <a:rPr lang="zh-CN" altLang="en-US" baseline="0" smtClean="0">
                <a:ea typeface="宋体" panose="02010600030101010101" pitchFamily="2" charset="-122"/>
              </a:rPr>
              <a:t>个桶来辅助排序</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因此我们说明 冒泡是 </a:t>
            </a:r>
            <a:r>
              <a:rPr lang="en-US" altLang="zh-CN" baseline="0" smtClean="0">
                <a:ea typeface="宋体" panose="02010600030101010101" pitchFamily="2" charset="-122"/>
              </a:rPr>
              <a:t>in-place </a:t>
            </a:r>
            <a:r>
              <a:rPr lang="zh-CN" altLang="en-US" baseline="0" smtClean="0">
                <a:ea typeface="宋体" panose="02010600030101010101" pitchFamily="2" charset="-122"/>
              </a:rPr>
              <a:t>，不占用额外空间</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基数排序就是 </a:t>
            </a:r>
            <a:r>
              <a:rPr lang="en-US" altLang="zh-CN" baseline="0" smtClean="0">
                <a:ea typeface="宋体" panose="02010600030101010101" pitchFamily="2" charset="-122"/>
              </a:rPr>
              <a:t>out-place ,</a:t>
            </a:r>
            <a:r>
              <a:rPr lang="zh-CN" altLang="en-US" baseline="0" smtClean="0">
                <a:ea typeface="宋体" panose="02010600030101010101" pitchFamily="2" charset="-122"/>
              </a:rPr>
              <a:t>占用了额外空间</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就这个意思，没啥</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顺序查找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OrderSearch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orderFind(arr, 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没有查找到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orderFind(int[] arr, 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(arr[i]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顺序查找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OrderSearch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orderFind(arr, 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没有查找到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orderFind(int[] arr, 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(arr[i]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r>
              <a:rPr lang="en-US" altLang="zh-CN" smtClean="0">
                <a:ea typeface="宋体" panose="02010600030101010101" pitchFamily="2" charset="-122"/>
              </a:rPr>
              <a:t>, </a:t>
            </a:r>
            <a:r>
              <a:rPr lang="zh-CN" altLang="en-US" smtClean="0">
                <a:ea typeface="宋体" panose="02010600030101010101" pitchFamily="2" charset="-122"/>
              </a:rPr>
              <a:t>下面代码是针对，数组是从小到大的，如果数组是从大到小，需要在递归查找时，做相应的调整，否则查询不到值</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@SuppressWarnings("rawtypes")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binarySearch(arr, 0, arr.length - 1, 1000);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1000, 1000,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ArrayList resArr = binarySearch2(arr, 0, arr.length - 1, 1000);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(resArr.size()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(Object index : resArr)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找到的索引有</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二分查找的思路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先找到中间值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然后将中间值和查找值比较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2.1 </a:t>
            </a:r>
            <a:r>
              <a:rPr lang="zh-CN" altLang="en-US" smtClean="0">
                <a:ea typeface="宋体" panose="02010600030101010101" pitchFamily="2" charset="-122"/>
              </a:rPr>
              <a:t>相等 ，找出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2.2 </a:t>
            </a:r>
            <a:r>
              <a:rPr lang="zh-CN" altLang="en-US" smtClean="0">
                <a:ea typeface="宋体" panose="02010600030101010101" pitchFamily="2" charset="-122"/>
              </a:rPr>
              <a:t>中间值 </a:t>
            </a:r>
            <a:r>
              <a:rPr lang="en-US" altLang="zh-CN" smtClean="0">
                <a:ea typeface="宋体" panose="02010600030101010101" pitchFamily="2" charset="-122"/>
              </a:rPr>
              <a:t>&gt; </a:t>
            </a:r>
            <a:r>
              <a:rPr lang="zh-CN" altLang="en-US" smtClean="0">
                <a:ea typeface="宋体" panose="02010600030101010101" pitchFamily="2" charset="-122"/>
              </a:rPr>
              <a:t>查找值</a:t>
            </a:r>
            <a:r>
              <a:rPr lang="en-US" altLang="zh-CN" smtClean="0">
                <a:ea typeface="宋体" panose="02010600030101010101" pitchFamily="2" charset="-122"/>
              </a:rPr>
              <a:t>,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2.3 </a:t>
            </a:r>
            <a:r>
              <a:rPr lang="zh-CN" altLang="en-US" smtClean="0">
                <a:ea typeface="宋体" panose="02010600030101010101" pitchFamily="2" charset="-122"/>
              </a:rPr>
              <a:t>中间值 </a:t>
            </a:r>
            <a:r>
              <a:rPr lang="en-US" altLang="zh-CN" smtClean="0">
                <a:ea typeface="宋体" panose="02010600030101010101" pitchFamily="2" charset="-122"/>
              </a:rPr>
              <a:t>&lt; </a:t>
            </a:r>
            <a:r>
              <a:rPr lang="zh-CN" altLang="en-US" smtClean="0">
                <a:ea typeface="宋体" panose="02010600030101010101" pitchFamily="2" charset="-122"/>
              </a:rPr>
              <a:t>查找值</a:t>
            </a:r>
            <a:r>
              <a:rPr lang="en-US" altLang="zh-CN" smtClean="0">
                <a:ea typeface="宋体" panose="02010600030101010101" pitchFamily="2" charset="-122"/>
              </a:rPr>
              <a:t>,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 </a:t>
            </a:r>
            <a:r>
              <a:rPr lang="zh-CN" altLang="en-US" smtClean="0">
                <a:ea typeface="宋体" panose="02010600030101010101" pitchFamily="2" charset="-122"/>
              </a:rPr>
              <a:t>分析在什么情况下，表示找不到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如果存在值，就返回对应的下标，否则返回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binarySearch(int[] arr, int l, int r, int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r)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课后思考题： </a:t>
            </a:r>
            <a:r>
              <a:rPr lang="en-US" altLang="zh-CN" smtClean="0">
                <a:ea typeface="宋体" panose="02010600030101010101" pitchFamily="2" charset="-122"/>
              </a:rPr>
              <a:t>{1,8, 10, 89, 1000, 1000</a:t>
            </a:r>
            <a:r>
              <a:rPr lang="zh-CN" altLang="en-US" smtClean="0">
                <a:ea typeface="宋体" panose="02010600030101010101" pitchFamily="2" charset="-122"/>
              </a:rPr>
              <a:t>，</a:t>
            </a:r>
            <a:r>
              <a:rPr lang="en-US" altLang="zh-CN" smtClean="0">
                <a:ea typeface="宋体" panose="02010600030101010101" pitchFamily="2" charset="-122"/>
              </a:rPr>
              <a:t>1234}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当一个有序数组中，有多个相同的数值时，如何将所有的数值都查找到，比如这里的 </a:t>
            </a:r>
            <a:r>
              <a:rPr lang="en-US" altLang="zh-CN" smtClean="0">
                <a:ea typeface="宋体" panose="02010600030101010101" pitchFamily="2" charset="-122"/>
              </a:rPr>
              <a:t>1000. //</a:t>
            </a:r>
            <a:r>
              <a:rPr lang="zh-CN" altLang="en-US" smtClean="0">
                <a:ea typeface="宋体" panose="02010600030101010101" pitchFamily="2" charset="-122"/>
              </a:rPr>
              <a:t>分析 </a:t>
            </a:r>
            <a:r>
              <a:rPr lang="en-US" altLang="zh-CN" smtClean="0">
                <a:ea typeface="宋体" panose="02010600030101010101" pitchFamily="2" charset="-122"/>
              </a:rPr>
              <a:t>1. </a:t>
            </a:r>
            <a:r>
              <a:rPr lang="zh-CN" altLang="en-US" smtClean="0">
                <a:ea typeface="宋体" panose="02010600030101010101" pitchFamily="2" charset="-122"/>
              </a:rPr>
              <a:t>返回的结果是一个可变数组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ArrayBuffer 2. </a:t>
            </a:r>
            <a:r>
              <a:rPr lang="zh-CN" altLang="en-US" smtClean="0">
                <a:ea typeface="宋体" panose="02010600030101010101" pitchFamily="2" charset="-122"/>
              </a:rPr>
              <a:t>在找到结果时，向左边扫描，向右边扫描 </a:t>
            </a:r>
            <a:r>
              <a:rPr lang="en-US" altLang="zh-CN" smtClean="0">
                <a:ea typeface="宋体" panose="02010600030101010101" pitchFamily="2" charset="-122"/>
              </a:rPr>
              <a:t>[</a:t>
            </a:r>
            <a:r>
              <a:rPr lang="zh-CN" altLang="en-US" smtClean="0">
                <a:ea typeface="宋体" panose="02010600030101010101" pitchFamily="2" charset="-122"/>
              </a:rPr>
              <a:t>条件</a:t>
            </a:r>
            <a:r>
              <a:rPr lang="en-US" altLang="zh-CN" smtClean="0">
                <a:ea typeface="宋体" panose="02010600030101010101" pitchFamily="2" charset="-122"/>
              </a:rPr>
              <a:t>] 3. </a:t>
            </a:r>
            <a:r>
              <a:rPr lang="zh-CN" altLang="en-US" smtClean="0">
                <a:ea typeface="宋体" panose="02010600030101010101" pitchFamily="2" charset="-122"/>
              </a:rPr>
              <a:t>找到结果后，就加入到</a:t>
            </a:r>
            <a:r>
              <a:rPr lang="en-US" altLang="zh-CN" smtClean="0">
                <a:ea typeface="宋体" panose="02010600030101010101" pitchFamily="2" charset="-122"/>
              </a:rPr>
              <a:t>ArrayBuffer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"rawtypes", "unchecked"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ArrayList binarySearch2(int[] arr, int l, int r, int findVal)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new 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r)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binarySearch2(arr,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binarySearch2(arr,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定义一个可变数组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ArrayList resArrayList = new 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向左边扫描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temp = midIndex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&lt; 0 ||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resArrayList.add(temp);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将中间这个索引加入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resArrayList.add(midIndex);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向右边扫描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midIndex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&gt; arr.length - 1 ||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resArrayList.add(temp);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smtClean="0"/>
              <a:t>int midIndex = low + (high - low) * (key - arr[low]) / (arr[high] - arr[low])  ;/*</a:t>
            </a:r>
            <a:r>
              <a:rPr lang="zh-CN" altLang="en-US" sz="1200" smtClean="0"/>
              <a:t>插值索引*</a:t>
            </a:r>
            <a:r>
              <a:rPr lang="en-US" altLang="zh-CN" sz="1200" smtClean="0"/>
              <a:t>/</a:t>
            </a:r>
            <a:br>
              <a:rPr lang="en-US" altLang="zh-CN" sz="1200" smtClean="0"/>
            </a:br>
            <a:r>
              <a:rPr lang="zh-CN" altLang="en-US" sz="1200" smtClean="0"/>
              <a:t>对应我们前面的代码</a:t>
            </a:r>
            <a:r>
              <a:rPr lang="en-US" altLang="zh-CN" sz="1200" smtClean="0"/>
              <a:t>:</a:t>
            </a:r>
            <a:br>
              <a:rPr lang="en-US" altLang="zh-CN" sz="1200" smtClean="0"/>
            </a:br>
            <a:r>
              <a:rPr lang="en-US" altLang="zh-CN" sz="1200" smtClean="0"/>
              <a:t>int mid = left + (right – left) * (findVal – arr[left]) / (arr[right] – arr[left])  ;</a:t>
            </a:r>
            <a:endParaRPr lang="en-US" altLang="zh-CN"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com.atguigu.find;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InsertValueSearch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{1,8, 10,  89 ,1000, 1234};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insertValueSearch(arr,0,arr.length-1,12340);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System.out.println("index="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找到就返回对应的下标，没有找到，就返回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a:t>
            </a:r>
            <a:r>
              <a:rPr lang="zh-CN" altLang="en-US" smtClean="0">
                <a:ea typeface="宋体" panose="02010600030101010101" pitchFamily="2" charset="-122"/>
              </a:rPr>
              <a:t>插值查找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插值查找算法类似于二分查找，不同的是插值查找每次从自适应</a:t>
            </a:r>
            <a:r>
              <a:rPr lang="en-US" altLang="zh-CN" smtClean="0">
                <a:ea typeface="宋体" panose="02010600030101010101" pitchFamily="2" charset="-122"/>
              </a:rPr>
              <a:t>mid</a:t>
            </a:r>
            <a:r>
              <a:rPr lang="zh-CN" altLang="en-US" smtClean="0">
                <a:ea typeface="宋体" panose="02010600030101010101" pitchFamily="2" charset="-122"/>
              </a:rPr>
              <a:t>处开始查找，例如我们要从</a:t>
            </a:r>
            <a:r>
              <a:rPr lang="en-US" altLang="zh-CN" smtClean="0">
                <a:ea typeface="宋体" panose="02010600030101010101" pitchFamily="2" charset="-122"/>
              </a:rPr>
              <a:t>1~100</a:t>
            </a:r>
            <a:r>
              <a:rPr lang="zh-CN" altLang="en-US" smtClean="0">
                <a:ea typeface="宋体" panose="02010600030101010101" pitchFamily="2" charset="-122"/>
              </a:rPr>
              <a:t>找</a:t>
            </a:r>
            <a:r>
              <a:rPr lang="en-US" altLang="zh-CN" smtClean="0">
                <a:ea typeface="宋体" panose="02010600030101010101" pitchFamily="2" charset="-122"/>
              </a:rPr>
              <a:t>5</a:t>
            </a:r>
            <a:r>
              <a:rPr lang="zh-CN" altLang="en-US" smtClean="0">
                <a:ea typeface="宋体" panose="02010600030101010101" pitchFamily="2" charset="-122"/>
              </a:rPr>
              <a:t>这个数，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那我们就会从前边开始找，插值查找就是应用这种原理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插值公式： </a:t>
            </a:r>
            <a:r>
              <a:rPr lang="en-US" altLang="zh-CN" smtClean="0">
                <a:ea typeface="宋体" panose="02010600030101010101" pitchFamily="2" charset="-122"/>
              </a:rPr>
              <a:t>int mid = low + (high - low) * (key - arr[low]) / (arr[high] - arr[low]);//</a:t>
            </a:r>
            <a:r>
              <a:rPr lang="zh-CN" altLang="en-US" smtClean="0">
                <a:ea typeface="宋体" panose="02010600030101010101" pitchFamily="2" charset="-122"/>
              </a:rPr>
              <a:t>插值</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insertValueSearch(int[] arr, int l, int r, int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r>
              <a:rPr lang="en-US" altLang="zh-CN" smtClean="0">
                <a:ea typeface="宋体" panose="02010600030101010101" pitchFamily="2" charset="-122"/>
              </a:rPr>
              <a:t>, </a:t>
            </a:r>
            <a:r>
              <a:rPr lang="zh-CN" altLang="en-US" smtClean="0">
                <a:ea typeface="宋体" panose="02010600030101010101" pitchFamily="2" charset="-122"/>
              </a:rPr>
              <a:t>后面的条件必须要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findVal &lt; arr[0] || findVal &gt; arr[arr.length - 1]) </a:t>
            </a:r>
            <a:r>
              <a:rPr lang="zh-CN" altLang="en-US" smtClean="0">
                <a:ea typeface="宋体" panose="02010600030101010101" pitchFamily="2" charset="-122"/>
              </a:rPr>
              <a:t>后面的条件必须要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因为 按照 没有的话 按照</a:t>
            </a:r>
            <a:r>
              <a:rPr lang="en-US" altLang="zh-CN" smtClean="0">
                <a:ea typeface="宋体" panose="02010600030101010101" pitchFamily="2" charset="-122"/>
              </a:rPr>
              <a:t>int midIndex = l + (findVal - arr[l]) / (arr[r] - arr[l]) * (r - 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得到的 </a:t>
            </a:r>
            <a:r>
              <a:rPr lang="en-US" altLang="zh-CN" smtClean="0">
                <a:ea typeface="宋体" panose="02010600030101010101" pitchFamily="2" charset="-122"/>
              </a:rPr>
              <a:t>minIndex </a:t>
            </a:r>
            <a:r>
              <a:rPr lang="zh-CN" altLang="en-US" smtClean="0">
                <a:ea typeface="宋体" panose="02010600030101010101" pitchFamily="2" charset="-122"/>
              </a:rPr>
              <a:t>可能越界。比如 要查的数很大，</a:t>
            </a:r>
            <a:r>
              <a:rPr lang="en-US" altLang="zh-CN" smtClean="0">
                <a:ea typeface="宋体" panose="02010600030101010101" pitchFamily="2" charset="-122"/>
              </a:rPr>
              <a:t>12340</a:t>
            </a:r>
            <a:r>
              <a:rPr lang="zh-CN" altLang="en-US" smtClean="0">
                <a:ea typeface="宋体" panose="02010600030101010101" pitchFamily="2" charset="-122"/>
              </a:rPr>
              <a:t>就得到 </a:t>
            </a:r>
            <a:r>
              <a:rPr lang="en-US" altLang="zh-CN" smtClean="0">
                <a:ea typeface="宋体" panose="02010600030101010101" pitchFamily="2" charset="-122"/>
              </a:rPr>
              <a:t>midIndex </a:t>
            </a:r>
            <a:r>
              <a:rPr lang="zh-CN" altLang="en-US" smtClean="0">
                <a:ea typeface="宋体" panose="02010600030101010101" pitchFamily="2" charset="-122"/>
              </a:rPr>
              <a:t>为 </a:t>
            </a:r>
            <a:r>
              <a:rPr lang="en-US" altLang="zh-CN" smtClean="0">
                <a:ea typeface="宋体" panose="02010600030101010101" pitchFamily="2" charset="-122"/>
              </a:rPr>
              <a:t>50,</a:t>
            </a:r>
            <a:r>
              <a:rPr lang="zh-CN" altLang="en-US" smtClean="0">
                <a:ea typeface="宋体" panose="02010600030101010101" pitchFamily="2" charset="-122"/>
              </a:rPr>
              <a:t>越界了</a:t>
            </a:r>
            <a:r>
              <a:rPr lang="en-US" altLang="zh-CN" smtClean="0">
                <a:ea typeface="宋体" panose="02010600030101010101" pitchFamily="2" charset="-122"/>
              </a:rPr>
              <a:t>[debug]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(l &gt; r ||  findVal &lt; arr[0] || findVal &gt; arr[arr.length - 1]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(findVal - arr[l]) / (arr[r] - arr[l]) * (r - 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insertValueSearch(arr,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insertValueSearch(arr,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z="1200" b="1" smtClean="0"/>
              <a:t>对</a:t>
            </a:r>
            <a:r>
              <a:rPr lang="en-US" altLang="zh-CN" sz="1200" b="1" smtClean="0"/>
              <a:t>F(k-1)-1</a:t>
            </a:r>
            <a:r>
              <a:rPr lang="zh-CN" altLang="en-US" sz="1200" b="1" smtClean="0"/>
              <a:t>的理解 </a:t>
            </a:r>
            <a:r>
              <a:rPr lang="en-US" altLang="zh-CN" sz="1200" b="1" smtClean="0"/>
              <a:t>[</a:t>
            </a:r>
            <a:r>
              <a:rPr lang="zh-CN" altLang="en-US" sz="1200" b="1" smtClean="0"/>
              <a:t>待</a:t>
            </a:r>
            <a:r>
              <a:rPr lang="en-US" altLang="zh-CN" sz="1200" b="1" smtClean="0"/>
              <a:t>.]</a:t>
            </a:r>
            <a:endParaRPr lang="en-US" altLang="zh-CN" sz="1200" b="1" smtClean="0"/>
          </a:p>
          <a:p>
            <a:pPr eaLnBrk="1" hangingPunct="1"/>
            <a:r>
              <a:rPr lang="en-US" altLang="zh-CN" sz="1200" b="1" smtClean="0">
                <a:ea typeface="宋体" panose="02010600030101010101" pitchFamily="2" charset="-122"/>
              </a:rPr>
              <a:t>//1.</a:t>
            </a:r>
            <a:r>
              <a:rPr lang="en-US" altLang="zh-CN" sz="1200" b="1" baseline="0" smtClean="0">
                <a:ea typeface="宋体" panose="02010600030101010101" pitchFamily="2" charset="-122"/>
              </a:rPr>
              <a:t> </a:t>
            </a:r>
            <a:r>
              <a:rPr lang="zh-CN" altLang="en-US" sz="1200" b="1" baseline="0" smtClean="0">
                <a:ea typeface="宋体" panose="02010600030101010101" pitchFamily="2" charset="-122"/>
              </a:rPr>
              <a:t>可以通过代码来反讲</a:t>
            </a:r>
            <a:endParaRPr lang="en-US" altLang="zh-CN" sz="1200" b="1" baseline="0" smtClean="0">
              <a:ea typeface="宋体" panose="02010600030101010101" pitchFamily="2" charset="-122"/>
            </a:endParaRPr>
          </a:p>
          <a:p>
            <a:pPr eaLnBrk="1" hangingPunct="1"/>
            <a:r>
              <a:rPr lang="en-US" altLang="zh-CN" sz="1200" b="1" baseline="0" smtClean="0">
                <a:ea typeface="宋体" panose="02010600030101010101" pitchFamily="2" charset="-122"/>
              </a:rPr>
              <a:t>//2. </a:t>
            </a:r>
            <a:r>
              <a:rPr lang="zh-CN" altLang="en-US" sz="1200" b="1" baseline="0" smtClean="0">
                <a:ea typeface="宋体" panose="02010600030101010101" pitchFamily="2" charset="-122"/>
              </a:rPr>
              <a:t>通过</a:t>
            </a:r>
            <a:r>
              <a:rPr lang="en-US" altLang="zh-CN" sz="1200" b="1" baseline="0" smtClean="0">
                <a:ea typeface="宋体" panose="02010600030101010101" pitchFamily="2" charset="-122"/>
              </a:rPr>
              <a:t>debug</a:t>
            </a:r>
            <a:r>
              <a:rPr lang="zh-CN" altLang="en-US" sz="1200" b="1" baseline="0" smtClean="0">
                <a:ea typeface="宋体" panose="02010600030101010101" pitchFamily="2" charset="-122"/>
              </a:rPr>
              <a:t>调试来完成理解，很好的方式</a:t>
            </a:r>
            <a:r>
              <a:rPr lang="en-US" altLang="zh-CN" sz="1200" b="1" baseline="0" smtClean="0">
                <a:ea typeface="宋体" panose="02010600030101010101" pitchFamily="2" charset="-122"/>
              </a:rPr>
              <a:t>,</a:t>
            </a:r>
            <a:r>
              <a:rPr lang="zh-CN" altLang="en-US" sz="1200" b="1" baseline="0" smtClean="0">
                <a:ea typeface="宋体" panose="02010600030101010101" pitchFamily="2" charset="-122"/>
              </a:rPr>
              <a:t>推荐学员使用</a:t>
            </a:r>
            <a:endParaRPr lang="en-US" altLang="zh-CN" sz="1200" b="1" baseline="0" smtClean="0">
              <a:ea typeface="宋体" panose="02010600030101010101" pitchFamily="2" charset="-122"/>
            </a:endParaRPr>
          </a:p>
          <a:p>
            <a:pPr eaLnBrk="1" hangingPunct="1"/>
            <a:endParaRPr lang="en-US" altLang="zh-CN" sz="1200" b="1" baseline="0" smtClean="0">
              <a:ea typeface="宋体" panose="02010600030101010101" pitchFamily="2" charset="-122"/>
            </a:endParaRPr>
          </a:p>
          <a:p>
            <a:pPr eaLnBrk="1" hangingPunct="1"/>
            <a:r>
              <a:rPr lang="zh-CN" altLang="en-US" sz="1200" b="1" baseline="0" smtClean="0">
                <a:ea typeface="宋体" panose="02010600030101010101" pitchFamily="2" charset="-122"/>
              </a:rPr>
              <a:t>理解结合两篇文章</a:t>
            </a:r>
            <a:r>
              <a:rPr lang="en-US" altLang="zh-CN" sz="1200" b="1" baseline="0" smtClean="0">
                <a:ea typeface="宋体" panose="02010600030101010101" pitchFamily="2" charset="-122"/>
              </a:rPr>
              <a:t>+</a:t>
            </a:r>
            <a:r>
              <a:rPr lang="zh-CN" altLang="en-US" sz="1200" b="1" baseline="0" smtClean="0">
                <a:ea typeface="宋体" panose="02010600030101010101" pitchFamily="2" charset="-122"/>
              </a:rPr>
              <a:t>代码</a:t>
            </a:r>
            <a:r>
              <a:rPr lang="en-US" altLang="zh-CN" sz="1200" b="1" baseline="0" smtClean="0">
                <a:ea typeface="宋体" panose="02010600030101010101" pitchFamily="2" charset="-122"/>
              </a:rPr>
              <a:t>:</a:t>
            </a:r>
            <a:endParaRPr lang="en-US" altLang="zh-CN" sz="1200" b="1" baseline="0" smtClean="0">
              <a:ea typeface="宋体" panose="02010600030101010101" pitchFamily="2" charset="-122"/>
            </a:endParaRPr>
          </a:p>
          <a:p>
            <a:pPr eaLnBrk="1" hangingPunct="1"/>
            <a:endParaRPr lang="en-US" altLang="zh-CN" sz="1200" b="1" baseline="0" smtClean="0">
              <a:ea typeface="宋体" panose="02010600030101010101" pitchFamily="2" charset="-122"/>
            </a:endParaRPr>
          </a:p>
          <a:p>
            <a:pPr eaLnBrk="1" hangingPunct="1"/>
            <a:r>
              <a:rPr lang="en-US" altLang="zh-CN" smtClean="0">
                <a:ea typeface="宋体" panose="02010600030101010101" pitchFamily="2" charset="-122"/>
              </a:rPr>
              <a:t>https://blog.csdn.net/qq_41056506/article/details/81874439 [</a:t>
            </a:r>
            <a:r>
              <a:rPr lang="zh-CN" altLang="en-US" smtClean="0">
                <a:ea typeface="宋体" panose="02010600030101010101" pitchFamily="2" charset="-122"/>
              </a:rPr>
              <a:t>主要的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https://www.cnblogs.com/yongh/p/9232742.html#_label1_2 [</a:t>
            </a:r>
            <a:r>
              <a:rPr lang="zh-CN" altLang="en-US" smtClean="0">
                <a:ea typeface="宋体" panose="02010600030101010101" pitchFamily="2" charset="-122"/>
              </a:rPr>
              <a:t>参考的</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com.atguigu.find;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FibonacciSearch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static int maxsize=20;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key = 12345;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System.out.println(fibSearch(arr,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采用非递归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生成斐波那契数列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int[] fib()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f=new int[maxsize];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f[0]=1;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2; i &lt; maxsize;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f[i]=f[i-1]+f[i-2];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斐波那契查找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fibSearch(int[] a,int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low=0;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high=a.length-1;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k=0; //</a:t>
            </a:r>
            <a:r>
              <a:rPr lang="zh-CN" altLang="en-US" smtClean="0">
                <a:ea typeface="宋体" panose="02010600030101010101" pitchFamily="2" charset="-122"/>
              </a:rPr>
              <a:t>斐波那契分割数值下标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mid=0;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f[]=fib(); //</a:t>
            </a:r>
            <a:r>
              <a:rPr lang="zh-CN" altLang="en-US" smtClean="0">
                <a:ea typeface="宋体" panose="02010600030101010101" pitchFamily="2" charset="-122"/>
              </a:rPr>
              <a:t>获得斐波那契数列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获得斐波那契分割数值下标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(high&gt;f[k]-1)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利用</a:t>
            </a:r>
            <a:r>
              <a:rPr lang="en-US" altLang="zh-CN" smtClean="0">
                <a:ea typeface="宋体" panose="02010600030101010101" pitchFamily="2" charset="-122"/>
              </a:rPr>
              <a:t>Java</a:t>
            </a:r>
            <a:r>
              <a:rPr lang="zh-CN" altLang="en-US" smtClean="0">
                <a:ea typeface="宋体" panose="02010600030101010101" pitchFamily="2" charset="-122"/>
              </a:rPr>
              <a:t>工具类</a:t>
            </a:r>
            <a:r>
              <a:rPr lang="en-US" altLang="zh-CN" smtClean="0">
                <a:ea typeface="宋体" panose="02010600030101010101" pitchFamily="2" charset="-122"/>
              </a:rPr>
              <a:t>Arrays </a:t>
            </a:r>
            <a:r>
              <a:rPr lang="zh-CN" altLang="en-US" smtClean="0">
                <a:ea typeface="宋体" panose="02010600030101010101" pitchFamily="2" charset="-122"/>
              </a:rPr>
              <a:t>构造新数组并指向 数组 </a:t>
            </a:r>
            <a:r>
              <a:rPr lang="en-US" altLang="zh-CN" smtClean="0">
                <a:ea typeface="宋体" panose="02010600030101010101" pitchFamily="2" charset="-122"/>
              </a:rPr>
              <a:t>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temp=Arrays.copyOf(a, f[k]);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对新构造的数组进行 元素补充</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high+1; i &lt; temp.length;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temp[i]=a[high];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(low&lt;=high)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由于前面部分有</a:t>
            </a:r>
            <a:r>
              <a:rPr lang="en-US" altLang="zh-CN" smtClean="0">
                <a:ea typeface="宋体" panose="02010600030101010101" pitchFamily="2" charset="-122"/>
              </a:rPr>
              <a:t>f[k-1]</a:t>
            </a:r>
            <a:r>
              <a:rPr lang="zh-CN" altLang="en-US" smtClean="0">
                <a:ea typeface="宋体" panose="02010600030101010101" pitchFamily="2" charset="-122"/>
              </a:rPr>
              <a:t>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mid=low+f[k-1]-1;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(key&lt;temp[mid]) {//</a:t>
            </a:r>
            <a:r>
              <a:rPr lang="zh-CN" altLang="en-US" smtClean="0">
                <a:ea typeface="宋体" panose="02010600030101010101" pitchFamily="2" charset="-122"/>
              </a:rPr>
              <a:t>关键字小于切割位置元素 继续在前部分查找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high=mid-1;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全部元素</a:t>
            </a:r>
            <a:r>
              <a:rPr lang="en-US" altLang="zh-CN" smtClean="0">
                <a:ea typeface="宋体" panose="02010600030101010101" pitchFamily="2" charset="-122"/>
              </a:rPr>
              <a:t>=</a:t>
            </a:r>
            <a:r>
              <a:rPr lang="zh-CN" altLang="en-US" smtClean="0">
                <a:ea typeface="宋体" panose="02010600030101010101" pitchFamily="2" charset="-122"/>
              </a:rPr>
              <a:t>前部元素</a:t>
            </a:r>
            <a:r>
              <a:rPr lang="en-US" altLang="zh-CN" smtClean="0">
                <a:ea typeface="宋体" panose="02010600030101010101" pitchFamily="2" charset="-122"/>
              </a:rPr>
              <a:t>+</a:t>
            </a:r>
            <a:r>
              <a:rPr lang="zh-CN" altLang="en-US" smtClean="0">
                <a:ea typeface="宋体" panose="02010600030101010101" pitchFamily="2" charset="-122"/>
              </a:rPr>
              <a:t>后部元素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f[k]=f[k-1]+f[k-2]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因为前部有</a:t>
            </a:r>
            <a:r>
              <a:rPr lang="en-US" altLang="zh-CN" smtClean="0">
                <a:ea typeface="宋体" panose="02010600030101010101" pitchFamily="2" charset="-122"/>
              </a:rPr>
              <a:t>f[k-1]</a:t>
            </a:r>
            <a:r>
              <a:rPr lang="zh-CN" altLang="en-US" smtClean="0">
                <a:ea typeface="宋体" panose="02010600030101010101" pitchFamily="2" charset="-122"/>
              </a:rPr>
              <a:t>个元素</a:t>
            </a:r>
            <a:r>
              <a:rPr lang="en-US" altLang="zh-CN" smtClean="0">
                <a:ea typeface="宋体" panose="02010600030101010101" pitchFamily="2" charset="-122"/>
              </a:rPr>
              <a:t>,</a:t>
            </a:r>
            <a:r>
              <a:rPr lang="zh-CN" altLang="en-US" smtClean="0">
                <a:ea typeface="宋体" panose="02010600030101010101" pitchFamily="2" charset="-122"/>
              </a:rPr>
              <a:t>所以可以继续拆分</a:t>
            </a:r>
            <a:r>
              <a:rPr lang="en-US" altLang="zh-CN" smtClean="0">
                <a:ea typeface="宋体" panose="02010600030101010101" pitchFamily="2" charset="-122"/>
              </a:rPr>
              <a:t>f[k-1]=f[k-2]+f[k-3]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即在</a:t>
            </a:r>
            <a:r>
              <a:rPr lang="en-US" altLang="zh-CN" smtClean="0">
                <a:ea typeface="宋体" panose="02010600030101010101" pitchFamily="2" charset="-122"/>
              </a:rPr>
              <a:t>f[k-1]</a:t>
            </a:r>
            <a:r>
              <a:rPr lang="zh-CN" altLang="en-US" smtClean="0">
                <a:ea typeface="宋体" panose="02010600030101010101" pitchFamily="2" charset="-122"/>
              </a:rPr>
              <a:t>的前部继续查找 所以</a:t>
            </a:r>
            <a:r>
              <a:rPr lang="en-US" altLang="zh-CN" smtClean="0">
                <a:ea typeface="宋体" panose="02010600030101010101" pitchFamily="2" charset="-122"/>
              </a:rPr>
              <a:t>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即下次循环 </a:t>
            </a:r>
            <a:r>
              <a:rPr lang="en-US" altLang="zh-CN" smtClean="0">
                <a:ea typeface="宋体" panose="02010600030101010101" pitchFamily="2" charset="-122"/>
              </a:rPr>
              <a:t>mid=f[k-1-1]-1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if (key&gt;temp[mid]) {//</a:t>
            </a:r>
            <a:r>
              <a:rPr lang="zh-CN" altLang="en-US" smtClean="0">
                <a:ea typeface="宋体" panose="02010600030101010101" pitchFamily="2" charset="-122"/>
              </a:rPr>
              <a:t>关键字大于切个位置元素 则查找后半部分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low=mid+1;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全部元素</a:t>
            </a:r>
            <a:r>
              <a:rPr lang="en-US" altLang="zh-CN" smtClean="0">
                <a:ea typeface="宋体" panose="02010600030101010101" pitchFamily="2" charset="-122"/>
              </a:rPr>
              <a:t>=</a:t>
            </a:r>
            <a:r>
              <a:rPr lang="zh-CN" altLang="en-US" smtClean="0">
                <a:ea typeface="宋体" panose="02010600030101010101" pitchFamily="2" charset="-122"/>
              </a:rPr>
              <a:t>前部元素</a:t>
            </a:r>
            <a:r>
              <a:rPr lang="en-US" altLang="zh-CN" smtClean="0">
                <a:ea typeface="宋体" panose="02010600030101010101" pitchFamily="2" charset="-122"/>
              </a:rPr>
              <a:t>+</a:t>
            </a:r>
            <a:r>
              <a:rPr lang="zh-CN" altLang="en-US" smtClean="0">
                <a:ea typeface="宋体" panose="02010600030101010101" pitchFamily="2" charset="-122"/>
              </a:rPr>
              <a:t>后部元素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f[k]=f[k-1]+f[k-2]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因为后部有</a:t>
            </a:r>
            <a:r>
              <a:rPr lang="en-US" altLang="zh-CN" smtClean="0">
                <a:ea typeface="宋体" panose="02010600030101010101" pitchFamily="2" charset="-122"/>
              </a:rPr>
              <a:t>f[k-2]</a:t>
            </a:r>
            <a:r>
              <a:rPr lang="zh-CN" altLang="en-US" smtClean="0">
                <a:ea typeface="宋体" panose="02010600030101010101" pitchFamily="2" charset="-122"/>
              </a:rPr>
              <a:t>个元素</a:t>
            </a:r>
            <a:r>
              <a:rPr lang="en-US" altLang="zh-CN" smtClean="0">
                <a:ea typeface="宋体" panose="02010600030101010101" pitchFamily="2" charset="-122"/>
              </a:rPr>
              <a:t>,</a:t>
            </a:r>
            <a:r>
              <a:rPr lang="zh-CN" altLang="en-US" smtClean="0">
                <a:ea typeface="宋体" panose="02010600030101010101" pitchFamily="2" charset="-122"/>
              </a:rPr>
              <a:t>所以可以继续拆分</a:t>
            </a:r>
            <a:r>
              <a:rPr lang="en-US" altLang="zh-CN" smtClean="0">
                <a:ea typeface="宋体" panose="02010600030101010101" pitchFamily="2" charset="-122"/>
              </a:rPr>
              <a:t>f[k-2]=f[k-3]+f[k-4]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即在</a:t>
            </a:r>
            <a:r>
              <a:rPr lang="en-US" altLang="zh-CN" smtClean="0">
                <a:ea typeface="宋体" panose="02010600030101010101" pitchFamily="2" charset="-122"/>
              </a:rPr>
              <a:t>f[k-2]</a:t>
            </a:r>
            <a:r>
              <a:rPr lang="zh-CN" altLang="en-US" smtClean="0">
                <a:ea typeface="宋体" panose="02010600030101010101" pitchFamily="2" charset="-122"/>
              </a:rPr>
              <a:t>的前部继续查找 所以</a:t>
            </a:r>
            <a:r>
              <a:rPr lang="en-US" altLang="zh-CN" smtClean="0">
                <a:ea typeface="宋体" panose="02010600030101010101" pitchFamily="2" charset="-122"/>
              </a:rPr>
              <a:t>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即下次循环 </a:t>
            </a:r>
            <a:r>
              <a:rPr lang="en-US" altLang="zh-CN" smtClean="0">
                <a:ea typeface="宋体" panose="02010600030101010101" pitchFamily="2" charset="-122"/>
              </a:rPr>
              <a:t>mid=f[k-1-2]-1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(mid&lt;=high)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high;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a:t>
            </a:r>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优化，因为经常使用到 </a:t>
            </a:r>
            <a:r>
              <a:rPr lang="en-US" altLang="zh-CN" smtClean="0">
                <a:ea typeface="宋体" panose="02010600030101010101" pitchFamily="2" charset="-122"/>
              </a:rPr>
              <a:t>empLinkedListArr.length, </a:t>
            </a:r>
            <a:r>
              <a:rPr lang="zh-CN" altLang="en-US" smtClean="0">
                <a:ea typeface="宋体" panose="02010600030101010101" pitchFamily="2" charset="-122"/>
              </a:rPr>
              <a:t>因此可以用一个属性</a:t>
            </a:r>
            <a:r>
              <a:rPr lang="en-US" altLang="zh-CN" smtClean="0">
                <a:ea typeface="宋体" panose="02010600030101010101" pitchFamily="2" charset="-122"/>
              </a:rPr>
              <a:t>,size </a:t>
            </a:r>
            <a:r>
              <a:rPr lang="zh-CN" altLang="en-US" smtClean="0">
                <a:ea typeface="宋体" panose="02010600030101010101" pitchFamily="2" charset="-122"/>
              </a:rPr>
              <a:t>来记录</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HashTabDemo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a:t>
            </a:r>
            <a:r>
              <a:rPr lang="en-US" altLang="zh-CN" smtClean="0">
                <a:ea typeface="宋体" panose="02010600030101010101" pitchFamily="2" charset="-122"/>
              </a:rPr>
              <a:t>HashTab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 hashTab = new HashTab(7);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写一个简单菜单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String key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System.out.println("add:  </a:t>
            </a:r>
            <a:r>
              <a:rPr lang="zh-CN" altLang="en-US" smtClean="0">
                <a:ea typeface="宋体" panose="02010600030101010101" pitchFamily="2" charset="-122"/>
              </a:rPr>
              <a:t>添加雇员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System.out.println("list: </a:t>
            </a:r>
            <a:r>
              <a:rPr lang="zh-CN" altLang="en-US" smtClean="0">
                <a:ea typeface="宋体" panose="02010600030101010101" pitchFamily="2" charset="-122"/>
              </a:rPr>
              <a:t>显示雇员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System.out.println("find: </a:t>
            </a:r>
            <a:r>
              <a:rPr lang="zh-CN" altLang="en-US" smtClean="0">
                <a:ea typeface="宋体" panose="02010600030101010101" pitchFamily="2" charset="-122"/>
              </a:rPr>
              <a:t>查找雇员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System.out.println("exit: </a:t>
            </a:r>
            <a:r>
              <a:rPr lang="zh-CN" altLang="en-US" smtClean="0">
                <a:ea typeface="宋体" panose="02010600030101010101" pitchFamily="2" charset="-122"/>
              </a:rPr>
              <a:t>退出系统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key = scanner.next();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switch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"add":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a:t>
            </a:r>
            <a:r>
              <a:rPr lang="en-US" altLang="zh-CN" smtClean="0">
                <a:ea typeface="宋体" panose="02010600030101010101" pitchFamily="2" charset="-122"/>
              </a:rPr>
              <a:t>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id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输入名字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name = scanner.next();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emp = new Emp(id,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hashTab.add(emp);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"find":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输入要查找的雇员的</a:t>
            </a:r>
            <a:r>
              <a:rPr lang="en-US" altLang="zh-CN" smtClean="0">
                <a:ea typeface="宋体" panose="02010600030101010101" pitchFamily="2" charset="-122"/>
              </a:rPr>
              <a:t>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id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hashTab.findEmpById(id);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Emp</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Emp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 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Emp(int eId, String eName)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id = eId;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EmpLinkedList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EmpLinkedList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定义头指针</a:t>
            </a:r>
            <a:r>
              <a:rPr lang="en-US" altLang="zh-CN" smtClean="0">
                <a:ea typeface="宋体" panose="02010600030101010101" pitchFamily="2" charset="-122"/>
              </a:rPr>
              <a:t>, </a:t>
            </a:r>
            <a:r>
              <a:rPr lang="zh-CN" altLang="en-US" smtClean="0">
                <a:ea typeface="宋体" panose="02010600030101010101" pitchFamily="2" charset="-122"/>
              </a:rPr>
              <a:t>这里</a:t>
            </a:r>
            <a:r>
              <a:rPr lang="en-US" altLang="zh-CN" smtClean="0">
                <a:ea typeface="宋体" panose="02010600030101010101" pitchFamily="2" charset="-122"/>
              </a:rPr>
              <a:t>head </a:t>
            </a:r>
            <a:r>
              <a:rPr lang="zh-CN" altLang="en-US" smtClean="0">
                <a:ea typeface="宋体" panose="02010600030101010101" pitchFamily="2" charset="-122"/>
              </a:rPr>
              <a:t>我们直接回指向一个雇员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Emp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添加雇员方法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假定，添加的雇员的</a:t>
            </a:r>
            <a:r>
              <a:rPr lang="en-US" altLang="zh-CN" smtClean="0">
                <a:ea typeface="宋体" panose="02010600030101010101" pitchFamily="2" charset="-122"/>
              </a:rPr>
              <a:t>id</a:t>
            </a:r>
            <a:r>
              <a:rPr lang="zh-CN" altLang="en-US" smtClean="0">
                <a:ea typeface="宋体" panose="02010600030101010101" pitchFamily="2" charset="-122"/>
              </a:rPr>
              <a:t>是自增的，即雇员分配的</a:t>
            </a:r>
            <a:r>
              <a:rPr lang="en-US" altLang="zh-CN" smtClean="0">
                <a:ea typeface="宋体" panose="02010600030101010101" pitchFamily="2" charset="-122"/>
              </a:rPr>
              <a:t>id</a:t>
            </a:r>
            <a:r>
              <a:rPr lang="zh-CN" altLang="en-US" smtClean="0">
                <a:ea typeface="宋体" panose="02010600030101010101" pitchFamily="2" charset="-122"/>
              </a:rPr>
              <a:t>总是从小到大</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找到链表的最后加入即可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add(Emp emp)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如果是第一个雇员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 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Emp cur =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这时</a:t>
            </a:r>
            <a:r>
              <a:rPr lang="en-US" altLang="zh-CN" smtClean="0">
                <a:ea typeface="宋体" panose="02010600030101010101" pitchFamily="2" charset="-122"/>
              </a:rPr>
              <a:t>cur </a:t>
            </a:r>
            <a:r>
              <a:rPr lang="zh-CN" altLang="en-US" smtClean="0">
                <a:ea typeface="宋体" panose="02010600030101010101" pitchFamily="2" charset="-122"/>
              </a:rPr>
              <a:t>指向了链表的最后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cur.next = 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遍历链表的方法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list(int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条链表为空</a:t>
            </a:r>
            <a:r>
              <a:rPr lang="en-US" altLang="zh-CN" smtClean="0">
                <a:ea typeface="宋体" panose="02010600030101010101" pitchFamily="2" charset="-122"/>
              </a:rPr>
              <a:t>\n",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条链表信息为</a:t>
            </a:r>
            <a:r>
              <a:rPr lang="en-US" altLang="zh-CN" smtClean="0">
                <a:ea typeface="宋体" panose="02010600030101010101" pitchFamily="2" charset="-122"/>
              </a:rPr>
              <a:t>\t",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Emp cur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输出雇员信息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 =&gt; id=%d name=%s\t", cur.id, cur.name);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如果有，返回</a:t>
            </a:r>
            <a:r>
              <a:rPr lang="en-US" altLang="zh-CN" smtClean="0">
                <a:ea typeface="宋体" panose="02010600030101010101" pitchFamily="2" charset="-122"/>
              </a:rPr>
              <a:t>emp ,</a:t>
            </a:r>
            <a:r>
              <a:rPr lang="zh-CN" altLang="en-US" smtClean="0">
                <a:ea typeface="宋体" panose="02010600030101010101" pitchFamily="2" charset="-122"/>
              </a:rPr>
              <a:t>没有返回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 findEmpById(int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cur =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(cur.id ==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cur;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HashTab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 empLinkedListArr;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HashTab(int 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 = new EmpLinkedList[size];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初始化我们的</a:t>
            </a:r>
            <a:r>
              <a:rPr lang="en-US" altLang="zh-CN" smtClean="0">
                <a:ea typeface="宋体" panose="02010600030101010101" pitchFamily="2" charset="-122"/>
              </a:rPr>
              <a:t>empLinkedListArr </a:t>
            </a:r>
            <a:r>
              <a:rPr lang="zh-CN" altLang="en-US" smtClean="0">
                <a:ea typeface="宋体" panose="02010600030101010101" pitchFamily="2" charset="-122"/>
              </a:rPr>
              <a:t>的各个元素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empLinkedListArr.length;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empLinkedListArr[i] = new EmpLinkedList();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add(Emp emp)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返回该员工，应该加入到那条链表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empLinkedListNo = hashFun(emp.id);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empLinkedListArr[empLinkedListNo].add(emp);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list() { // </a:t>
            </a:r>
            <a:r>
              <a:rPr lang="zh-CN" altLang="en-US" smtClean="0">
                <a:ea typeface="宋体" panose="02010600030101010101" pitchFamily="2" charset="-122"/>
              </a:rPr>
              <a:t>遍历整个</a:t>
            </a:r>
            <a:r>
              <a:rPr lang="en-US" altLang="zh-CN" smtClean="0">
                <a:ea typeface="宋体" panose="02010600030101010101" pitchFamily="2" charset="-122"/>
              </a:rPr>
              <a:t>hash</a:t>
            </a:r>
            <a:r>
              <a:rPr lang="zh-CN" altLang="en-US" smtClean="0">
                <a:ea typeface="宋体" panose="02010600030101010101" pitchFamily="2" charset="-122"/>
              </a:rPr>
              <a:t>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empLinkedListArr.length;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empLinkedListArr[i].list(i);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编写一个</a:t>
            </a:r>
            <a:r>
              <a:rPr lang="en-US" altLang="zh-CN" smtClean="0">
                <a:ea typeface="宋体" panose="02010600030101010101" pitchFamily="2" charset="-122"/>
              </a:rPr>
              <a:t>findEmpById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findEmpById(int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返回该员工，应该加入到那条链表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empLinkedListNo = hashFun(id);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emp = this.empLinkedListArr[empLinkedListNo].findEmpById(id);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在第 </a:t>
            </a:r>
            <a:r>
              <a:rPr lang="en-US" altLang="zh-CN" smtClean="0">
                <a:ea typeface="宋体" panose="02010600030101010101" pitchFamily="2" charset="-122"/>
              </a:rPr>
              <a:t>%d </a:t>
            </a:r>
            <a:r>
              <a:rPr lang="zh-CN" altLang="en-US" smtClean="0">
                <a:ea typeface="宋体" panose="02010600030101010101" pitchFamily="2" charset="-122"/>
              </a:rPr>
              <a:t>找到</a:t>
            </a:r>
            <a:r>
              <a:rPr lang="en-US" altLang="zh-CN" smtClean="0">
                <a:ea typeface="宋体" panose="02010600030101010101" pitchFamily="2" charset="-122"/>
              </a:rPr>
              <a:t>id=%d name=%s\n", empLinkedListNo, id, emp.name);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id</a:t>
            </a:r>
            <a:r>
              <a:rPr lang="zh-CN" altLang="en-US" smtClean="0">
                <a:ea typeface="宋体" panose="02010600030101010101" pitchFamily="2" charset="-122"/>
              </a:rPr>
              <a:t>为 </a:t>
            </a:r>
            <a:r>
              <a:rPr lang="en-US" altLang="zh-CN" smtClean="0">
                <a:ea typeface="宋体" panose="02010600030101010101" pitchFamily="2" charset="-122"/>
              </a:rPr>
              <a:t>%d \n", 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散列函数</a:t>
            </a:r>
            <a:r>
              <a:rPr lang="en-US" altLang="zh-CN" smtClean="0">
                <a:ea typeface="宋体" panose="02010600030101010101" pitchFamily="2" charset="-122"/>
              </a:rPr>
              <a:t>, </a:t>
            </a:r>
            <a:r>
              <a:rPr lang="zh-CN" altLang="en-US" smtClean="0">
                <a:ea typeface="宋体" panose="02010600030101010101" pitchFamily="2" charset="-122"/>
              </a:rPr>
              <a:t>可以定制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hashFun(int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id % empLinkedListArr.length;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二叉排序树：</a:t>
            </a:r>
            <a:r>
              <a:rPr lang="en-US" altLang="zh-CN" smtClean="0">
                <a:ea typeface="宋体" panose="02010600030101010101" pitchFamily="2" charset="-122"/>
              </a:rPr>
              <a:t>BST:</a:t>
            </a:r>
            <a:r>
              <a:rPr lang="en-US" altLang="zh-CN" baseline="0" smtClean="0">
                <a:ea typeface="宋体" panose="02010600030101010101" pitchFamily="2" charset="-122"/>
              </a:rPr>
              <a:t> (Binary Sort(Search) Tree), </a:t>
            </a:r>
            <a:r>
              <a:rPr lang="zh-CN" altLang="en-US" baseline="0" smtClean="0">
                <a:ea typeface="宋体" panose="02010600030101010101" pitchFamily="2" charset="-122"/>
              </a:rPr>
              <a:t>对于二叉排序树的任何一个非叶子节点，要求左子节点的值比当前节点的值小，</a:t>
            </a:r>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右子节点的值比当前节点的值大。</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链式存储，不论是否排序，检索数据速度都不高</a:t>
            </a:r>
            <a:r>
              <a:rPr lang="en-US" altLang="zh-CN" baseline="0" smtClean="0">
                <a:ea typeface="宋体" panose="02010600030101010101" pitchFamily="2" charset="-122"/>
              </a:rPr>
              <a:t>.[</a:t>
            </a:r>
            <a:r>
              <a:rPr lang="zh-CN" altLang="en-US" baseline="0" smtClean="0">
                <a:ea typeface="宋体" panose="02010600030101010101" pitchFamily="2" charset="-122"/>
              </a:rPr>
              <a:t>因为</a:t>
            </a:r>
            <a:r>
              <a:rPr lang="en-US" altLang="zh-CN" baseline="0" smtClean="0">
                <a:ea typeface="宋体" panose="02010600030101010101" pitchFamily="2" charset="-122"/>
              </a:rPr>
              <a:t>:</a:t>
            </a:r>
            <a:r>
              <a:rPr lang="zh-CN" altLang="en-US" sz="1200" smtClean="0"/>
              <a:t>需要从头节点开始遍历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 </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参考：</a:t>
            </a:r>
            <a:r>
              <a:rPr lang="en-US" altLang="zh-CN" smtClean="0">
                <a:ea typeface="宋体" panose="02010600030101010101" pitchFamily="2" charset="-122"/>
              </a:rPr>
              <a:t>l-p28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再确认一下数组和链表在底层的数据存储方式</a:t>
            </a:r>
            <a:r>
              <a:rPr lang="en-US" altLang="zh-CN" smtClean="0">
                <a:ea typeface="宋体" panose="02010600030101010101" pitchFamily="2" charset="-122"/>
              </a:rPr>
              <a:t>.【</a:t>
            </a:r>
            <a:r>
              <a:rPr lang="zh-CN" altLang="en-US" smtClean="0">
                <a:ea typeface="宋体" panose="02010600030101010101" pitchFamily="2" charset="-122"/>
              </a:rPr>
              <a:t>待</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数组：地址要求连续</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链表</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地址可以不用连续，这样可以充分利用空间。</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参考文档 丢手帕问题</a:t>
            </a:r>
            <a:r>
              <a:rPr lang="en-US" altLang="zh-CN" smtClean="0">
                <a:ea typeface="宋体" panose="02010600030101010101" pitchFamily="2" charset="-122"/>
              </a:rPr>
              <a:t>.doc</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参考：</a:t>
            </a:r>
            <a:r>
              <a:rPr lang="en-US" altLang="zh-CN" smtClean="0">
                <a:ea typeface="宋体" panose="02010600030101010101" pitchFamily="2" charset="-122"/>
              </a:rPr>
              <a:t>l-p28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节点的权：可以理解就是节点的值</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树的高度：就是一棵树的最大层</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森林</a:t>
            </a:r>
            <a:r>
              <a:rPr lang="en-US" altLang="zh-CN" smtClean="0">
                <a:ea typeface="宋体" panose="02010600030101010101" pitchFamily="2" charset="-122"/>
              </a:rPr>
              <a:t>: </a:t>
            </a:r>
            <a:r>
              <a:rPr lang="zh-CN" altLang="en-US" smtClean="0">
                <a:ea typeface="宋体" panose="02010600030101010101" pitchFamily="2" charset="-122"/>
              </a:rPr>
              <a:t>多颗子树构成森林</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满二叉树也是完全二叉树</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2 </a:t>
            </a:r>
            <a:r>
              <a:rPr lang="zh-CN" altLang="en-US" baseline="0" smtClean="0">
                <a:ea typeface="宋体" panose="02010600030101010101" pitchFamily="2" charset="-122"/>
              </a:rPr>
              <a:t>判断是不是一颗完全二叉树的技巧： 从根节点开始编号，能够顺序的编号</a:t>
            </a:r>
            <a:r>
              <a:rPr lang="en-US" altLang="zh-CN" baseline="0" smtClean="0">
                <a:ea typeface="宋体" panose="02010600030101010101" pitchFamily="2" charset="-122"/>
              </a:rPr>
              <a:t>1,2,3,... </a:t>
            </a:r>
            <a:r>
              <a:rPr lang="zh-CN" altLang="en-US" baseline="0" smtClean="0">
                <a:ea typeface="宋体" panose="02010600030101010101" pitchFamily="2" charset="-122"/>
              </a:rPr>
              <a:t>中间不能有不连续的情况。比如本</a:t>
            </a:r>
            <a:r>
              <a:rPr lang="en-US" altLang="zh-CN" baseline="0" smtClean="0">
                <a:ea typeface="宋体" panose="02010600030101010101" pitchFamily="2" charset="-122"/>
              </a:rPr>
              <a:t>PPT,</a:t>
            </a:r>
            <a:r>
              <a:rPr lang="zh-CN" altLang="en-US" baseline="0" smtClean="0">
                <a:ea typeface="宋体" panose="02010600030101010101" pitchFamily="2" charset="-122"/>
              </a:rPr>
              <a:t>把</a:t>
            </a:r>
            <a:r>
              <a:rPr lang="en-US" altLang="zh-CN" baseline="0" smtClean="0">
                <a:ea typeface="宋体" panose="02010600030101010101" pitchFamily="2" charset="-122"/>
              </a:rPr>
              <a:t>(6) </a:t>
            </a:r>
            <a:r>
              <a:rPr lang="zh-CN" altLang="en-US" baseline="0" smtClean="0">
                <a:ea typeface="宋体" panose="02010600030101010101" pitchFamily="2" charset="-122"/>
              </a:rPr>
              <a:t>或者 </a:t>
            </a:r>
            <a:r>
              <a:rPr lang="en-US" altLang="zh-CN" baseline="0" smtClean="0">
                <a:ea typeface="宋体" panose="02010600030101010101" pitchFamily="2" charset="-122"/>
              </a:rPr>
              <a:t>(7)</a:t>
            </a:r>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删除了，就出现了不连续的现象，就不是完全二叉树了</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leftNode;// </a:t>
            </a:r>
            <a:r>
              <a:rPr lang="zh-CN" altLang="en-US" smtClean="0">
                <a:ea typeface="宋体" panose="02010600030101010101" pitchFamily="2" charset="-122"/>
              </a:rPr>
              <a:t>把这个地方的</a:t>
            </a:r>
            <a:r>
              <a:rPr lang="en-US" altLang="zh-CN" smtClean="0">
                <a:ea typeface="宋体" panose="02010600030101010101" pitchFamily="2" charset="-122"/>
              </a:rPr>
              <a:t>leftNode ,</a:t>
            </a:r>
            <a:r>
              <a:rPr lang="zh-CN" altLang="en-US" smtClean="0">
                <a:ea typeface="宋体" panose="02010600030101010101" pitchFamily="2" charset="-122"/>
              </a:rPr>
              <a:t>改成</a:t>
            </a:r>
            <a:r>
              <a:rPr lang="en-US" altLang="zh-CN" smtClean="0">
                <a:ea typeface="宋体" panose="02010600030101010101" pitchFamily="2" charset="-122"/>
              </a:rPr>
              <a:t>left, </a:t>
            </a:r>
            <a:r>
              <a:rPr lang="zh-CN" altLang="en-US" smtClean="0">
                <a:ea typeface="宋体" panose="02010600030101010101" pitchFamily="2" charset="-122"/>
              </a:rPr>
              <a:t>命名规范</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rightNode;//</a:t>
            </a:r>
            <a:r>
              <a:rPr lang="zh-CN" altLang="en-US" smtClean="0">
                <a:ea typeface="宋体" panose="02010600030101010101" pitchFamily="2" charset="-122"/>
              </a:rPr>
              <a:t>把这个地方的</a:t>
            </a:r>
            <a:r>
              <a:rPr lang="en-US" altLang="zh-CN" smtClean="0">
                <a:ea typeface="宋体" panose="02010600030101010101" pitchFamily="2" charset="-122"/>
              </a:rPr>
              <a:t>rightNode ,</a:t>
            </a:r>
            <a:r>
              <a:rPr lang="zh-CN" altLang="en-US" smtClean="0">
                <a:ea typeface="宋体" panose="02010600030101010101" pitchFamily="2" charset="-122"/>
              </a:rPr>
              <a:t>改成</a:t>
            </a:r>
            <a:r>
              <a:rPr lang="en-US" altLang="zh-CN" smtClean="0">
                <a:ea typeface="宋体" panose="02010600030101010101" pitchFamily="2" charset="-122"/>
              </a:rPr>
              <a:t>right,</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leftNode;//</a:t>
            </a:r>
            <a:r>
              <a:rPr lang="zh-CN" altLang="en-US" smtClean="0">
                <a:ea typeface="宋体" panose="02010600030101010101" pitchFamily="2" charset="-122"/>
              </a:rPr>
              <a:t>把这个地方的</a:t>
            </a:r>
            <a:r>
              <a:rPr lang="en-US" altLang="zh-CN" smtClean="0">
                <a:ea typeface="宋体" panose="02010600030101010101" pitchFamily="2" charset="-122"/>
              </a:rPr>
              <a:t>leftNode ,</a:t>
            </a:r>
            <a:r>
              <a:rPr lang="zh-CN" altLang="en-US" smtClean="0">
                <a:ea typeface="宋体" panose="02010600030101010101" pitchFamily="2" charset="-122"/>
              </a:rPr>
              <a:t>改成</a:t>
            </a:r>
            <a:r>
              <a:rPr lang="en-US" altLang="zh-CN" smtClean="0">
                <a:ea typeface="宋体" panose="02010600030101010101" pitchFamily="2" charset="-122"/>
              </a:rPr>
              <a:t>left, </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rightNode;//</a:t>
            </a:r>
            <a:r>
              <a:rPr lang="zh-CN" altLang="en-US" smtClean="0">
                <a:ea typeface="宋体" panose="02010600030101010101" pitchFamily="2" charset="-122"/>
              </a:rPr>
              <a:t>把这个地方的</a:t>
            </a:r>
            <a:r>
              <a:rPr lang="en-US" altLang="zh-CN" smtClean="0">
                <a:ea typeface="宋体" panose="02010600030101010101" pitchFamily="2" charset="-122"/>
              </a:rPr>
              <a:t>rightNode ,</a:t>
            </a:r>
            <a:r>
              <a:rPr lang="zh-CN" altLang="en-US" smtClean="0">
                <a:ea typeface="宋体" panose="02010600030101010101" pitchFamily="2" charset="-122"/>
              </a:rPr>
              <a:t>改成</a:t>
            </a:r>
            <a:r>
              <a:rPr lang="en-US" altLang="zh-CN" smtClean="0">
                <a:ea typeface="宋体" panose="02010600030101010101" pitchFamily="2" charset="-122"/>
              </a:rPr>
              <a:t>right, </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输出的结果是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说明：前序查找，共有</a:t>
            </a:r>
            <a:r>
              <a:rPr lang="en-US" altLang="zh-CN" smtClean="0">
                <a:ea typeface="宋体" panose="02010600030101010101" pitchFamily="2" charset="-122"/>
              </a:rPr>
              <a:t>4</a:t>
            </a:r>
            <a:r>
              <a:rPr lang="zh-CN" altLang="en-US" smtClean="0">
                <a:ea typeface="宋体" panose="02010600030101010101" pitchFamily="2" charset="-122"/>
              </a:rPr>
              <a:t>次</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其它的</a:t>
            </a:r>
            <a:r>
              <a:rPr lang="zh-CN" altLang="en-US" baseline="0" smtClean="0">
                <a:ea typeface="宋体" panose="02010600030101010101" pitchFamily="2" charset="-122"/>
              </a:rPr>
              <a:t> 中序查找，后序查找的次数也可以计算出来</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binaryTree.preOrderSearch(5);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binaryTree.infixOrderSearch(5);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后序查找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binaryTree.postOrderSearch(5);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说明：如果要删除非叶子节点</a:t>
            </a:r>
            <a:r>
              <a:rPr lang="en-US" altLang="zh-CN" smtClean="0">
                <a:ea typeface="宋体" panose="02010600030101010101" pitchFamily="2" charset="-122"/>
              </a:rPr>
              <a:t>(</a:t>
            </a:r>
            <a:r>
              <a:rPr lang="zh-CN" altLang="en-US" smtClean="0">
                <a:ea typeface="宋体" panose="02010600030101010101" pitchFamily="2" charset="-122"/>
              </a:rPr>
              <a:t>而不是整棵树</a:t>
            </a:r>
            <a:r>
              <a:rPr lang="en-US" altLang="zh-CN" smtClean="0">
                <a:ea typeface="宋体" panose="02010600030101010101" pitchFamily="2" charset="-122"/>
              </a:rPr>
              <a:t>)</a:t>
            </a:r>
            <a:r>
              <a:rPr lang="zh-CN" altLang="en-US" smtClean="0">
                <a:ea typeface="宋体" panose="02010600030101010101" pitchFamily="2" charset="-122"/>
              </a:rPr>
              <a:t>，需要指定规则</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binaryTree.postOrder();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binaryTree.preOrderSearch(5);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System.out.println("</a:t>
            </a:r>
            <a:r>
              <a:rPr lang="zh-CN" altLang="en-US" smtClean="0">
                <a:ea typeface="宋体" panose="02010600030101010101" pitchFamily="2" charset="-122"/>
              </a:rPr>
              <a:t>中序查找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HeroNode resNode = binaryTree.infixOrderSearch(5);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System.out.println("</a:t>
            </a:r>
            <a:r>
              <a:rPr lang="zh-CN" altLang="en-US" smtClean="0">
                <a:ea typeface="宋体" panose="02010600030101010101" pitchFamily="2" charset="-122"/>
              </a:rPr>
              <a:t>后序查找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HeroNode resNode = binaryTree.postOrderSearch(5);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删除节点或子树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删除前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binaryTree.delNode(5);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删除后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先给出思路</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也可以考虑课堂直接给出答案</a:t>
            </a:r>
            <a:r>
              <a:rPr lang="en-US" altLang="zh-CN" smtClean="0">
                <a:ea typeface="宋体" panose="02010600030101010101" pitchFamily="2" charset="-122"/>
              </a:rPr>
              <a:t>(</a:t>
            </a:r>
            <a:r>
              <a:rPr lang="zh-CN" altLang="en-US" smtClean="0">
                <a:ea typeface="宋体" panose="02010600030101010101" pitchFamily="2" charset="-122"/>
              </a:rPr>
              <a:t>比较简单</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0.</a:t>
            </a:r>
            <a:r>
              <a:rPr lang="zh-CN" altLang="en-US" smtClean="0">
                <a:ea typeface="宋体" panose="02010600030101010101" pitchFamily="2" charset="-122"/>
              </a:rPr>
              <a:t>授课时，需要现场画图，才方便说明</a:t>
            </a:r>
            <a:r>
              <a:rPr lang="en-US" altLang="zh-CN" smtClean="0">
                <a:ea typeface="宋体" panose="02010600030101010101" pitchFamily="2" charset="-122"/>
              </a:rPr>
              <a:t>, </a:t>
            </a:r>
            <a:r>
              <a:rPr lang="zh-CN" altLang="en-US" smtClean="0">
                <a:ea typeface="宋体" panose="02010600030101010101" pitchFamily="2" charset="-122"/>
              </a:rPr>
              <a:t>先画 二叉树，然后画对应的数组。</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zh-CN" altLang="en-US" smtClean="0">
                <a:ea typeface="宋体" panose="02010600030101010101" pitchFamily="2" charset="-122"/>
              </a:rPr>
              <a:t>上面的</a:t>
            </a:r>
            <a:r>
              <a:rPr lang="en-US" altLang="zh-CN" baseline="0" smtClean="0">
                <a:ea typeface="宋体" panose="02010600030101010101" pitchFamily="2" charset="-122"/>
              </a:rPr>
              <a:t> 1</a:t>
            </a:r>
            <a:r>
              <a:rPr lang="zh-CN" altLang="en-US" baseline="0" smtClean="0">
                <a:ea typeface="宋体" panose="02010600030101010101" pitchFamily="2" charset="-122"/>
              </a:rPr>
              <a:t>， </a:t>
            </a:r>
            <a:r>
              <a:rPr lang="en-US" altLang="zh-CN" baseline="0" smtClean="0">
                <a:ea typeface="宋体" panose="02010600030101010101" pitchFamily="2" charset="-122"/>
              </a:rPr>
              <a:t>2</a:t>
            </a:r>
            <a:r>
              <a:rPr lang="zh-CN" altLang="en-US" baseline="0" smtClean="0">
                <a:ea typeface="宋体" panose="02010600030101010101" pitchFamily="2" charset="-122"/>
              </a:rPr>
              <a:t>， </a:t>
            </a:r>
            <a:r>
              <a:rPr lang="en-US" altLang="zh-CN" baseline="0" smtClean="0">
                <a:ea typeface="宋体" panose="02010600030101010101" pitchFamily="2" charset="-122"/>
              </a:rPr>
              <a:t>3 </a:t>
            </a:r>
            <a:r>
              <a:rPr lang="zh-CN" altLang="en-US" baseline="0" smtClean="0">
                <a:ea typeface="宋体" panose="02010600030101010101" pitchFamily="2" charset="-122"/>
              </a:rPr>
              <a:t>绿线表示层对应的数据</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比如</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个元素的右子节点为 </a:t>
            </a:r>
            <a:r>
              <a:rPr lang="en-US" altLang="zh-CN" smtClean="0">
                <a:ea typeface="宋体" panose="02010600030101010101" pitchFamily="2" charset="-122"/>
              </a:rPr>
              <a:t>2 * 2 + 2 = 6 </a:t>
            </a:r>
            <a:r>
              <a:rPr lang="zh-CN" altLang="en-US" smtClean="0">
                <a:ea typeface="宋体" panose="02010600030101010101" pitchFamily="2" charset="-122"/>
              </a:rPr>
              <a:t>， 即第</a:t>
            </a:r>
            <a:r>
              <a:rPr lang="en-US" altLang="zh-CN" smtClean="0">
                <a:ea typeface="宋体" panose="02010600030101010101" pitchFamily="2" charset="-122"/>
              </a:rPr>
              <a:t>6</a:t>
            </a:r>
            <a:r>
              <a:rPr lang="zh-CN" altLang="en-US" smtClean="0">
                <a:ea typeface="宋体" panose="02010600030101010101" pitchFamily="2" charset="-122"/>
              </a:rPr>
              <a:t>个元素</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参考</a:t>
            </a:r>
            <a:r>
              <a:rPr lang="en-US" altLang="zh-CN" smtClean="0">
                <a:ea typeface="宋体" panose="02010600030101010101" pitchFamily="2" charset="-122"/>
              </a:rPr>
              <a:t>: google</a:t>
            </a:r>
            <a:r>
              <a:rPr lang="zh-CN" altLang="en-US" smtClean="0">
                <a:ea typeface="宋体" panose="02010600030101010101" pitchFamily="2" charset="-122"/>
              </a:rPr>
              <a:t>算法编程大赛</a:t>
            </a:r>
            <a:endParaRPr lang="zh-CN" altLang="en-US"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ArrBinaryTreeDemo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{1,2,3,4,5,6,7};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ArrayBinaryTree arrayBinaryTree = new ArrayBinaryTree(arr);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前序遍历我们的数组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arrayBinaryTree.preOrder(); //1,2,4,5,3,6,7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课后练习：请同学们完成对数组以二叉树中序， 后序遍历方式的代码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ArrayBinaryTree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ArrayBinaryTree(int[]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this.arr =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a:t>
            </a:r>
            <a:r>
              <a:rPr lang="en-US" altLang="zh-CN" smtClean="0">
                <a:ea typeface="宋体" panose="02010600030101010101" pitchFamily="2" charset="-122"/>
              </a:rPr>
              <a:t>preOrder </a:t>
            </a:r>
            <a:r>
              <a:rPr lang="zh-CN" altLang="en-US" smtClean="0">
                <a:ea typeface="宋体" panose="02010600030101010101" pitchFamily="2" charset="-122"/>
              </a:rPr>
              <a:t>进行一个重载</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this.preOrder(0);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preOrder(int 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 == null || arr.length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数组为空，不能按照二叉树前序遍历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向左递归遍历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((index * 2 + 1)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preOrder(index * 2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向右边递归遍历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((index * 2 + 2)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preOrder(index * 2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endParaRPr lang="en-US" altLang="zh-CN"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画出中序线索化二叉树的示意图</a:t>
            </a:r>
            <a:endParaRPr lang="en-US" altLang="zh-CN" baseline="0"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对中序遍历后的相关说明</a:t>
            </a:r>
            <a:endParaRPr lang="en-US" altLang="zh-CN" baseline="0" smtClean="0">
              <a:ea typeface="宋体" panose="02010600030101010101" pitchFamily="2" charset="-122"/>
            </a:endParaRPr>
          </a:p>
          <a:p>
            <a:pPr marL="228600" indent="-228600" eaLnBrk="1" hangingPunct="1">
              <a:buAutoNum type="arabicPeriod"/>
            </a:pPr>
            <a:endParaRPr lang="en-US" altLang="zh-CN" baseline="0" smtClean="0">
              <a:ea typeface="宋体" panose="02010600030101010101" pitchFamily="2" charset="-122"/>
            </a:endParaRPr>
          </a:p>
          <a:p>
            <a:r>
              <a:rPr lang="zh-CN" altLang="en-US" sz="1200" b="1" smtClean="0"/>
              <a:t>说明</a:t>
            </a:r>
            <a:r>
              <a:rPr lang="en-US" altLang="zh-CN" sz="1200" b="1" smtClean="0"/>
              <a:t>: </a:t>
            </a:r>
            <a:r>
              <a:rPr lang="zh-CN" altLang="en-US" sz="1200" b="1" smtClean="0"/>
              <a:t>当线索化二叉树后，</a:t>
            </a:r>
            <a:r>
              <a:rPr lang="en-US" altLang="zh-CN" sz="1200" b="1" smtClean="0"/>
              <a:t>Node</a:t>
            </a:r>
            <a:r>
              <a:rPr lang="zh-CN" altLang="en-US" sz="1200" b="1" smtClean="0"/>
              <a:t>节点的 属性 </a:t>
            </a:r>
            <a:r>
              <a:rPr lang="en-US" altLang="zh-CN" sz="1200" b="1" smtClean="0"/>
              <a:t>left </a:t>
            </a:r>
            <a:r>
              <a:rPr lang="zh-CN" altLang="en-US" sz="1200" b="1" smtClean="0"/>
              <a:t>和 </a:t>
            </a:r>
            <a:r>
              <a:rPr lang="en-US" altLang="zh-CN" sz="1200" b="1" smtClean="0"/>
              <a:t>right </a:t>
            </a:r>
            <a:r>
              <a:rPr lang="zh-CN" altLang="en-US" sz="1200" b="1" smtClean="0"/>
              <a:t>，有如下情况</a:t>
            </a:r>
            <a:r>
              <a:rPr lang="en-US" altLang="zh-CN" sz="1200" b="1" smtClean="0"/>
              <a:t>:</a:t>
            </a:r>
            <a:endParaRPr lang="en-US" altLang="zh-CN" sz="1200" b="1" smtClean="0"/>
          </a:p>
          <a:p>
            <a:pPr marL="342900" indent="-342900">
              <a:buAutoNum type="arabicParenR"/>
            </a:pPr>
            <a:r>
              <a:rPr lang="en-US" altLang="zh-CN" sz="1200" smtClean="0"/>
              <a:t>left </a:t>
            </a:r>
            <a:r>
              <a:rPr lang="zh-CN" altLang="en-US" sz="1200" smtClean="0"/>
              <a:t>指向的是左子树，也可能是指向的前驱节点</a:t>
            </a:r>
            <a:r>
              <a:rPr lang="en-US" altLang="zh-CN" sz="1200" smtClean="0"/>
              <a:t>. </a:t>
            </a:r>
            <a:r>
              <a:rPr lang="zh-CN" altLang="en-US" sz="1200" smtClean="0"/>
              <a:t>比如 ① 节点 </a:t>
            </a:r>
            <a:r>
              <a:rPr lang="en-US" altLang="zh-CN" sz="1200" smtClean="0"/>
              <a:t>left </a:t>
            </a:r>
            <a:r>
              <a:rPr lang="zh-CN" altLang="en-US" sz="1200" smtClean="0"/>
              <a:t>指向的左子树</a:t>
            </a:r>
            <a:r>
              <a:rPr lang="en-US" altLang="zh-CN" sz="1200" smtClean="0"/>
              <a:t>, </a:t>
            </a:r>
            <a:r>
              <a:rPr lang="zh-CN" altLang="en-US" sz="1200" smtClean="0"/>
              <a:t>而 ⑩ 节点的 </a:t>
            </a:r>
            <a:r>
              <a:rPr lang="en-US" altLang="zh-CN" sz="1200" smtClean="0"/>
              <a:t>left </a:t>
            </a:r>
            <a:r>
              <a:rPr lang="zh-CN" altLang="en-US" sz="1200" smtClean="0"/>
              <a:t>指向的就是前驱节点</a:t>
            </a:r>
            <a:r>
              <a:rPr lang="en-US" altLang="zh-CN" sz="1200" smtClean="0"/>
              <a:t>.</a:t>
            </a:r>
            <a:endParaRPr lang="en-US" altLang="zh-CN" sz="1200" smtClean="0"/>
          </a:p>
          <a:p>
            <a:pPr marL="342900" indent="-342900">
              <a:buAutoNum type="arabicParenR"/>
            </a:pPr>
            <a:r>
              <a:rPr lang="en-US" altLang="zh-CN" sz="1200" smtClean="0"/>
              <a:t>right</a:t>
            </a:r>
            <a:r>
              <a:rPr lang="zh-CN" altLang="en-US" sz="1200" smtClean="0"/>
              <a:t>指向的是右子树，也可能是指向后继节点，比如 ① 节点</a:t>
            </a:r>
            <a:r>
              <a:rPr lang="en-US" altLang="zh-CN" sz="1200" smtClean="0"/>
              <a:t>right </a:t>
            </a:r>
            <a:r>
              <a:rPr lang="zh-CN" altLang="en-US" sz="1200" smtClean="0"/>
              <a:t>指向的是右子树，而⑩ 节点的</a:t>
            </a:r>
            <a:r>
              <a:rPr lang="en-US" altLang="zh-CN" sz="1200" smtClean="0"/>
              <a:t>right </a:t>
            </a:r>
            <a:r>
              <a:rPr lang="zh-CN" altLang="en-US" sz="1200" smtClean="0"/>
              <a:t>指向的是后继节点</a:t>
            </a:r>
            <a:r>
              <a:rPr lang="en-US" altLang="zh-CN" sz="1200" smtClean="0"/>
              <a:t>.</a:t>
            </a:r>
            <a:endParaRPr lang="en-US" altLang="zh-CN" sz="1200" smtClean="0"/>
          </a:p>
          <a:p>
            <a:pPr marL="0" indent="0" eaLnBrk="1" hangingPunct="1">
              <a:buNone/>
            </a:pPr>
            <a:endParaRPr lang="en-US" altLang="zh-CN"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具体代码如下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zh-CN" altLang="en-US" baseline="0" smtClean="0">
                <a:ea typeface="宋体" panose="02010600030101010101" pitchFamily="2" charset="-122"/>
              </a:rPr>
              <a:t> ， 代码多屏</a:t>
            </a:r>
            <a:r>
              <a:rPr lang="en-US" altLang="zh-CN" baseline="0" smtClean="0">
                <a:ea typeface="宋体" panose="02010600030101010101" pitchFamily="2" charset="-122"/>
              </a:rPr>
              <a:t>, </a:t>
            </a:r>
            <a:r>
              <a:rPr lang="zh-CN" altLang="en-US" baseline="0" smtClean="0">
                <a:ea typeface="宋体" panose="02010600030101010101" pitchFamily="2" charset="-122"/>
              </a:rPr>
              <a:t>增加部分的代码，我已经标成粗体了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测试中序线索化二叉树是否正确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这里我们直接使用</a:t>
            </a:r>
            <a:r>
              <a:rPr lang="en-US" altLang="zh-CN" b="1" smtClean="0">
                <a:ea typeface="宋体" panose="02010600030101010101" pitchFamily="2" charset="-122"/>
              </a:rPr>
              <a:t>10</a:t>
            </a:r>
            <a:r>
              <a:rPr lang="zh-CN" altLang="en-US" b="1" smtClean="0">
                <a:ea typeface="宋体" panose="02010600030101010101" pitchFamily="2" charset="-122"/>
              </a:rPr>
              <a:t>节点的来验证，即可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afterHeroNode10 = node4.getRight();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System.out.println(afterHeroNode10);// no=1 name=jack ok</a:t>
            </a:r>
            <a:r>
              <a:rPr lang="zh-CN" altLang="en-US" b="1" smtClean="0">
                <a:ea typeface="宋体" panose="02010600030101010101" pitchFamily="2" charset="-122"/>
              </a:rPr>
              <a:t>了</a:t>
            </a:r>
            <a:endParaRPr lang="zh-CN" altLang="en-US" b="1"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标识左右指针的类型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我们规定</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//leftType = 0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指向的是左子树 </a:t>
            </a:r>
            <a:r>
              <a:rPr lang="en-US" altLang="zh-CN" b="1" smtClean="0">
                <a:ea typeface="宋体" panose="02010600030101010101" pitchFamily="2" charset="-122"/>
              </a:rPr>
              <a:t>leftType = 1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//rightType = 0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指向的是右子树 </a:t>
            </a:r>
            <a:r>
              <a:rPr lang="en-US" altLang="zh-CN" b="1" smtClean="0">
                <a:ea typeface="宋体" panose="02010600030101010101" pitchFamily="2" charset="-122"/>
              </a:rPr>
              <a:t>rightType = 1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指向后继节点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int leftType;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private int rightType;</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为了能在递归线索化二叉树时，总是保留前一个节点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当递归线索化二叉树时，当前节点</a:t>
            </a:r>
            <a:r>
              <a:rPr lang="en-US" altLang="zh-CN" b="1" smtClean="0">
                <a:ea typeface="宋体" panose="02010600030101010101" pitchFamily="2" charset="-122"/>
              </a:rPr>
              <a:t>node.left=null , </a:t>
            </a:r>
            <a:r>
              <a:rPr lang="zh-CN" altLang="en-US" b="1" smtClean="0">
                <a:ea typeface="宋体" panose="02010600030101010101" pitchFamily="2" charset="-122"/>
              </a:rPr>
              <a:t>这个</a:t>
            </a:r>
            <a:r>
              <a:rPr lang="en-US" altLang="zh-CN" b="1" smtClean="0">
                <a:ea typeface="宋体" panose="02010600030101010101" pitchFamily="2" charset="-122"/>
              </a:rPr>
              <a:t>pre </a:t>
            </a:r>
            <a:r>
              <a:rPr lang="zh-CN" altLang="en-US" b="1" smtClean="0">
                <a:ea typeface="宋体" panose="02010600030101010101" pitchFamily="2" charset="-122"/>
              </a:rPr>
              <a:t>就是当前</a:t>
            </a:r>
            <a:r>
              <a:rPr lang="en-US" altLang="zh-CN" b="1" smtClean="0">
                <a:ea typeface="宋体" panose="02010600030101010101" pitchFamily="2" charset="-122"/>
              </a:rPr>
              <a:t>node</a:t>
            </a:r>
            <a:r>
              <a:rPr lang="zh-CN" altLang="en-US" b="1" smtClean="0">
                <a:ea typeface="宋体" panose="02010600030101010101" pitchFamily="2" charset="-122"/>
              </a:rPr>
              <a:t>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HeroNode pre=null;</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中序线索化二叉树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public void threadNodes()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threadNodes(root);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直接写代码</a:t>
            </a:r>
            <a:r>
              <a:rPr lang="en-US" altLang="zh-CN" b="1" smtClean="0">
                <a:ea typeface="宋体" panose="02010600030101010101" pitchFamily="2" charset="-122"/>
              </a:rPr>
              <a:t>(</a:t>
            </a:r>
            <a:r>
              <a:rPr lang="zh-CN" altLang="en-US" b="1" smtClean="0">
                <a:ea typeface="宋体" panose="02010600030101010101" pitchFamily="2" charset="-122"/>
              </a:rPr>
              <a:t>参敲</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void threadNodes(HeroNode node)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当前节点如果为</a:t>
            </a:r>
            <a:r>
              <a:rPr lang="en-US" altLang="zh-CN" b="1" smtClean="0">
                <a:ea typeface="宋体" panose="02010600030101010101" pitchFamily="2" charset="-122"/>
              </a:rPr>
              <a:t>null</a:t>
            </a:r>
            <a:r>
              <a:rPr lang="zh-CN" altLang="en-US" b="1" smtClean="0">
                <a:ea typeface="宋体" panose="02010600030101010101" pitchFamily="2" charset="-122"/>
              </a:rPr>
              <a:t>，直接返回</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处理左子树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threadNodes(node.getLeft());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如果递归时，发现</a:t>
            </a:r>
            <a:r>
              <a:rPr lang="en-US" altLang="zh-CN" b="1" smtClean="0">
                <a:ea typeface="宋体" panose="02010600030101010101" pitchFamily="2" charset="-122"/>
              </a:rPr>
              <a:t>node</a:t>
            </a:r>
            <a:r>
              <a:rPr lang="zh-CN" altLang="en-US" b="1" smtClean="0">
                <a:ea typeface="宋体" panose="02010600030101010101" pitchFamily="2" charset="-122"/>
              </a:rPr>
              <a:t>节点</a:t>
            </a:r>
            <a:r>
              <a:rPr lang="en-US" altLang="zh-CN" b="1" smtClean="0">
                <a:ea typeface="宋体" panose="02010600030101010101" pitchFamily="2" charset="-122"/>
              </a:rPr>
              <a:t>left == null ,</a:t>
            </a:r>
            <a:r>
              <a:rPr lang="zh-CN" altLang="en-US" b="1" smtClean="0">
                <a:ea typeface="宋体" panose="02010600030101010101" pitchFamily="2" charset="-122"/>
              </a:rPr>
              <a:t>则将</a:t>
            </a:r>
            <a:r>
              <a:rPr lang="en-US" altLang="zh-CN" b="1" smtClean="0">
                <a:ea typeface="宋体" panose="02010600030101010101" pitchFamily="2" charset="-122"/>
              </a:rPr>
              <a:t>node.left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以节点 </a:t>
            </a:r>
            <a:r>
              <a:rPr lang="en-US" altLang="zh-CN" b="1" smtClean="0">
                <a:ea typeface="宋体" panose="02010600030101010101" pitchFamily="2" charset="-122"/>
              </a:rPr>
              <a:t>10 </a:t>
            </a:r>
            <a:r>
              <a:rPr lang="zh-CN" altLang="en-US" b="1" smtClean="0">
                <a:ea typeface="宋体" panose="02010600030101010101" pitchFamily="2" charset="-122"/>
              </a:rPr>
              <a:t>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if(node.getLeft()==null){</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让当前节点的左指针指向前驱节点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node.setLeft(pre);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改变当前节点左指针的类型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 的右指针，如果前驱节点的右指针是</a:t>
            </a:r>
            <a:r>
              <a:rPr lang="en-US" altLang="zh-CN" b="1" smtClean="0">
                <a:ea typeface="宋体" panose="02010600030101010101" pitchFamily="2" charset="-122"/>
              </a:rPr>
              <a:t>null(</a:t>
            </a:r>
            <a:r>
              <a:rPr lang="zh-CN" altLang="en-US" b="1" smtClean="0">
                <a:ea typeface="宋体" panose="02010600030101010101" pitchFamily="2" charset="-122"/>
              </a:rPr>
              <a:t>没有指下右子树</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以 </a:t>
            </a:r>
            <a:r>
              <a:rPr lang="en-US" altLang="zh-CN" b="1" smtClean="0">
                <a:ea typeface="宋体" panose="02010600030101010101" pitchFamily="2" charset="-122"/>
              </a:rPr>
              <a:t>8 </a:t>
            </a:r>
            <a:r>
              <a:rPr lang="zh-CN" altLang="en-US" b="1" smtClean="0">
                <a:ea typeface="宋体" panose="02010600030101010101" pitchFamily="2" charset="-122"/>
              </a:rPr>
              <a:t>这个节点来讲解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if(pre!=null&amp;&amp;pre.getRight()==null)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让前驱节点的右指针指向当前节点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改变前驱节点的右指针类型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每处理一个节点，当前节点是下一个节点的前驱节点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处理右子树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代码如下： </a:t>
            </a:r>
            <a:r>
              <a:rPr lang="zh-CN" altLang="en-US" b="1" baseline="0" smtClean="0">
                <a:ea typeface="宋体" panose="02010600030101010101" pitchFamily="2" charset="-122"/>
              </a:rPr>
              <a:t>修改的部分已经标粗了</a:t>
            </a:r>
            <a:r>
              <a:rPr lang="zh-CN" altLang="en-US"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endParaRPr lang="en-US" altLang="zh-CN" baseline="0"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这里我们直接使用</a:t>
            </a:r>
            <a:r>
              <a:rPr lang="en-US" altLang="zh-CN" smtClean="0">
                <a:ea typeface="宋体" panose="02010600030101010101" pitchFamily="2" charset="-122"/>
              </a:rPr>
              <a:t>10</a:t>
            </a:r>
            <a:r>
              <a:rPr lang="zh-CN" altLang="en-US" smtClean="0">
                <a:ea typeface="宋体" panose="02010600030101010101" pitchFamily="2" charset="-122"/>
              </a:rPr>
              <a:t>节点的来验证，即可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afterHeroNode10 = node4.getRight();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System.out.println(afterHeroNode10);// no=1 name=jack ok</a:t>
            </a:r>
            <a:r>
              <a:rPr lang="zh-CN" altLang="en-US" smtClean="0">
                <a:ea typeface="宋体" panose="02010600030101010101" pitchFamily="2" charset="-122"/>
              </a:rPr>
              <a:t>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线索化遍历二叉树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binaryTree.threadList();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int 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String 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标识左右指针的类型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我们规定</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//leftType = 0 </a:t>
            </a:r>
            <a:r>
              <a:rPr lang="zh-CN" altLang="en-US" smtClean="0">
                <a:ea typeface="宋体" panose="02010600030101010101" pitchFamily="2" charset="-122"/>
              </a:rPr>
              <a:t>表示 </a:t>
            </a:r>
            <a:r>
              <a:rPr lang="en-US" altLang="zh-CN" smtClean="0">
                <a:ea typeface="宋体" panose="02010600030101010101" pitchFamily="2" charset="-122"/>
              </a:rPr>
              <a:t>left </a:t>
            </a:r>
            <a:r>
              <a:rPr lang="zh-CN" altLang="en-US" smtClean="0">
                <a:ea typeface="宋体" panose="02010600030101010101" pitchFamily="2" charset="-122"/>
              </a:rPr>
              <a:t>指向的是左子树 </a:t>
            </a:r>
            <a:r>
              <a:rPr lang="en-US" altLang="zh-CN" smtClean="0">
                <a:ea typeface="宋体" panose="02010600030101010101" pitchFamily="2" charset="-122"/>
              </a:rPr>
              <a:t>leftType = 1 </a:t>
            </a:r>
            <a:r>
              <a:rPr lang="zh-CN" altLang="en-US" smtClean="0">
                <a:ea typeface="宋体" panose="02010600030101010101" pitchFamily="2" charset="-122"/>
              </a:rPr>
              <a:t>表示 </a:t>
            </a:r>
            <a:r>
              <a:rPr lang="en-US" altLang="zh-CN" smtClean="0">
                <a:ea typeface="宋体" panose="02010600030101010101" pitchFamily="2" charset="-122"/>
              </a:rPr>
              <a:t>left </a:t>
            </a:r>
            <a:r>
              <a:rPr lang="zh-CN" altLang="en-US" smtClean="0">
                <a:ea typeface="宋体" panose="02010600030101010101" pitchFamily="2" charset="-122"/>
              </a:rPr>
              <a:t>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//rightType = 0 </a:t>
            </a:r>
            <a:r>
              <a:rPr lang="zh-CN" altLang="en-US" smtClean="0">
                <a:ea typeface="宋体" panose="02010600030101010101" pitchFamily="2" charset="-122"/>
              </a:rPr>
              <a:t>表示 </a:t>
            </a:r>
            <a:r>
              <a:rPr lang="en-US" altLang="zh-CN" smtClean="0">
                <a:ea typeface="宋体" panose="02010600030101010101" pitchFamily="2" charset="-122"/>
              </a:rPr>
              <a:t>right </a:t>
            </a:r>
            <a:r>
              <a:rPr lang="zh-CN" altLang="en-US" smtClean="0">
                <a:ea typeface="宋体" panose="02010600030101010101" pitchFamily="2" charset="-122"/>
              </a:rPr>
              <a:t>指向的是右子树 </a:t>
            </a:r>
            <a:r>
              <a:rPr lang="en-US" altLang="zh-CN" smtClean="0">
                <a:ea typeface="宋体" panose="02010600030101010101" pitchFamily="2" charset="-122"/>
              </a:rPr>
              <a:t>rightType = 1 </a:t>
            </a:r>
            <a:r>
              <a:rPr lang="zh-CN" altLang="en-US" smtClean="0">
                <a:ea typeface="宋体" panose="02010600030101010101" pitchFamily="2" charset="-122"/>
              </a:rPr>
              <a:t>表示 </a:t>
            </a:r>
            <a:r>
              <a:rPr lang="en-US" altLang="zh-CN" smtClean="0">
                <a:ea typeface="宋体" panose="02010600030101010101" pitchFamily="2" charset="-122"/>
              </a:rPr>
              <a:t>right </a:t>
            </a:r>
            <a:r>
              <a:rPr lang="zh-CN" altLang="en-US" smtClean="0">
                <a:ea typeface="宋体" panose="02010600030101010101" pitchFamily="2" charset="-122"/>
              </a:rPr>
              <a:t>指向后继节点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private int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int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 = hNo;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name = hName;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heroNode;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heroNode;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marL="0" indent="0" eaLnBrk="1" hangingPunct="1">
              <a:buNone/>
            </a:pP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为了能在递归线索化二叉树时，总是保留前一个节点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当递归线索化二叉树时，当前节点</a:t>
            </a:r>
            <a:r>
              <a:rPr lang="en-US" altLang="zh-CN" smtClean="0">
                <a:ea typeface="宋体" panose="02010600030101010101" pitchFamily="2" charset="-122"/>
              </a:rPr>
              <a:t>node.left=null , </a:t>
            </a:r>
            <a:r>
              <a:rPr lang="zh-CN" altLang="en-US" smtClean="0">
                <a:ea typeface="宋体" panose="02010600030101010101" pitchFamily="2" charset="-122"/>
              </a:rPr>
              <a:t>这个</a:t>
            </a:r>
            <a:r>
              <a:rPr lang="en-US" altLang="zh-CN" smtClean="0">
                <a:ea typeface="宋体" panose="02010600030101010101" pitchFamily="2" charset="-122"/>
              </a:rPr>
              <a:t>pre </a:t>
            </a:r>
            <a:r>
              <a:rPr lang="zh-CN" altLang="en-US" smtClean="0">
                <a:ea typeface="宋体" panose="02010600030101010101" pitchFamily="2" charset="-122"/>
              </a:rPr>
              <a:t>就是当前</a:t>
            </a:r>
            <a:r>
              <a:rPr lang="en-US" altLang="zh-CN" smtClean="0">
                <a:ea typeface="宋体" panose="02010600030101010101" pitchFamily="2" charset="-122"/>
              </a:rPr>
              <a:t>node</a:t>
            </a:r>
            <a:r>
              <a:rPr lang="zh-CN" altLang="en-US" smtClean="0">
                <a:ea typeface="宋体" panose="02010600030101010101" pitchFamily="2" charset="-122"/>
              </a:rPr>
              <a:t>的前驱节点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private	HeroNode pre=null;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threadNodes()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threadNodes(root);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直接写代码</a:t>
            </a:r>
            <a:r>
              <a:rPr lang="en-US" altLang="zh-CN" smtClean="0">
                <a:ea typeface="宋体" panose="02010600030101010101" pitchFamily="2" charset="-122"/>
              </a:rPr>
              <a:t>(</a:t>
            </a:r>
            <a:r>
              <a:rPr lang="zh-CN" altLang="en-US" smtClean="0">
                <a:ea typeface="宋体" panose="02010600030101010101" pitchFamily="2" charset="-122"/>
              </a:rPr>
              <a:t>参敲</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threadNodes(HeroNode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当前节点如果为</a:t>
            </a:r>
            <a:r>
              <a:rPr lang="en-US" altLang="zh-CN" smtClean="0">
                <a:ea typeface="宋体" panose="02010600030101010101" pitchFamily="2" charset="-122"/>
              </a:rPr>
              <a:t>null</a:t>
            </a:r>
            <a:r>
              <a:rPr lang="zh-CN" altLang="en-US" smtClean="0">
                <a:ea typeface="宋体" panose="02010600030101010101" pitchFamily="2" charset="-122"/>
              </a:rPr>
              <a:t>，直接返回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if(node==null)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threadNodes(node.getLeft());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如果递归时，发现</a:t>
            </a:r>
            <a:r>
              <a:rPr lang="en-US" altLang="zh-CN" smtClean="0">
                <a:ea typeface="宋体" panose="02010600030101010101" pitchFamily="2" charset="-122"/>
              </a:rPr>
              <a:t>node</a:t>
            </a:r>
            <a:r>
              <a:rPr lang="zh-CN" altLang="en-US" smtClean="0">
                <a:ea typeface="宋体" panose="02010600030101010101" pitchFamily="2" charset="-122"/>
              </a:rPr>
              <a:t>节点</a:t>
            </a:r>
            <a:r>
              <a:rPr lang="en-US" altLang="zh-CN" smtClean="0">
                <a:ea typeface="宋体" panose="02010600030101010101" pitchFamily="2" charset="-122"/>
              </a:rPr>
              <a:t>left == null ,</a:t>
            </a:r>
            <a:r>
              <a:rPr lang="zh-CN" altLang="en-US" smtClean="0">
                <a:ea typeface="宋体" panose="02010600030101010101" pitchFamily="2" charset="-122"/>
              </a:rPr>
              <a:t>则将</a:t>
            </a:r>
            <a:r>
              <a:rPr lang="en-US" altLang="zh-CN" smtClean="0">
                <a:ea typeface="宋体" panose="02010600030101010101" pitchFamily="2" charset="-122"/>
              </a:rPr>
              <a:t>node.left </a:t>
            </a:r>
            <a:r>
              <a:rPr lang="zh-CN" altLang="en-US" smtClean="0">
                <a:ea typeface="宋体" panose="02010600030101010101" pitchFamily="2" charset="-122"/>
              </a:rPr>
              <a:t>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以节点 </a:t>
            </a:r>
            <a:r>
              <a:rPr lang="en-US" altLang="zh-CN" smtClean="0">
                <a:ea typeface="宋体" panose="02010600030101010101" pitchFamily="2" charset="-122"/>
              </a:rPr>
              <a:t>10 </a:t>
            </a:r>
            <a:r>
              <a:rPr lang="zh-CN" altLang="en-US" smtClean="0">
                <a:ea typeface="宋体" panose="02010600030101010101" pitchFamily="2" charset="-122"/>
              </a:rPr>
              <a:t>来讲解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if(node.getLeft()==null){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让当前节点的左指针指向前驱节点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node.setLeft(pre);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改变当前节点左指针的类型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node.setLeftType(1);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处理前驱节点 的右指针，如果前驱节点的右指针是</a:t>
            </a:r>
            <a:r>
              <a:rPr lang="en-US" altLang="zh-CN" smtClean="0">
                <a:ea typeface="宋体" panose="02010600030101010101" pitchFamily="2" charset="-122"/>
              </a:rPr>
              <a:t>null(</a:t>
            </a:r>
            <a:r>
              <a:rPr lang="zh-CN" altLang="en-US" smtClean="0">
                <a:ea typeface="宋体" panose="02010600030101010101" pitchFamily="2" charset="-122"/>
              </a:rPr>
              <a:t>没有指下右子树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以 </a:t>
            </a:r>
            <a:r>
              <a:rPr lang="en-US" altLang="zh-CN" smtClean="0">
                <a:ea typeface="宋体" panose="02010600030101010101" pitchFamily="2" charset="-122"/>
              </a:rPr>
              <a:t>8 </a:t>
            </a:r>
            <a:r>
              <a:rPr lang="zh-CN" altLang="en-US" smtClean="0">
                <a:ea typeface="宋体" panose="02010600030101010101" pitchFamily="2" charset="-122"/>
              </a:rPr>
              <a:t>这个节点来讲解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if(pre!=null&amp;&amp;pre.getRight()==null)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让前驱节点的右指针指向当前节点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pre.setRight(node);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改变前驱节点的右指针类型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pre.setRightType(1);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每处理一个节点，当前节点是下一个节点的前驱节点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threadNodes(node.getRight());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遍历线索二叉树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threadList()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用于临时存储当前遍历节点</a:t>
            </a:r>
            <a:r>
              <a:rPr lang="en-US" altLang="zh-CN" smtClean="0">
                <a:ea typeface="宋体" panose="02010600030101010101" pitchFamily="2" charset="-122"/>
              </a:rPr>
              <a:t>,</a:t>
            </a:r>
            <a:r>
              <a:rPr lang="zh-CN" altLang="en-US" smtClean="0">
                <a:ea typeface="宋体" panose="02010600030101010101" pitchFamily="2" charset="-122"/>
              </a:rPr>
              <a:t>从</a:t>
            </a:r>
            <a:r>
              <a:rPr lang="en-US" altLang="zh-CN" smtClean="0">
                <a:ea typeface="宋体" panose="02010600030101010101" pitchFamily="2" charset="-122"/>
              </a:rPr>
              <a:t>root</a:t>
            </a:r>
            <a:r>
              <a:rPr lang="zh-CN" altLang="en-US" smtClean="0">
                <a:ea typeface="宋体" panose="02010600030101010101" pitchFamily="2" charset="-122"/>
              </a:rPr>
              <a:t>节点开始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HeroNode node =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while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循环找到</a:t>
            </a:r>
            <a:r>
              <a:rPr lang="en-US" altLang="zh-CN" smtClean="0">
                <a:ea typeface="宋体" panose="02010600030101010101" pitchFamily="2" charset="-122"/>
              </a:rPr>
              <a:t>leftType </a:t>
            </a:r>
            <a:r>
              <a:rPr lang="zh-CN" altLang="en-US" smtClean="0">
                <a:ea typeface="宋体" panose="02010600030101010101" pitchFamily="2" charset="-122"/>
              </a:rPr>
              <a:t>为</a:t>
            </a:r>
            <a:r>
              <a:rPr lang="en-US" altLang="zh-CN" smtClean="0">
                <a:ea typeface="宋体" panose="02010600030101010101" pitchFamily="2" charset="-122"/>
              </a:rPr>
              <a:t>1 </a:t>
            </a:r>
            <a:r>
              <a:rPr lang="zh-CN" altLang="en-US" smtClean="0">
                <a:ea typeface="宋体" panose="02010600030101010101" pitchFamily="2" charset="-122"/>
              </a:rPr>
              <a:t>的节点</a:t>
            </a:r>
            <a:r>
              <a:rPr lang="en-US" altLang="zh-CN" smtClean="0">
                <a:ea typeface="宋体" panose="02010600030101010101" pitchFamily="2" charset="-122"/>
              </a:rPr>
              <a:t>, </a:t>
            </a:r>
            <a:r>
              <a:rPr lang="zh-CN" altLang="en-US" smtClean="0">
                <a:ea typeface="宋体" panose="02010600030101010101" pitchFamily="2" charset="-122"/>
              </a:rPr>
              <a:t>第一个就是 </a:t>
            </a:r>
            <a:r>
              <a:rPr lang="en-US" altLang="zh-CN" smtClean="0">
                <a:ea typeface="宋体" panose="02010600030101010101" pitchFamily="2" charset="-122"/>
              </a:rPr>
              <a:t>8 </a:t>
            </a:r>
            <a:r>
              <a:rPr lang="zh-CN" altLang="en-US" smtClean="0">
                <a:ea typeface="宋体" panose="02010600030101010101" pitchFamily="2" charset="-122"/>
              </a:rPr>
              <a:t>这个节点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后面会随遍历而变化</a:t>
            </a:r>
            <a:r>
              <a:rPr lang="en-US" altLang="zh-CN" smtClean="0">
                <a:ea typeface="宋体" panose="02010600030101010101" pitchFamily="2" charset="-122"/>
              </a:rPr>
              <a:t>., </a:t>
            </a:r>
            <a:r>
              <a:rPr lang="zh-CN" altLang="en-US" smtClean="0">
                <a:ea typeface="宋体" panose="02010600030101010101" pitchFamily="2" charset="-122"/>
              </a:rPr>
              <a:t>因为 当</a:t>
            </a:r>
            <a:r>
              <a:rPr lang="en-US" altLang="zh-CN" smtClean="0">
                <a:ea typeface="宋体" panose="02010600030101010101" pitchFamily="2" charset="-122"/>
              </a:rPr>
              <a:t>leftType 1</a:t>
            </a:r>
            <a:r>
              <a:rPr lang="zh-CN" altLang="en-US" smtClean="0">
                <a:ea typeface="宋体" panose="02010600030101010101" pitchFamily="2" charset="-122"/>
              </a:rPr>
              <a:t>时，说明该节点是</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按线索化遍历的有效节点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(node.getLeftType()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 node.getLeft();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打印当前节点的值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如果当前节点的右指针指向的是后继节点，就一直输出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直到 </a:t>
            </a:r>
            <a:r>
              <a:rPr lang="en-US" altLang="zh-CN" smtClean="0">
                <a:ea typeface="宋体" panose="02010600030101010101" pitchFamily="2" charset="-122"/>
              </a:rPr>
              <a:t>rightType </a:t>
            </a:r>
            <a:r>
              <a:rPr lang="zh-CN" altLang="en-US" smtClean="0">
                <a:ea typeface="宋体" panose="02010600030101010101" pitchFamily="2" charset="-122"/>
              </a:rPr>
              <a:t>为 </a:t>
            </a:r>
            <a:r>
              <a:rPr lang="en-US" altLang="zh-CN" smtClean="0">
                <a:ea typeface="宋体" panose="02010600030101010101" pitchFamily="2" charset="-122"/>
              </a:rPr>
              <a:t>0 </a:t>
            </a:r>
            <a:r>
              <a:rPr lang="zh-CN" altLang="en-US" smtClean="0">
                <a:ea typeface="宋体" panose="02010600030101010101" pitchFamily="2" charset="-122"/>
              </a:rPr>
              <a:t>表示后面是一颗右子树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(node.getRightType() ==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 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替换遍历的节点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 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this.root =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具体代码如下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zh-CN" altLang="en-US" baseline="0" smtClean="0">
                <a:ea typeface="宋体" panose="02010600030101010101" pitchFamily="2" charset="-122"/>
              </a:rPr>
              <a:t> ， 代码多屏</a:t>
            </a:r>
            <a:r>
              <a:rPr lang="en-US" altLang="zh-CN" baseline="0" smtClean="0">
                <a:ea typeface="宋体" panose="02010600030101010101" pitchFamily="2" charset="-122"/>
              </a:rPr>
              <a:t>, </a:t>
            </a:r>
            <a:r>
              <a:rPr lang="zh-CN" altLang="en-US" baseline="0" smtClean="0">
                <a:ea typeface="宋体" panose="02010600030101010101" pitchFamily="2" charset="-122"/>
              </a:rPr>
              <a:t>增加部分的代码，我已经标成粗体了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测试中序线索化二叉树是否正确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这里我们直接使用</a:t>
            </a:r>
            <a:r>
              <a:rPr lang="en-US" altLang="zh-CN" b="1" smtClean="0">
                <a:ea typeface="宋体" panose="02010600030101010101" pitchFamily="2" charset="-122"/>
              </a:rPr>
              <a:t>10</a:t>
            </a:r>
            <a:r>
              <a:rPr lang="zh-CN" altLang="en-US" b="1" smtClean="0">
                <a:ea typeface="宋体" panose="02010600030101010101" pitchFamily="2" charset="-122"/>
              </a:rPr>
              <a:t>节点的来验证，即可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afterHeroNode10 = node4.getRight();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System.out.println(afterHeroNode10);// no=1 name=jack ok</a:t>
            </a:r>
            <a:r>
              <a:rPr lang="zh-CN" altLang="en-US" b="1" smtClean="0">
                <a:ea typeface="宋体" panose="02010600030101010101" pitchFamily="2" charset="-122"/>
              </a:rPr>
              <a:t>了</a:t>
            </a:r>
            <a:endParaRPr lang="zh-CN" altLang="en-US" b="1"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标识左右指针的类型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我们规定</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//leftType = 0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指向的是左子树 </a:t>
            </a:r>
            <a:r>
              <a:rPr lang="en-US" altLang="zh-CN" b="1" smtClean="0">
                <a:ea typeface="宋体" panose="02010600030101010101" pitchFamily="2" charset="-122"/>
              </a:rPr>
              <a:t>leftType = 1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//rightType = 0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指向的是右子树 </a:t>
            </a:r>
            <a:r>
              <a:rPr lang="en-US" altLang="zh-CN" b="1" smtClean="0">
                <a:ea typeface="宋体" panose="02010600030101010101" pitchFamily="2" charset="-122"/>
              </a:rPr>
              <a:t>rightType = 1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指向后继节点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int leftType;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private int rightType;</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为了能在递归线索化二叉树时，总是保留前一个节点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当递归线索化二叉树时，当前节点</a:t>
            </a:r>
            <a:r>
              <a:rPr lang="en-US" altLang="zh-CN" b="1" smtClean="0">
                <a:ea typeface="宋体" panose="02010600030101010101" pitchFamily="2" charset="-122"/>
              </a:rPr>
              <a:t>node.left=null , </a:t>
            </a:r>
            <a:r>
              <a:rPr lang="zh-CN" altLang="en-US" b="1" smtClean="0">
                <a:ea typeface="宋体" panose="02010600030101010101" pitchFamily="2" charset="-122"/>
              </a:rPr>
              <a:t>这个</a:t>
            </a:r>
            <a:r>
              <a:rPr lang="en-US" altLang="zh-CN" b="1" smtClean="0">
                <a:ea typeface="宋体" panose="02010600030101010101" pitchFamily="2" charset="-122"/>
              </a:rPr>
              <a:t>pre </a:t>
            </a:r>
            <a:r>
              <a:rPr lang="zh-CN" altLang="en-US" b="1" smtClean="0">
                <a:ea typeface="宋体" panose="02010600030101010101" pitchFamily="2" charset="-122"/>
              </a:rPr>
              <a:t>就是当前</a:t>
            </a:r>
            <a:r>
              <a:rPr lang="en-US" altLang="zh-CN" b="1" smtClean="0">
                <a:ea typeface="宋体" panose="02010600030101010101" pitchFamily="2" charset="-122"/>
              </a:rPr>
              <a:t>node</a:t>
            </a:r>
            <a:r>
              <a:rPr lang="zh-CN" altLang="en-US" b="1" smtClean="0">
                <a:ea typeface="宋体" panose="02010600030101010101" pitchFamily="2" charset="-122"/>
              </a:rPr>
              <a:t>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HeroNode pre=null;</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中序线索化二叉树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public void threadNodes()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threadNodes(root);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直接写代码</a:t>
            </a:r>
            <a:r>
              <a:rPr lang="en-US" altLang="zh-CN" b="1" smtClean="0">
                <a:ea typeface="宋体" panose="02010600030101010101" pitchFamily="2" charset="-122"/>
              </a:rPr>
              <a:t>(</a:t>
            </a:r>
            <a:r>
              <a:rPr lang="zh-CN" altLang="en-US" b="1" smtClean="0">
                <a:ea typeface="宋体" panose="02010600030101010101" pitchFamily="2" charset="-122"/>
              </a:rPr>
              <a:t>参敲</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void threadNodes(HeroNode node)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当前节点如果为</a:t>
            </a:r>
            <a:r>
              <a:rPr lang="en-US" altLang="zh-CN" b="1" smtClean="0">
                <a:ea typeface="宋体" panose="02010600030101010101" pitchFamily="2" charset="-122"/>
              </a:rPr>
              <a:t>null</a:t>
            </a:r>
            <a:r>
              <a:rPr lang="zh-CN" altLang="en-US" b="1" smtClean="0">
                <a:ea typeface="宋体" panose="02010600030101010101" pitchFamily="2" charset="-122"/>
              </a:rPr>
              <a:t>，直接返回</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处理左子树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threadNodes(node.getLeft());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如果递归时，发现</a:t>
            </a:r>
            <a:r>
              <a:rPr lang="en-US" altLang="zh-CN" b="1" smtClean="0">
                <a:ea typeface="宋体" panose="02010600030101010101" pitchFamily="2" charset="-122"/>
              </a:rPr>
              <a:t>node</a:t>
            </a:r>
            <a:r>
              <a:rPr lang="zh-CN" altLang="en-US" b="1" smtClean="0">
                <a:ea typeface="宋体" panose="02010600030101010101" pitchFamily="2" charset="-122"/>
              </a:rPr>
              <a:t>节点</a:t>
            </a:r>
            <a:r>
              <a:rPr lang="en-US" altLang="zh-CN" b="1" smtClean="0">
                <a:ea typeface="宋体" panose="02010600030101010101" pitchFamily="2" charset="-122"/>
              </a:rPr>
              <a:t>left == null ,</a:t>
            </a:r>
            <a:r>
              <a:rPr lang="zh-CN" altLang="en-US" b="1" smtClean="0">
                <a:ea typeface="宋体" panose="02010600030101010101" pitchFamily="2" charset="-122"/>
              </a:rPr>
              <a:t>则将</a:t>
            </a:r>
            <a:r>
              <a:rPr lang="en-US" altLang="zh-CN" b="1" smtClean="0">
                <a:ea typeface="宋体" panose="02010600030101010101" pitchFamily="2" charset="-122"/>
              </a:rPr>
              <a:t>node.left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以节点 </a:t>
            </a:r>
            <a:r>
              <a:rPr lang="en-US" altLang="zh-CN" b="1" smtClean="0">
                <a:ea typeface="宋体" panose="02010600030101010101" pitchFamily="2" charset="-122"/>
              </a:rPr>
              <a:t>10 </a:t>
            </a:r>
            <a:r>
              <a:rPr lang="zh-CN" altLang="en-US" b="1" smtClean="0">
                <a:ea typeface="宋体" panose="02010600030101010101" pitchFamily="2" charset="-122"/>
              </a:rPr>
              <a:t>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if(node.getLeft()==null){</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让当前节点的左指针指向前驱节点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node.setLeft(pre);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改变当前节点左指针的类型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 的右指针，如果前驱节点的右指针是</a:t>
            </a:r>
            <a:r>
              <a:rPr lang="en-US" altLang="zh-CN" b="1" smtClean="0">
                <a:ea typeface="宋体" panose="02010600030101010101" pitchFamily="2" charset="-122"/>
              </a:rPr>
              <a:t>null(</a:t>
            </a:r>
            <a:r>
              <a:rPr lang="zh-CN" altLang="en-US" b="1" smtClean="0">
                <a:ea typeface="宋体" panose="02010600030101010101" pitchFamily="2" charset="-122"/>
              </a:rPr>
              <a:t>没有指下右子树</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以 </a:t>
            </a:r>
            <a:r>
              <a:rPr lang="en-US" altLang="zh-CN" b="1" smtClean="0">
                <a:ea typeface="宋体" panose="02010600030101010101" pitchFamily="2" charset="-122"/>
              </a:rPr>
              <a:t>8 </a:t>
            </a:r>
            <a:r>
              <a:rPr lang="zh-CN" altLang="en-US" b="1" smtClean="0">
                <a:ea typeface="宋体" panose="02010600030101010101" pitchFamily="2" charset="-122"/>
              </a:rPr>
              <a:t>这个节点来讲解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if(pre!=null&amp;&amp;pre.getRight()==null)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让前驱节点的右指针指向当前节点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改变前驱节点的右指针类型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每处理一个节点，当前节点是下一个节点的前驱节点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处理右子树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平均时间复杂度均为</a:t>
            </a:r>
            <a:r>
              <a:rPr lang="en-US" altLang="zh-CN" smtClean="0"/>
              <a:t>O(nlogn) </a:t>
            </a:r>
            <a:r>
              <a:rPr lang="zh-CN" altLang="en-US" smtClean="0"/>
              <a:t>， </a:t>
            </a:r>
            <a:r>
              <a:rPr lang="en-US" altLang="zh-CN" smtClean="0"/>
              <a:t>[</a:t>
            </a:r>
            <a:r>
              <a:rPr lang="zh-CN" altLang="en-US" smtClean="0"/>
              <a:t>待</a:t>
            </a:r>
            <a:r>
              <a:rPr lang="en-US" altLang="zh-CN" smtClean="0"/>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com.atguigu.heapsort;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HeapSort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{4,6,8,5,9};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使用堆排序，大概</a:t>
            </a:r>
            <a:r>
              <a:rPr lang="en-US" altLang="zh-CN" smtClean="0">
                <a:ea typeface="宋体" panose="02010600030101010101" pitchFamily="2" charset="-122"/>
              </a:rPr>
              <a:t>0</a:t>
            </a:r>
            <a:r>
              <a:rPr lang="zh-CN" altLang="en-US" smtClean="0">
                <a:ea typeface="宋体" panose="02010600030101010101" pitchFamily="2" charset="-122"/>
              </a:rPr>
              <a:t>秒</a:t>
            </a:r>
            <a:r>
              <a:rPr lang="en-US" altLang="zh-CN" smtClean="0">
                <a:ea typeface="宋体" panose="02010600030101010101" pitchFamily="2" charset="-122"/>
              </a:rPr>
              <a:t>, </a:t>
            </a:r>
            <a:r>
              <a:rPr lang="zh-CN" altLang="en-US" smtClean="0">
                <a:ea typeface="宋体" panose="02010600030101010101" pitchFamily="2" charset="-122"/>
              </a:rPr>
              <a:t>速度非常快</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8000000 </a:t>
            </a:r>
            <a:r>
              <a:rPr lang="zh-CN" altLang="en-US" smtClean="0">
                <a:ea typeface="宋体" panose="02010600030101010101" pitchFamily="2" charset="-122"/>
              </a:rPr>
              <a:t>大概 </a:t>
            </a:r>
            <a:r>
              <a:rPr lang="en-US" altLang="zh-CN" smtClean="0">
                <a:ea typeface="宋体" panose="02010600030101010101" pitchFamily="2" charset="-122"/>
              </a:rPr>
              <a:t>3</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80000000 </a:t>
            </a:r>
            <a:r>
              <a:rPr lang="zh-CN" altLang="en-US" smtClean="0">
                <a:ea typeface="宋体" panose="02010600030101010101" pitchFamily="2" charset="-122"/>
              </a:rPr>
              <a:t>大概 </a:t>
            </a:r>
            <a:r>
              <a:rPr lang="en-US" altLang="zh-CN" smtClean="0">
                <a:ea typeface="宋体" panose="02010600030101010101" pitchFamily="2" charset="-122"/>
              </a:rPr>
              <a:t>30</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 = new int[80000000];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heapSort(arr);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堆排序后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heapSort(int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构建大顶堆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i=arr.length/2-1;i&gt;=0;i--){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从第一个非叶子结点从下至上，从右至左调整结构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adjustHeap(arr,i,arr.length);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第一次排成大顶堆</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//swap(arr,0,arr.length-1);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将堆顶元素与末尾元素进行交换，使末尾元素最大</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然后继续调整堆，再将堆顶元素与末尾元素交换，得到第二大元素。如此反复进行交换、重建、交换。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调整堆结构</a:t>
            </a:r>
            <a:r>
              <a:rPr lang="en-US" altLang="zh-CN" smtClean="0">
                <a:ea typeface="宋体" panose="02010600030101010101" pitchFamily="2" charset="-122"/>
              </a:rPr>
              <a:t>+</a:t>
            </a:r>
            <a:r>
              <a:rPr lang="zh-CN" altLang="en-US" smtClean="0">
                <a:ea typeface="宋体" panose="02010600030101010101" pitchFamily="2" charset="-122"/>
              </a:rPr>
              <a:t>交换堆顶元素与末尾元素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j=arr.length-1;j&gt;0;j--){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swap(arr,0,j);//</a:t>
            </a:r>
            <a:r>
              <a:rPr lang="zh-CN" altLang="en-US" smtClean="0">
                <a:ea typeface="宋体" panose="02010600030101010101" pitchFamily="2" charset="-122"/>
              </a:rPr>
              <a:t>将堆顶元素与末尾元素进行交换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adjustHeap(arr,0,j);//</a:t>
            </a:r>
            <a:r>
              <a:rPr lang="zh-CN" altLang="en-US" smtClean="0">
                <a:ea typeface="宋体" panose="02010600030101010101" pitchFamily="2" charset="-122"/>
              </a:rPr>
              <a:t>重新对堆进行调整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调整大顶堆（仅是调整过程，建立在大顶堆已构建的基础上</a:t>
            </a:r>
            <a:r>
              <a:rPr lang="en-US" altLang="zh-CN" smtClean="0">
                <a:ea typeface="宋体" panose="02010600030101010101" pitchFamily="2" charset="-122"/>
              </a:rPr>
              <a:t>, </a:t>
            </a:r>
            <a:r>
              <a:rPr lang="zh-CN" altLang="en-US" smtClean="0">
                <a:ea typeface="宋体" panose="02010600030101010101" pitchFamily="2" charset="-122"/>
              </a:rPr>
              <a:t>也就是说只调用一次</a:t>
            </a:r>
            <a:r>
              <a:rPr lang="en-US" altLang="zh-CN" smtClean="0">
                <a:ea typeface="宋体" panose="02010600030101010101" pitchFamily="2" charset="-122"/>
              </a:rPr>
              <a:t>,</a:t>
            </a:r>
            <a:r>
              <a:rPr lang="zh-CN" altLang="en-US" smtClean="0">
                <a:ea typeface="宋体" panose="02010600030101010101" pitchFamily="2" charset="-122"/>
              </a:rPr>
              <a:t>并没有得到大顶堆）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就是将</a:t>
            </a:r>
            <a:r>
              <a:rPr lang="en-US" altLang="zh-CN" smtClean="0">
                <a:ea typeface="宋体" panose="02010600030101010101" pitchFamily="2" charset="-122"/>
              </a:rPr>
              <a:t>arr[i] </a:t>
            </a:r>
            <a:r>
              <a:rPr lang="zh-CN" altLang="en-US" smtClean="0">
                <a:ea typeface="宋体" panose="02010600030101010101" pitchFamily="2" charset="-122"/>
              </a:rPr>
              <a:t>的值放到本次 调整过程中适当的位置。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 : </a:t>
            </a:r>
            <a:r>
              <a:rPr lang="zh-CN" altLang="en-US" smtClean="0">
                <a:ea typeface="宋体" panose="02010600030101010101" pitchFamily="2" charset="-122"/>
              </a:rPr>
              <a:t>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i : </a:t>
            </a:r>
            <a:r>
              <a:rPr lang="zh-CN" altLang="en-US" smtClean="0">
                <a:ea typeface="宋体" panose="02010600030101010101" pitchFamily="2" charset="-122"/>
              </a:rPr>
              <a:t>非叶子节点的索引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length : </a:t>
            </a:r>
            <a:r>
              <a:rPr lang="zh-CN" altLang="en-US" smtClean="0">
                <a:ea typeface="宋体" panose="02010600030101010101" pitchFamily="2" charset="-122"/>
              </a:rPr>
              <a:t>对多少个元素进行调整，这个</a:t>
            </a:r>
            <a:r>
              <a:rPr lang="en-US" altLang="zh-CN" smtClean="0">
                <a:ea typeface="宋体" panose="02010600030101010101" pitchFamily="2" charset="-122"/>
              </a:rPr>
              <a:t>length</a:t>
            </a:r>
            <a:r>
              <a:rPr lang="zh-CN" altLang="en-US" smtClean="0">
                <a:ea typeface="宋体" panose="02010600030101010101" pitchFamily="2" charset="-122"/>
              </a:rPr>
              <a:t>是逐渐减少的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adjustHeap(int []arr,int i,int 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arr[i];//</a:t>
            </a:r>
            <a:r>
              <a:rPr lang="zh-CN" altLang="en-US" smtClean="0">
                <a:ea typeface="宋体" panose="02010600030101010101" pitchFamily="2" charset="-122"/>
              </a:rPr>
              <a:t>先取出当前元素</a:t>
            </a:r>
            <a:r>
              <a:rPr lang="en-US" altLang="zh-CN" smtClean="0">
                <a:ea typeface="宋体" panose="02010600030101010101" pitchFamily="2" charset="-122"/>
              </a:rPr>
              <a: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k=i*2+1;k&lt;length;k=k*2+1){//</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结点的左子结点开始，也就是</a:t>
            </a:r>
            <a:r>
              <a:rPr lang="en-US" altLang="zh-CN" smtClean="0">
                <a:ea typeface="宋体" panose="02010600030101010101" pitchFamily="2" charset="-122"/>
              </a:rPr>
              <a:t>2*i+1</a:t>
            </a:r>
            <a:r>
              <a:rPr lang="zh-CN" altLang="en-US" smtClean="0">
                <a:ea typeface="宋体" panose="02010600030101010101" pitchFamily="2" charset="-122"/>
              </a:rPr>
              <a:t>处开始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if(k+1&lt;length &amp;&amp; arr[k]&lt;arr[k+1]){//</a:t>
            </a:r>
            <a:r>
              <a:rPr lang="zh-CN" altLang="en-US" smtClean="0">
                <a:ea typeface="宋体" panose="02010600030101010101" pitchFamily="2" charset="-122"/>
              </a:rPr>
              <a:t>如果左子结点小于右子结点，</a:t>
            </a:r>
            <a:r>
              <a:rPr lang="en-US" altLang="zh-CN" smtClean="0">
                <a:ea typeface="宋体" panose="02010600030101010101" pitchFamily="2" charset="-122"/>
              </a:rPr>
              <a:t>k</a:t>
            </a:r>
            <a:r>
              <a:rPr lang="zh-CN" altLang="en-US" smtClean="0">
                <a:ea typeface="宋体" panose="02010600030101010101" pitchFamily="2" charset="-122"/>
              </a:rPr>
              <a:t>指向右子结点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if(arr[k] &gt;temp){//</a:t>
            </a:r>
            <a:r>
              <a:rPr lang="zh-CN" altLang="en-US" smtClean="0">
                <a:ea typeface="宋体" panose="02010600030101010101" pitchFamily="2" charset="-122"/>
              </a:rPr>
              <a:t>如果子节点大于父节点，将子节点值赋给父节点（不用进行交换）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 = arr[k];//</a:t>
            </a:r>
            <a:r>
              <a:rPr lang="zh-CN" altLang="en-US" smtClean="0">
                <a:ea typeface="宋体" panose="02010600030101010101" pitchFamily="2" charset="-122"/>
              </a:rPr>
              <a:t>把较大的值，赋给当前节点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 = k;//i </a:t>
            </a:r>
            <a:r>
              <a:rPr lang="zh-CN" altLang="en-US" smtClean="0">
                <a:ea typeface="宋体" panose="02010600030101010101" pitchFamily="2" charset="-122"/>
              </a:rPr>
              <a:t>指向</a:t>
            </a:r>
            <a:r>
              <a:rPr lang="en-US" altLang="zh-CN" smtClean="0">
                <a:ea typeface="宋体" panose="02010600030101010101" pitchFamily="2" charset="-122"/>
              </a:rPr>
              <a:t>k,</a:t>
            </a:r>
            <a:r>
              <a:rPr lang="zh-CN" altLang="en-US" smtClean="0">
                <a:ea typeface="宋体" panose="02010600030101010101" pitchFamily="2" charset="-122"/>
              </a:rPr>
              <a:t>继续循环比较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temp;//</a:t>
            </a:r>
            <a:r>
              <a:rPr lang="zh-CN" altLang="en-US" smtClean="0">
                <a:ea typeface="宋体" panose="02010600030101010101" pitchFamily="2" charset="-122"/>
              </a:rPr>
              <a:t>将</a:t>
            </a:r>
            <a:r>
              <a:rPr lang="en-US" altLang="zh-CN" smtClean="0">
                <a:ea typeface="宋体" panose="02010600030101010101" pitchFamily="2" charset="-122"/>
              </a:rPr>
              <a:t>temp</a:t>
            </a:r>
            <a:r>
              <a:rPr lang="zh-CN" altLang="en-US" smtClean="0">
                <a:ea typeface="宋体" panose="02010600030101010101" pitchFamily="2" charset="-122"/>
              </a:rPr>
              <a:t>值放到最终的位置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swap(int []arr,int a ,int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temp=arr[a];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 = arr[b];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arr[b]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后面解释 </a:t>
            </a:r>
            <a:r>
              <a:rPr lang="zh-CN" altLang="en-US" smtClean="0"/>
              <a:t>树的</a:t>
            </a:r>
            <a:r>
              <a:rPr lang="zh-CN" altLang="en-US" smtClean="0">
                <a:solidFill>
                  <a:srgbClr val="0070C0"/>
                </a:solidFill>
              </a:rPr>
              <a:t>带权路径长度</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13</a:t>
            </a:r>
            <a:r>
              <a:rPr lang="en-US" altLang="zh-CN" baseline="0" smtClean="0">
                <a:ea typeface="宋体" panose="02010600030101010101" pitchFamily="2" charset="-122"/>
              </a:rPr>
              <a:t> </a:t>
            </a:r>
            <a:r>
              <a:rPr lang="zh-CN" altLang="en-US" baseline="0" smtClean="0">
                <a:ea typeface="宋体" panose="02010600030101010101" pitchFamily="2" charset="-122"/>
              </a:rPr>
              <a:t>这个结点的权是 </a:t>
            </a:r>
            <a:r>
              <a:rPr lang="en-US" altLang="zh-CN" baseline="0" smtClean="0">
                <a:ea typeface="宋体" panose="02010600030101010101" pitchFamily="2" charset="-122"/>
              </a:rPr>
              <a:t>13,</a:t>
            </a:r>
            <a:r>
              <a:rPr lang="zh-CN" altLang="en-US" baseline="0" smtClean="0">
                <a:ea typeface="宋体" panose="02010600030101010101" pitchFamily="2" charset="-122"/>
              </a:rPr>
              <a:t>它的</a:t>
            </a:r>
            <a:r>
              <a:rPr lang="zh-CN" altLang="en-US" b="1" smtClean="0"/>
              <a:t>带权路径长度 </a:t>
            </a:r>
            <a:r>
              <a:rPr lang="en-US" altLang="zh-CN" b="1" smtClean="0"/>
              <a:t>13 * 2 = 26</a:t>
            </a:r>
            <a:endParaRPr lang="en-US" altLang="zh-CN" b="1" smtClean="0"/>
          </a:p>
          <a:p>
            <a:pPr marL="0" indent="0" eaLnBrk="1" hangingPunct="1">
              <a:buNone/>
            </a:pPr>
            <a:r>
              <a:rPr lang="en-US" altLang="zh-CN" b="1" smtClean="0">
                <a:ea typeface="宋体" panose="02010600030101010101" pitchFamily="2" charset="-122"/>
              </a:rPr>
              <a:t>3</a:t>
            </a:r>
            <a:r>
              <a:rPr lang="en-US" altLang="zh-CN" b="1" baseline="0" smtClean="0">
                <a:ea typeface="宋体" panose="02010600030101010101" pitchFamily="2" charset="-122"/>
              </a:rPr>
              <a:t> </a:t>
            </a:r>
            <a:r>
              <a:rPr lang="zh-CN" altLang="en-US" b="1" baseline="0" smtClean="0">
                <a:ea typeface="宋体" panose="02010600030101010101" pitchFamily="2" charset="-122"/>
              </a:rPr>
              <a:t>这个结点的权是 </a:t>
            </a:r>
            <a:r>
              <a:rPr lang="en-US" altLang="zh-CN" b="1" baseline="0" smtClean="0">
                <a:ea typeface="宋体" panose="02010600030101010101" pitchFamily="2" charset="-122"/>
              </a:rPr>
              <a:t>3, </a:t>
            </a:r>
            <a:r>
              <a:rPr lang="zh-CN" altLang="en-US" b="1" baseline="0" smtClean="0">
                <a:ea typeface="宋体" panose="02010600030101010101" pitchFamily="2" charset="-122"/>
              </a:rPr>
              <a:t>它的带权路径长度是 </a:t>
            </a:r>
            <a:r>
              <a:rPr lang="en-US" altLang="zh-CN" b="1" baseline="0" smtClean="0">
                <a:ea typeface="宋体" panose="02010600030101010101" pitchFamily="2" charset="-122"/>
              </a:rPr>
              <a:t>3 * 2 = 6</a:t>
            </a:r>
            <a:endParaRPr lang="en-US" altLang="zh-CN" b="1"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 </a:t>
            </a:r>
            <a:r>
              <a:rPr lang="zh-CN" altLang="en-US" smtClean="0">
                <a:ea typeface="宋体" panose="02010600030101010101" pitchFamily="2" charset="-122"/>
              </a:rPr>
              <a:t>这里的第二颗树就是</a:t>
            </a:r>
            <a:r>
              <a:rPr lang="zh-CN" altLang="en-US" baseline="0" smtClean="0">
                <a:ea typeface="宋体" panose="02010600030101010101" pitchFamily="2" charset="-122"/>
              </a:rPr>
              <a:t> 最优二叉树</a:t>
            </a:r>
            <a:r>
              <a:rPr lang="en-US" altLang="zh-CN" baseline="0"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说明：较小的值</a:t>
            </a:r>
            <a:r>
              <a:rPr lang="en-US" altLang="zh-CN" smtClean="0">
                <a:ea typeface="宋体" panose="02010600030101010101" pitchFamily="2" charset="-122"/>
              </a:rPr>
              <a:t>(</a:t>
            </a:r>
            <a:r>
              <a:rPr lang="zh-CN" altLang="en-US" smtClean="0">
                <a:ea typeface="宋体" panose="02010600030101010101" pitchFamily="2" charset="-122"/>
              </a:rPr>
              <a:t>或者新的二叉树权值较小</a:t>
            </a:r>
            <a:r>
              <a:rPr lang="en-US" altLang="zh-CN" smtClean="0">
                <a:ea typeface="宋体" panose="02010600030101010101" pitchFamily="2" charset="-122"/>
              </a:rPr>
              <a:t>)</a:t>
            </a:r>
            <a:r>
              <a:rPr lang="zh-CN" altLang="en-US" smtClean="0">
                <a:ea typeface="宋体" panose="02010600030101010101" pitchFamily="2" charset="-122"/>
              </a:rPr>
              <a:t>，放在下一个新的二叉树的左边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生成的步骤和讲解参</a:t>
            </a:r>
            <a:r>
              <a:rPr lang="en-US" altLang="zh-CN" baseline="0" smtClean="0">
                <a:ea typeface="宋体" panose="02010600030101010101" pitchFamily="2" charset="-122"/>
              </a:rPr>
              <a:t>41</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{1, 3, 6, 7, 8, 13, 29};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node = createHuffmanTree(arr);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看看赫夫曼树是否创建成功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前序遍历赫夫曼树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preOrder(node);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static Node createHuffmanTree(int[] arr)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先使用数组中所有的元素创建若干个二叉树，（只有一个节点）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value : arr)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取出最权值最小的二叉树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nodes </a:t>
            </a:r>
            <a:r>
              <a:rPr lang="zh-CN" altLang="en-US" smtClean="0">
                <a:ea typeface="宋体" panose="02010600030101010101" pitchFamily="2" charset="-122"/>
              </a:rPr>
              <a:t>是从大到小排序，则 </a:t>
            </a:r>
            <a:r>
              <a:rPr lang="en-US" altLang="zh-CN" smtClean="0">
                <a:ea typeface="宋体" panose="02010600030101010101" pitchFamily="2" charset="-122"/>
              </a:rPr>
              <a:t>Node left = nodes.get(nodes.size()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Node left = nodes.get(nodes.size()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nodes </a:t>
            </a:r>
            <a:r>
              <a:rPr lang="zh-CN" altLang="en-US" smtClean="0">
                <a:ea typeface="宋体" panose="02010600030101010101" pitchFamily="2" charset="-122"/>
              </a:rPr>
              <a:t>是从大到小排序，则 </a:t>
            </a:r>
            <a:r>
              <a:rPr lang="en-US" altLang="zh-CN" smtClean="0">
                <a:ea typeface="宋体" panose="02010600030101010101" pitchFamily="2" charset="-122"/>
              </a:rPr>
              <a:t>Node left = nodes.get(nodes.size() - 2);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Node left = nodes.get(nodes.size() - 2);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Node(left.value + 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前序遍历赫夫曼树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static void preOrder(Node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this.value -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[value=" + value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smtClean="0"/>
              <a:t>字符的编码都不能是其他字符编码的前缀，符合此要求的编码叫做前缀编码， 即不能匹配到重复的编码</a:t>
            </a:r>
            <a:r>
              <a:rPr kumimoji="1" lang="en-US" altLang="zh-CN" sz="1200" smtClean="0"/>
              <a:t>//</a:t>
            </a:r>
            <a:r>
              <a:rPr kumimoji="1" lang="zh-CN" altLang="en-US" sz="1200" smtClean="0"/>
              <a:t>这个 在后面的赫夫曼编码会再次解释</a:t>
            </a:r>
            <a:endParaRPr kumimoji="1" lang="en-US" altLang="zh-CN" sz="1200" smtClean="0">
              <a:latin typeface="Arial" panose="020B0604020202020204" pitchFamily="34" charset="0"/>
              <a:cs typeface="Arial" panose="020B0604020202020204" pitchFamily="34" charset="0"/>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smtClean="0"/>
              <a:t>字符的编码都不能是其他字符编码的前缀，符合此要求的编码叫做前缀编码， 即不能匹配到重复的编码</a:t>
            </a:r>
            <a:r>
              <a:rPr kumimoji="1" lang="en-US" altLang="zh-CN" sz="1200" smtClean="0"/>
              <a:t>//</a:t>
            </a:r>
            <a:r>
              <a:rPr kumimoji="1" lang="zh-CN" altLang="en-US" sz="1200" smtClean="0"/>
              <a:t>这个 在后面的赫夫曼编码会再次解释</a:t>
            </a:r>
            <a:endParaRPr kumimoji="1" lang="en-US" altLang="zh-CN" sz="1200" smtClean="0">
              <a:latin typeface="Arial" panose="020B0604020202020204" pitchFamily="34" charset="0"/>
              <a:cs typeface="Arial" panose="020B0604020202020204" pitchFamily="34" charset="0"/>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smtClean="0"/>
              <a:t>此编码满足前缀编码</a:t>
            </a:r>
            <a:r>
              <a:rPr lang="en-US" altLang="zh-CN" sz="1200" smtClean="0"/>
              <a:t>, </a:t>
            </a:r>
            <a:r>
              <a:rPr lang="zh-CN" altLang="en-US" sz="1200" smtClean="0"/>
              <a:t>即字符的编码都不能是其他字符编码的前缀</a:t>
            </a:r>
            <a:r>
              <a:rPr lang="en-US" altLang="zh-CN" sz="1200" smtClean="0"/>
              <a:t>(</a:t>
            </a:r>
            <a:r>
              <a:rPr lang="zh-CN" altLang="en-US" sz="1200" smtClean="0"/>
              <a:t>这样就不会造成匹配的混乱</a:t>
            </a:r>
            <a:r>
              <a:rPr lang="en-US" altLang="zh-CN" sz="1200" smtClean="0"/>
              <a:t>)</a:t>
            </a:r>
            <a:r>
              <a:rPr lang="zh-CN" altLang="en-US" sz="1200" smtClean="0"/>
              <a:t>。这个怎么理解</a:t>
            </a:r>
            <a:r>
              <a:rPr lang="en-US" altLang="zh-CN" sz="1200" smtClean="0"/>
              <a:t>:</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smtClean="0"/>
              <a:t>可以找一段编码</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smtClean="0"/>
              <a:t>101(i 101 </a:t>
            </a:r>
            <a:r>
              <a:rPr lang="zh-CN" altLang="en-US" sz="1200" smtClean="0"/>
              <a:t>是</a:t>
            </a:r>
            <a:r>
              <a:rPr lang="en-US" altLang="zh-CN" sz="1200" smtClean="0"/>
              <a:t>i </a:t>
            </a:r>
            <a:r>
              <a:rPr lang="zh-CN" altLang="en-US" sz="1200" smtClean="0"/>
              <a:t>的编码，不是其他任何字符编码的前缀，因此匹配很清晰</a:t>
            </a:r>
            <a:r>
              <a:rPr lang="en-US" altLang="zh-CN" sz="1200" smtClean="0"/>
              <a:t>)01(01</a:t>
            </a:r>
            <a:r>
              <a:rPr lang="en-US" altLang="zh-CN" sz="1200" baseline="0" smtClean="0"/>
              <a:t> </a:t>
            </a:r>
            <a:r>
              <a:rPr lang="zh-CN" altLang="en-US" sz="1200" baseline="0" smtClean="0"/>
              <a:t>是空格的编码，不是任何其他字符编码的前缀，不会造成匹配的多义性</a:t>
            </a:r>
            <a:r>
              <a:rPr lang="en-US" altLang="zh-CN" sz="1200" smtClean="0"/>
              <a:t>)001(001 </a:t>
            </a:r>
            <a:r>
              <a:rPr lang="zh-CN" altLang="en-US" sz="1200" smtClean="0"/>
              <a:t>是</a:t>
            </a:r>
            <a:r>
              <a:rPr lang="en-US" altLang="zh-CN" sz="1200" smtClean="0"/>
              <a:t>l </a:t>
            </a:r>
            <a:r>
              <a:rPr lang="zh-CN" altLang="en-US" sz="1200" smtClean="0"/>
              <a:t>的编码，不是其他任何字符编码的前缀，不会造成匹配的多义性</a:t>
            </a:r>
            <a:r>
              <a:rPr lang="en-US" altLang="zh-CN" sz="1200" smtClean="0"/>
              <a:t>)101111011110100110111101111010011011</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smtClean="0"/>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t>注意</a:t>
            </a:r>
            <a:r>
              <a:rPr lang="en-US" altLang="zh-CN" smtClean="0"/>
              <a:t>, </a:t>
            </a:r>
            <a:r>
              <a:rPr lang="zh-CN" altLang="en-US" smtClean="0"/>
              <a:t>这个赫夫曼树根据排序方法不同，也可能不太一样，</a:t>
            </a:r>
            <a:r>
              <a:rPr lang="zh-CN" altLang="en-US" b="1" smtClean="0">
                <a:solidFill>
                  <a:srgbClr val="0070C0"/>
                </a:solidFill>
              </a:rPr>
              <a:t>这样对应的赫夫曼编码也不完全一样</a:t>
            </a:r>
            <a:r>
              <a:rPr lang="zh-CN" altLang="en-US" smtClean="0"/>
              <a:t>，但是</a:t>
            </a:r>
            <a:r>
              <a:rPr lang="en-US" altLang="zh-CN" smtClean="0"/>
              <a:t>wpl </a:t>
            </a:r>
            <a:r>
              <a:rPr lang="zh-CN" altLang="en-US" smtClean="0"/>
              <a:t>是一样的，都是最小的</a:t>
            </a:r>
            <a:r>
              <a:rPr lang="en-US" altLang="zh-CN" smtClean="0"/>
              <a:t>,</a:t>
            </a:r>
            <a:endParaRPr lang="en-US" altLang="zh-CN" smtClean="0"/>
          </a:p>
          <a:p>
            <a:pPr marL="0" indent="0" eaLnBrk="1" hangingPunct="1">
              <a:buNone/>
            </a:pPr>
            <a:r>
              <a:rPr lang="zh-CN" altLang="en-US" smtClean="0">
                <a:ea typeface="宋体" panose="02010600030101010101" pitchFamily="2" charset="-122"/>
              </a:rPr>
              <a:t>那么对应的赫夫曼编码数据，长度也是一样的</a:t>
            </a:r>
            <a:r>
              <a:rPr lang="en-US" altLang="zh-CN" smtClean="0">
                <a:ea typeface="宋体" panose="02010600030101010101" pitchFamily="2" charset="-122"/>
              </a:rPr>
              <a:t>.[</a:t>
            </a:r>
            <a:r>
              <a:rPr lang="zh-CN" altLang="en-US" smtClean="0">
                <a:ea typeface="宋体" panose="02010600030101010101" pitchFamily="2" charset="-122"/>
              </a:rPr>
              <a:t>就是这样的</a:t>
            </a:r>
            <a:r>
              <a:rPr lang="en-US" altLang="zh-CN" smtClean="0">
                <a:ea typeface="宋体" panose="02010600030101010101" pitchFamily="2" charset="-122"/>
              </a:rPr>
              <a:t>,</a:t>
            </a:r>
            <a:r>
              <a:rPr lang="zh-CN" altLang="en-US" smtClean="0">
                <a:ea typeface="宋体" panose="02010600030101010101" pitchFamily="2" charset="-122"/>
              </a:rPr>
              <a:t>没有问题</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保存成</a:t>
            </a:r>
            <a:r>
              <a:rPr lang="en-US" altLang="zh-CN" smtClean="0">
                <a:ea typeface="宋体" panose="02010600030101010101" pitchFamily="2" charset="-122"/>
              </a:rPr>
              <a:t>256</a:t>
            </a:r>
            <a:r>
              <a:rPr lang="zh-CN" altLang="en-US" smtClean="0">
                <a:ea typeface="宋体" panose="02010600030101010101" pitchFamily="2" charset="-122"/>
              </a:rPr>
              <a:t>色位图，好看效果</a:t>
            </a:r>
            <a:r>
              <a:rPr lang="en-US" altLang="zh-CN" smtClean="0">
                <a:ea typeface="宋体" panose="02010600030101010101" pitchFamily="2" charset="-122"/>
              </a:rPr>
              <a:t>!!</a:t>
            </a:r>
            <a:endParaRPr lang="en-US" altLang="zh-CN"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java.io.FileNotFoundException;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src="d:/src.bmp";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zipFile(src,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压缩文件</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zipFile(String srcFile,String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ObjectOutputStream oos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new FileInputStream(srcFile);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创建一个和源文件文件大小一样的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byte[is.available()];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读取文件内容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is.read(b);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创建一个文件输出流</a:t>
            </a:r>
            <a:r>
              <a:rPr lang="en-US" altLang="zh-CN" smtClean="0">
                <a:ea typeface="宋体" panose="02010600030101010101" pitchFamily="2" charset="-122"/>
              </a:rPr>
              <a:t>, </a:t>
            </a:r>
            <a:r>
              <a:rPr lang="zh-CN" altLang="en-US" smtClean="0">
                <a:ea typeface="宋体" panose="02010600030101010101" pitchFamily="2" charset="-122"/>
              </a:rPr>
              <a:t>存放压缩文件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创建一个和文件输出流关联的</a:t>
            </a:r>
            <a:r>
              <a:rPr lang="en-US" altLang="zh-CN" smtClean="0">
                <a:ea typeface="宋体" panose="02010600030101010101" pitchFamily="2" charset="-122"/>
              </a:rPr>
              <a:t>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 = new ObjectOutputStream(os);</a:t>
            </a:r>
            <a:endParaRPr lang="en-US" altLang="zh-CN" smtClean="0">
              <a:ea typeface="宋体" panose="02010600030101010101" pitchFamily="2" charset="-122"/>
            </a:endParaRPr>
          </a:p>
          <a:p>
            <a:r>
              <a:rPr lang="en-US" altLang="zh-CN" smtClean="0">
                <a:ea typeface="宋体" panose="02010600030101010101" pitchFamily="2" charset="-122"/>
              </a:rPr>
              <a:t>			</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说明</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这里使用对象输出流的方式写入，是方便解压的时候再以对象的方式恢复</a:t>
            </a:r>
            <a:r>
              <a:rPr lang="en-US" altLang="zh-CN" sz="1200" kern="1200" smtClean="0">
                <a:solidFill>
                  <a:schemeClr val="tx1"/>
                </a:solidFill>
                <a:latin typeface="+mn-lt"/>
                <a:ea typeface="+mn-ea"/>
                <a:cs typeface="+mn-cs"/>
              </a:rPr>
              <a:t>.</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oos.writeObject(huffmanBytes);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把赫夫曼编码表写入文件</a:t>
            </a:r>
            <a:r>
              <a:rPr lang="en-US" altLang="zh-CN" smtClean="0">
                <a:ea typeface="宋体" panose="02010600030101010101" pitchFamily="2" charset="-122"/>
              </a:rPr>
              <a:t>, </a:t>
            </a:r>
            <a:r>
              <a:rPr lang="zh-CN" altLang="en-US" smtClean="0">
                <a:ea typeface="宋体" panose="02010600030101010101" pitchFamily="2" charset="-122"/>
              </a:rPr>
              <a:t>这个部分不是文件本身的部分，是为了将来解压准备的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如果不保存 该文件对应的赫夫曼编码表，将来无法解压文件</a:t>
            </a:r>
            <a:r>
              <a:rPr lang="en-US" altLang="zh-CN" smtClean="0">
                <a:ea typeface="宋体" panose="02010600030101010101" pitchFamily="2" charset="-122"/>
              </a:rPr>
              <a:t>(</a:t>
            </a:r>
            <a:r>
              <a:rPr lang="zh-CN" altLang="en-US" smtClean="0">
                <a:ea typeface="宋体" panose="02010600030101010101" pitchFamily="2" charset="-122"/>
              </a:rPr>
              <a:t>恢复文件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java.io.FileNotFoundException;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src="d:/src.bmp";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zipFile(src,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压缩文件</a:t>
            </a:r>
            <a:r>
              <a:rPr lang="en-US" altLang="zh-CN" smtClean="0">
                <a:ea typeface="宋体" panose="02010600030101010101" pitchFamily="2" charset="-122"/>
              </a:rPr>
              <a:t>ok~~");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演示解压文件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zipFile="d:/dst.zip";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dst="d:/src2.bmp";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unZipFile(zipFile,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解压文件</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将一个通过赫夫曼编码压缩的文件，重写解压成原来的文件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zipFile(String srcFile,String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ObjectOutputStream oos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new FileInputStream(srcFile);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创建一个和源文件文件大小一样的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byte[is.available()];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读取文件内容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is.read(b);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创建一个文件输出流</a:t>
            </a:r>
            <a:r>
              <a:rPr lang="en-US" altLang="zh-CN" smtClean="0">
                <a:ea typeface="宋体" panose="02010600030101010101" pitchFamily="2" charset="-122"/>
              </a:rPr>
              <a:t>, </a:t>
            </a:r>
            <a:r>
              <a:rPr lang="zh-CN" altLang="en-US" smtClean="0">
                <a:ea typeface="宋体" panose="02010600030101010101" pitchFamily="2" charset="-122"/>
              </a:rPr>
              <a:t>存放压缩文件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创建一个和文件输出流关联的</a:t>
            </a:r>
            <a:r>
              <a:rPr lang="en-US" altLang="zh-CN" smtClean="0">
                <a:ea typeface="宋体" panose="02010600030101010101" pitchFamily="2" charset="-122"/>
              </a:rPr>
              <a:t>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 = new ObjectOutputStream(os);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把压缩后的</a:t>
            </a:r>
            <a:r>
              <a:rPr lang="en-US" altLang="zh-CN" smtClean="0">
                <a:ea typeface="宋体" panose="02010600030101010101" pitchFamily="2" charset="-122"/>
              </a:rPr>
              <a:t>byte</a:t>
            </a:r>
            <a:r>
              <a:rPr lang="zh-CN" altLang="en-US" smtClean="0">
                <a:ea typeface="宋体" panose="02010600030101010101" pitchFamily="2" charset="-122"/>
              </a:rPr>
              <a:t>数组写入文件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这里使用对象输出流的方式写入，是方便解压的时候再以对象的方式恢复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把赫夫曼编码表写入文件</a:t>
            </a:r>
            <a:r>
              <a:rPr lang="en-US" altLang="zh-CN" smtClean="0">
                <a:ea typeface="宋体" panose="02010600030101010101" pitchFamily="2" charset="-122"/>
              </a:rPr>
              <a:t>, </a:t>
            </a:r>
            <a:r>
              <a:rPr lang="zh-CN" altLang="en-US" smtClean="0">
                <a:ea typeface="宋体" panose="02010600030101010101" pitchFamily="2" charset="-122"/>
              </a:rPr>
              <a:t>这个部分不是文件本身的部分，是为了将来解压准备的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如果不保存 该文件对应的赫夫曼编码表，将来无法解压文件</a:t>
            </a:r>
            <a:r>
              <a:rPr lang="en-US" altLang="zh-CN" smtClean="0">
                <a:ea typeface="宋体" panose="02010600030101010101" pitchFamily="2" charset="-122"/>
              </a:rPr>
              <a:t>(</a:t>
            </a:r>
            <a:r>
              <a:rPr lang="zh-CN" altLang="en-US" smtClean="0">
                <a:ea typeface="宋体" panose="02010600030101010101" pitchFamily="2" charset="-122"/>
              </a:rPr>
              <a:t>恢复文件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@SuppressWarnings("unchecked")</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unZipFile(String zipFile,String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解压文件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因为写入是按对象输入流方式，恢复时，我们使用对象输出流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ObjectInputStream ois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创建一个输出流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 = new FileInputStream(zipFile);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ois = new ObjectInputStream(is);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(byte[]) ois.readObject();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codes = (Map&lt;Byte, String&gt;) ois.readObject();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decode(codes,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写出数据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os.write(bytes);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catch block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a:t>
            </a: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测试文件，在备课文件夹中，只测试下压缩即可。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zh-CN" altLang="en-US" sz="1400" b="1" smtClean="0">
                <a:solidFill>
                  <a:srgbClr val="0070C0"/>
                </a:solidFill>
              </a:rPr>
              <a:t>解决方案分析</a:t>
            </a:r>
            <a:endParaRPr lang="en-US" altLang="zh-CN" sz="1400" b="1" smtClean="0">
              <a:solidFill>
                <a:srgbClr val="0070C0"/>
              </a:solidFill>
            </a:endParaRPr>
          </a:p>
          <a:p>
            <a:endParaRPr lang="en-US" altLang="zh-CN" smtClean="0"/>
          </a:p>
          <a:p>
            <a:pPr marL="285750" indent="-285750">
              <a:buFont typeface="Wingdings" panose="05000000000000000000" pitchFamily="2" charset="2"/>
              <a:buChar char="Ø"/>
            </a:pPr>
            <a:r>
              <a:rPr lang="zh-CN" altLang="en-US" smtClean="0"/>
              <a:t>使用数组</a:t>
            </a:r>
            <a:endParaRPr lang="en-US" altLang="zh-CN" smtClean="0"/>
          </a:p>
          <a:p>
            <a:pPr marL="342900" indent="-342900">
              <a:buAutoNum type="arabicParenR"/>
            </a:pPr>
            <a:r>
              <a:rPr lang="zh-CN" altLang="en-US" smtClean="0"/>
              <a:t>数组未排序， 优点：直接在数组尾添加，速度快。 缺点：查找速度慢</a:t>
            </a:r>
            <a:r>
              <a:rPr lang="en-US" altLang="zh-CN" smtClean="0"/>
              <a:t>(</a:t>
            </a:r>
            <a:r>
              <a:rPr lang="zh-CN" altLang="en-US" smtClean="0"/>
              <a:t>需要扫描整个数组，依次比较</a:t>
            </a:r>
            <a:r>
              <a:rPr lang="en-US" altLang="zh-CN" smtClean="0"/>
              <a:t>).</a:t>
            </a:r>
            <a:endParaRPr lang="en-US" altLang="zh-CN" smtClean="0"/>
          </a:p>
          <a:p>
            <a:pPr marL="342900" indent="-342900">
              <a:buAutoNum type="arabicParenR"/>
            </a:pPr>
            <a:r>
              <a:rPr lang="zh-CN" altLang="en-US" smtClean="0"/>
              <a:t>数组排序，优点：可以使用二分查找，查找速度快，缺点：为了保证数组有序，在添加新数据时，找到插入位置后，后面的数据需整体移动，速度慢。</a:t>
            </a:r>
            <a:endParaRPr lang="en-US" altLang="zh-CN" smtClean="0"/>
          </a:p>
          <a:p>
            <a:endParaRPr lang="en-US" altLang="zh-CN" smtClean="0"/>
          </a:p>
          <a:p>
            <a:pPr marL="285750" indent="-285750">
              <a:buFont typeface="Wingdings" panose="05000000000000000000" pitchFamily="2" charset="2"/>
              <a:buChar char="Ø"/>
            </a:pPr>
            <a:r>
              <a:rPr lang="zh-CN" altLang="en-US" smtClean="0"/>
              <a:t>使用链式存储</a:t>
            </a:r>
            <a:r>
              <a:rPr lang="en-US" altLang="zh-CN" smtClean="0"/>
              <a:t>-</a:t>
            </a:r>
            <a:r>
              <a:rPr lang="zh-CN" altLang="en-US" smtClean="0"/>
              <a:t>链表</a:t>
            </a:r>
            <a:br>
              <a:rPr lang="en-US" altLang="zh-CN" smtClean="0"/>
            </a:br>
            <a:r>
              <a:rPr lang="zh-CN" altLang="en-US" smtClean="0"/>
              <a:t>不管链表是否有序，查找速度都慢，添加数据速度比数组快，不需要数据整体移动。</a:t>
            </a:r>
            <a:endParaRPr lang="en-US" altLang="zh-CN" smtClean="0"/>
          </a:p>
          <a:p>
            <a:pPr marL="285750" indent="-285750">
              <a:buFont typeface="Wingdings" panose="05000000000000000000" pitchFamily="2" charset="2"/>
              <a:buChar char="Ø"/>
            </a:pPr>
            <a:endParaRPr lang="en-US" altLang="zh-CN" smtClean="0"/>
          </a:p>
          <a:p>
            <a:pPr marL="285750" indent="-285750">
              <a:buFont typeface="Wingdings" panose="05000000000000000000" pitchFamily="2" charset="2"/>
              <a:buChar char="Ø"/>
            </a:pPr>
            <a:r>
              <a:rPr lang="zh-CN" altLang="en-US" smtClean="0"/>
              <a:t>使用二叉排序树</a:t>
            </a:r>
            <a:endParaRPr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从上面的分析可以看出，对于二叉排序树而言，其检索速度，添加速度都比较好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，我们在进行插入的时候，仍然需要先找到适当的节点位置，但是查找位置的速度很快，类似二分查找效率</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7, 3, 10, 12, 5, 1, 9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Node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right;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value = nodeVal;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b="1" smtClean="0">
                <a:ea typeface="宋体" panose="02010600030101010101" pitchFamily="2" charset="-122"/>
              </a:rPr>
              <a:t>//Node.scala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search(value: Int): 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(value == this.value) { //</a:t>
            </a:r>
            <a:r>
              <a:rPr lang="zh-CN" altLang="en-US" smtClean="0">
                <a:ea typeface="宋体" panose="02010600030101010101" pitchFamily="2" charset="-122"/>
              </a:rPr>
              <a:t>如果相等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&gt; this.value)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b="1" smtClean="0">
                <a:ea typeface="宋体" panose="02010600030101010101" pitchFamily="2" charset="-122"/>
              </a:rPr>
              <a:t>//BinarySortTree.scala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查找节点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search(value:Int): 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b="1" smtClean="0">
                <a:ea typeface="宋体" panose="02010600030101010101" pitchFamily="2" charset="-122"/>
              </a:rPr>
              <a:t>//TestBinarySortTree.scala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测试检索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node1 = binarySortTree.search(3)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node2 = binarySortTree.search(31)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println(node2)</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//class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value;//</a:t>
            </a:r>
            <a:r>
              <a:rPr lang="zh-CN" altLang="en-US" smtClean="0">
                <a:ea typeface="宋体" panose="02010600030101010101" pitchFamily="2" charset="-122"/>
              </a:rPr>
              <a:t>修改成</a:t>
            </a:r>
            <a:r>
              <a:rPr lang="en-US" altLang="zh-CN" smtClean="0">
                <a:ea typeface="宋体" panose="02010600030101010101" pitchFamily="2" charset="-122"/>
              </a:rPr>
              <a:t>public</a:t>
            </a:r>
            <a:r>
              <a:rPr lang="zh-CN" altLang="en-US" smtClean="0">
                <a:ea typeface="宋体" panose="02010600030101010101" pitchFamily="2" charset="-122"/>
              </a:rPr>
              <a:t>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&amp;&amp; this.left.value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(this.right != null &amp;&amp; this.right.value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a:t>
            </a:r>
            <a:r>
              <a:rPr lang="en-US" altLang="zh-CN" baseline="0" smtClean="0">
                <a:ea typeface="宋体" panose="02010600030101010101" pitchFamily="2" charset="-122"/>
              </a:rPr>
              <a:t> </a:t>
            </a:r>
            <a:r>
              <a:rPr lang="en-US" altLang="zh-CN" smtClean="0">
                <a:ea typeface="宋体" panose="02010600030101010101" pitchFamily="2" charset="-122"/>
              </a:rPr>
              <a:t>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TestBinarySortTree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int[] arr = { 7, 3, 10, 12, 5, 1, 9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测试删除叶子节点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binarySortTree.delNode(12);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//class </a:t>
            </a:r>
            <a:r>
              <a:rPr lang="en-US" altLang="zh-CN" sz="1200" kern="1200" smtClean="0">
                <a:solidFill>
                  <a:schemeClr val="tx1"/>
                </a:solidFill>
                <a:latin typeface="+mn-lt"/>
                <a:ea typeface="+mn-ea"/>
                <a:cs typeface="+mn-cs"/>
              </a:rPr>
              <a:t>BinarySortTree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删除节点</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//TestBinarySortTree.scala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val arr = Array(7, 3, 10, 12, 5, 1, 9,2)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测试要删除的节点有一个子节点，比如</a:t>
            </a:r>
            <a:r>
              <a:rPr lang="zh-CN" altLang="en-US" baseline="0" smtClean="0">
                <a:ea typeface="宋体" panose="02010600030101010101" pitchFamily="2" charset="-122"/>
              </a:rPr>
              <a:t> </a:t>
            </a:r>
            <a:r>
              <a:rPr lang="en-US" altLang="zh-CN" baseline="0"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binarySortTree.delNode(1);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binarySortTree.infixOrder();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r>
              <a:rPr lang="en-US" altLang="zh-CN" smtClean="0">
                <a:ea typeface="宋体" panose="02010600030101010101" pitchFamily="2" charset="-122"/>
              </a:rPr>
              <a:t>:</a:t>
            </a:r>
            <a:endParaRPr lang="en-US" altLang="zh-CN" smtClean="0">
              <a:ea typeface="宋体" panose="02010600030101010101" pitchFamily="2" charset="-122"/>
            </a:endParaRPr>
          </a:p>
          <a:p>
            <a:r>
              <a:rPr lang="zh-CN" altLang="en-US" sz="1200" smtClean="0"/>
              <a:t>删除有两个子节点的思路，</a:t>
            </a:r>
            <a:r>
              <a:rPr lang="zh-CN" altLang="en-US" sz="1200" baseline="0" smtClean="0"/>
              <a:t>比如要删除 </a:t>
            </a:r>
            <a:r>
              <a:rPr lang="en-US" altLang="zh-CN" sz="1200" baseline="0" smtClean="0"/>
              <a:t>7</a:t>
            </a:r>
            <a:endParaRPr lang="en-US" altLang="zh-CN" sz="1200" baseline="0" smtClean="0"/>
          </a:p>
          <a:p>
            <a:endParaRPr lang="en-US" altLang="zh-CN" sz="1200" baseline="0" smtClean="0"/>
          </a:p>
          <a:p>
            <a:r>
              <a:rPr lang="zh-CN" altLang="en-US" sz="1200" baseline="0" smtClean="0"/>
              <a:t>要求在删除前和删除后都需要保证，二叉树仍然是一颗二叉排序树</a:t>
            </a:r>
            <a:endParaRPr lang="en-US" altLang="zh-CN" sz="1200" baseline="0" smtClean="0"/>
          </a:p>
          <a:p>
            <a:r>
              <a:rPr lang="zh-CN" altLang="en-US" sz="1200" baseline="0" smtClean="0"/>
              <a:t>思路</a:t>
            </a:r>
            <a:r>
              <a:rPr lang="en-US" altLang="zh-CN" sz="1200" baseline="0" smtClean="0"/>
              <a:t>1</a:t>
            </a:r>
            <a:r>
              <a:rPr lang="zh-CN" altLang="en-US" sz="1200" baseline="0" smtClean="0"/>
              <a:t>：</a:t>
            </a:r>
            <a:endParaRPr lang="en-US" altLang="zh-CN" sz="1200" baseline="0" smtClean="0"/>
          </a:p>
          <a:p>
            <a:r>
              <a:rPr lang="en-US" altLang="zh-CN" sz="1200" baseline="0" smtClean="0"/>
              <a:t>1). </a:t>
            </a:r>
            <a:r>
              <a:rPr lang="zh-CN" altLang="en-US" sz="1200" baseline="0" smtClean="0"/>
              <a:t>从</a:t>
            </a:r>
            <a:r>
              <a:rPr lang="en-US" altLang="zh-CN" sz="1200" baseline="0" smtClean="0"/>
              <a:t>7 </a:t>
            </a:r>
            <a:r>
              <a:rPr lang="zh-CN" altLang="en-US" sz="1200" baseline="0" smtClean="0"/>
              <a:t>的右子树查找到最小值 </a:t>
            </a:r>
            <a:r>
              <a:rPr lang="en-US" altLang="zh-CN" sz="1200" baseline="0" smtClean="0"/>
              <a:t>9</a:t>
            </a:r>
            <a:endParaRPr lang="en-US" altLang="zh-CN" sz="1200" baseline="0" smtClean="0"/>
          </a:p>
          <a:p>
            <a:r>
              <a:rPr lang="en-US" altLang="zh-CN" sz="1200" baseline="0" smtClean="0"/>
              <a:t>2) </a:t>
            </a:r>
            <a:r>
              <a:rPr lang="zh-CN" altLang="en-US" sz="1200" baseline="0" smtClean="0"/>
              <a:t>将</a:t>
            </a:r>
            <a:r>
              <a:rPr lang="en-US" altLang="zh-CN" sz="1200" baseline="0" smtClean="0"/>
              <a:t>9 </a:t>
            </a:r>
            <a:r>
              <a:rPr lang="zh-CN" altLang="en-US" sz="1200" baseline="0" smtClean="0"/>
              <a:t>对应的节点删除</a:t>
            </a:r>
            <a:endParaRPr lang="en-US" altLang="zh-CN" sz="1200" baseline="0" smtClean="0"/>
          </a:p>
          <a:p>
            <a:r>
              <a:rPr lang="en-US" altLang="zh-CN" sz="1200" baseline="0" smtClean="0"/>
              <a:t>3). </a:t>
            </a:r>
            <a:r>
              <a:rPr lang="zh-CN" altLang="en-US" sz="1200" baseline="0" smtClean="0"/>
              <a:t>将</a:t>
            </a:r>
            <a:r>
              <a:rPr lang="en-US" altLang="zh-CN" sz="1200" baseline="0" smtClean="0"/>
              <a:t>7 </a:t>
            </a:r>
            <a:r>
              <a:rPr lang="zh-CN" altLang="en-US" sz="1200" baseline="0" smtClean="0"/>
              <a:t>这个节点的值修改成 </a:t>
            </a:r>
            <a:r>
              <a:rPr lang="en-US" altLang="zh-CN" sz="1200" baseline="0" smtClean="0"/>
              <a:t>9 </a:t>
            </a:r>
            <a:r>
              <a:rPr lang="zh-CN" altLang="en-US" sz="1200" baseline="0" smtClean="0"/>
              <a:t>即可</a:t>
            </a:r>
            <a:endParaRPr lang="en-US" altLang="zh-CN" sz="1200" baseline="0" smtClean="0"/>
          </a:p>
          <a:p>
            <a:r>
              <a:rPr lang="zh-CN" altLang="en-US" sz="1200" baseline="0" smtClean="0"/>
              <a:t>思路</a:t>
            </a:r>
            <a:r>
              <a:rPr lang="en-US" altLang="zh-CN" sz="1200" baseline="0" smtClean="0"/>
              <a:t>2</a:t>
            </a:r>
            <a:r>
              <a:rPr lang="zh-CN" altLang="en-US" sz="1200" baseline="0" smtClean="0"/>
              <a:t>：</a:t>
            </a:r>
            <a:r>
              <a:rPr lang="en-US" altLang="zh-CN" sz="1200" baseline="0" smtClean="0"/>
              <a:t>【</a:t>
            </a:r>
            <a:r>
              <a:rPr lang="zh-CN" altLang="en-US" sz="1200" baseline="0" smtClean="0"/>
              <a:t>同学们自行实现</a:t>
            </a:r>
            <a:r>
              <a:rPr lang="en-US" altLang="zh-CN" sz="1200" baseline="0" smtClean="0"/>
              <a:t>,</a:t>
            </a:r>
            <a:r>
              <a:rPr lang="zh-CN" altLang="en-US" sz="1200" baseline="0" smtClean="0"/>
              <a:t>课堂作业</a:t>
            </a:r>
            <a:r>
              <a:rPr lang="en-US" altLang="zh-CN" sz="1200" baseline="0" smtClean="0"/>
              <a:t>】</a:t>
            </a:r>
            <a:endParaRPr lang="en-US" altLang="zh-CN" sz="1200" baseline="0" smtClean="0"/>
          </a:p>
          <a:p>
            <a:endParaRPr lang="en-US" altLang="zh-CN" sz="1200" baseline="0" smtClean="0"/>
          </a:p>
          <a:p>
            <a:r>
              <a:rPr lang="en-US" altLang="zh-CN" sz="1200" baseline="0" smtClean="0">
                <a:solidFill>
                  <a:schemeClr val="dk1"/>
                </a:solidFill>
                <a:effectLst/>
                <a:latin typeface="+mn-lt"/>
                <a:ea typeface="+mn-ea"/>
                <a:cs typeface="+mn-cs"/>
              </a:rPr>
              <a:t>1). </a:t>
            </a:r>
            <a:r>
              <a:rPr lang="zh-CN" altLang="zh-CN" sz="1200" baseline="0" smtClean="0">
                <a:solidFill>
                  <a:schemeClr val="dk1"/>
                </a:solidFill>
                <a:effectLst/>
                <a:latin typeface="+mn-lt"/>
                <a:ea typeface="+mn-ea"/>
                <a:cs typeface="+mn-cs"/>
              </a:rPr>
              <a:t>从</a:t>
            </a:r>
            <a:r>
              <a:rPr lang="en-US" altLang="zh-CN" sz="1200" baseline="0" smtClean="0">
                <a:solidFill>
                  <a:schemeClr val="dk1"/>
                </a:solidFill>
                <a:effectLst/>
                <a:latin typeface="+mn-lt"/>
                <a:ea typeface="+mn-ea"/>
                <a:cs typeface="+mn-cs"/>
              </a:rPr>
              <a:t>7 </a:t>
            </a:r>
            <a:r>
              <a:rPr lang="zh-CN" altLang="zh-CN" sz="1200" baseline="0" smtClean="0">
                <a:solidFill>
                  <a:schemeClr val="dk1"/>
                </a:solidFill>
                <a:effectLst/>
                <a:latin typeface="+mn-lt"/>
                <a:ea typeface="+mn-ea"/>
                <a:cs typeface="+mn-cs"/>
              </a:rPr>
              <a:t>的</a:t>
            </a:r>
            <a:r>
              <a:rPr lang="zh-CN" altLang="en-US" sz="1200" baseline="0" smtClean="0">
                <a:solidFill>
                  <a:schemeClr val="dk1"/>
                </a:solidFill>
                <a:effectLst/>
                <a:latin typeface="+mn-lt"/>
                <a:ea typeface="+mn-ea"/>
                <a:cs typeface="+mn-cs"/>
              </a:rPr>
              <a:t>左</a:t>
            </a:r>
            <a:r>
              <a:rPr lang="zh-CN" altLang="zh-CN" sz="1200" baseline="0" smtClean="0">
                <a:solidFill>
                  <a:schemeClr val="dk1"/>
                </a:solidFill>
                <a:effectLst/>
                <a:latin typeface="+mn-lt"/>
                <a:ea typeface="+mn-ea"/>
                <a:cs typeface="+mn-cs"/>
              </a:rPr>
              <a:t>子树查找到最</a:t>
            </a:r>
            <a:r>
              <a:rPr lang="zh-CN" altLang="en-US" sz="1200" baseline="0" smtClean="0">
                <a:solidFill>
                  <a:schemeClr val="dk1"/>
                </a:solidFill>
                <a:effectLst/>
                <a:latin typeface="+mn-lt"/>
                <a:ea typeface="+mn-ea"/>
                <a:cs typeface="+mn-cs"/>
              </a:rPr>
              <a:t>大</a:t>
            </a:r>
            <a:r>
              <a:rPr lang="zh-CN" altLang="zh-CN" sz="1200" baseline="0" smtClean="0">
                <a:solidFill>
                  <a:schemeClr val="dk1"/>
                </a:solidFill>
                <a:effectLst/>
                <a:latin typeface="+mn-lt"/>
                <a:ea typeface="+mn-ea"/>
                <a:cs typeface="+mn-cs"/>
              </a:rPr>
              <a:t>值 </a:t>
            </a:r>
            <a:r>
              <a:rPr lang="en-US" altLang="zh-CN" sz="1200" baseline="0" smtClean="0">
                <a:solidFill>
                  <a:schemeClr val="dk1"/>
                </a:solidFill>
                <a:effectLst/>
                <a:latin typeface="+mn-lt"/>
                <a:ea typeface="+mn-ea"/>
                <a:cs typeface="+mn-cs"/>
              </a:rPr>
              <a:t>5</a:t>
            </a:r>
            <a:r>
              <a:rPr lang="zh-CN" altLang="zh-CN" sz="1200" baseline="0" smtClean="0">
                <a:solidFill>
                  <a:schemeClr val="dk1"/>
                </a:solidFill>
                <a:effectLst/>
                <a:latin typeface="+mn-lt"/>
                <a:ea typeface="+mn-ea"/>
                <a:cs typeface="+mn-cs"/>
              </a:rPr>
              <a:t>， 并保存。</a:t>
            </a:r>
            <a:endParaRPr lang="zh-CN" altLang="zh-CN" smtClean="0">
              <a:effectLst/>
            </a:endParaRPr>
          </a:p>
          <a:p>
            <a:r>
              <a:rPr lang="en-US" altLang="zh-CN" sz="1200" baseline="0" smtClean="0">
                <a:solidFill>
                  <a:schemeClr val="dk1"/>
                </a:solidFill>
                <a:effectLst/>
                <a:latin typeface="+mn-lt"/>
                <a:ea typeface="+mn-ea"/>
                <a:cs typeface="+mn-cs"/>
              </a:rPr>
              <a:t>2) </a:t>
            </a:r>
            <a:r>
              <a:rPr lang="zh-CN" altLang="zh-CN" sz="1200" baseline="0" smtClean="0">
                <a:solidFill>
                  <a:schemeClr val="dk1"/>
                </a:solidFill>
                <a:effectLst/>
                <a:latin typeface="+mn-lt"/>
                <a:ea typeface="+mn-ea"/>
                <a:cs typeface="+mn-cs"/>
              </a:rPr>
              <a:t>将</a:t>
            </a:r>
            <a:r>
              <a:rPr lang="en-US" altLang="zh-CN" sz="1200" baseline="0" smtClean="0">
                <a:solidFill>
                  <a:schemeClr val="dk1"/>
                </a:solidFill>
                <a:effectLst/>
                <a:latin typeface="+mn-lt"/>
                <a:ea typeface="+mn-ea"/>
                <a:cs typeface="+mn-cs"/>
              </a:rPr>
              <a:t>5 </a:t>
            </a:r>
            <a:r>
              <a:rPr lang="zh-CN" altLang="zh-CN" sz="1200" baseline="0" smtClean="0">
                <a:solidFill>
                  <a:schemeClr val="dk1"/>
                </a:solidFill>
                <a:effectLst/>
                <a:latin typeface="+mn-lt"/>
                <a:ea typeface="+mn-ea"/>
                <a:cs typeface="+mn-cs"/>
              </a:rPr>
              <a:t>对应的节点删除</a:t>
            </a:r>
            <a:endParaRPr lang="zh-CN" altLang="zh-CN" smtClean="0">
              <a:effectLst/>
            </a:endParaRPr>
          </a:p>
          <a:p>
            <a:r>
              <a:rPr lang="en-US" altLang="zh-CN" sz="1200" baseline="0" smtClean="0">
                <a:solidFill>
                  <a:schemeClr val="dk1"/>
                </a:solidFill>
                <a:effectLst/>
                <a:latin typeface="+mn-lt"/>
                <a:ea typeface="+mn-ea"/>
                <a:cs typeface="+mn-cs"/>
              </a:rPr>
              <a:t>3). </a:t>
            </a:r>
            <a:r>
              <a:rPr lang="zh-CN" altLang="zh-CN" sz="1200" baseline="0" smtClean="0">
                <a:solidFill>
                  <a:schemeClr val="dk1"/>
                </a:solidFill>
                <a:effectLst/>
                <a:latin typeface="+mn-lt"/>
                <a:ea typeface="+mn-ea"/>
                <a:cs typeface="+mn-cs"/>
              </a:rPr>
              <a:t>将</a:t>
            </a:r>
            <a:r>
              <a:rPr lang="en-US" altLang="zh-CN" sz="1200" baseline="0" smtClean="0">
                <a:solidFill>
                  <a:schemeClr val="dk1"/>
                </a:solidFill>
                <a:effectLst/>
                <a:latin typeface="+mn-lt"/>
                <a:ea typeface="+mn-ea"/>
                <a:cs typeface="+mn-cs"/>
              </a:rPr>
              <a:t>7 </a:t>
            </a:r>
            <a:r>
              <a:rPr lang="zh-CN" altLang="zh-CN" sz="1200" baseline="0" smtClean="0">
                <a:solidFill>
                  <a:schemeClr val="dk1"/>
                </a:solidFill>
                <a:effectLst/>
                <a:latin typeface="+mn-lt"/>
                <a:ea typeface="+mn-ea"/>
                <a:cs typeface="+mn-cs"/>
              </a:rPr>
              <a:t>这个节点的值修改成 </a:t>
            </a:r>
            <a:r>
              <a:rPr lang="en-US" altLang="zh-CN" sz="1200" baseline="0" smtClean="0">
                <a:solidFill>
                  <a:schemeClr val="dk1"/>
                </a:solidFill>
                <a:effectLst/>
                <a:latin typeface="+mn-lt"/>
                <a:ea typeface="+mn-ea"/>
                <a:cs typeface="+mn-cs"/>
              </a:rPr>
              <a:t>5</a:t>
            </a:r>
            <a:r>
              <a:rPr lang="zh-CN" altLang="zh-CN" sz="1200" baseline="0" smtClean="0">
                <a:solidFill>
                  <a:schemeClr val="dk1"/>
                </a:solidFill>
                <a:effectLst/>
                <a:latin typeface="+mn-lt"/>
                <a:ea typeface="+mn-ea"/>
                <a:cs typeface="+mn-cs"/>
              </a:rPr>
              <a:t>即可</a:t>
            </a:r>
            <a:endParaRPr lang="zh-CN" altLang="zh-CN" smtClean="0">
              <a:effectLst/>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//Node.scala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 = target.left;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target.value;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targetNode.value = maxValue;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//TestBinarySortTree.scala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测试删除有两个子节点的节点</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t>左边</a:t>
            </a:r>
            <a:r>
              <a:rPr lang="en-US" altLang="zh-CN" smtClean="0"/>
              <a:t>BST </a:t>
            </a:r>
            <a:r>
              <a:rPr lang="zh-CN" altLang="en-US" smtClean="0"/>
              <a:t>存在的问题分析</a:t>
            </a:r>
            <a:r>
              <a:rPr lang="en-US" altLang="zh-CN" smtClean="0"/>
              <a:t>:</a:t>
            </a:r>
            <a:endParaRPr lang="en-US" altLang="zh-CN" smtClean="0"/>
          </a:p>
          <a:p>
            <a:pPr marL="342900" indent="-342900">
              <a:buAutoNum type="arabicParenR"/>
            </a:pPr>
            <a:r>
              <a:rPr lang="zh-CN" altLang="en-US" smtClean="0"/>
              <a:t>左子树全部为空，从形式上看，更像一个单链表</a:t>
            </a:r>
            <a:r>
              <a:rPr lang="en-US" altLang="zh-CN" smtClean="0"/>
              <a:t>.</a:t>
            </a:r>
            <a:endParaRPr lang="en-US" altLang="zh-CN" smtClean="0"/>
          </a:p>
          <a:p>
            <a:pPr marL="342900" indent="-342900">
              <a:buAutoNum type="arabicParenR"/>
            </a:pPr>
            <a:r>
              <a:rPr lang="zh-CN" altLang="en-US" smtClean="0"/>
              <a:t>插入速度没有影响</a:t>
            </a:r>
            <a:endParaRPr lang="en-US" altLang="zh-CN" smtClean="0"/>
          </a:p>
          <a:p>
            <a:pPr marL="342900" indent="-342900">
              <a:buAutoNum type="arabicParenR"/>
            </a:pPr>
            <a:r>
              <a:rPr lang="zh-CN" altLang="en-US" smtClean="0"/>
              <a:t>查询速度明显降低</a:t>
            </a:r>
            <a:r>
              <a:rPr lang="en-US" altLang="zh-CN" smtClean="0"/>
              <a:t>(</a:t>
            </a:r>
            <a:r>
              <a:rPr lang="zh-CN" altLang="en-US" smtClean="0"/>
              <a:t>因为需要依次比较</a:t>
            </a:r>
            <a:r>
              <a:rPr lang="en-US" altLang="zh-CN" smtClean="0"/>
              <a:t>), </a:t>
            </a:r>
            <a:r>
              <a:rPr lang="zh-CN" altLang="en-US" smtClean="0"/>
              <a:t>不能发挥</a:t>
            </a:r>
            <a:r>
              <a:rPr lang="en-US" altLang="zh-CN" smtClean="0"/>
              <a:t>BST</a:t>
            </a:r>
            <a:br>
              <a:rPr lang="en-US" altLang="zh-CN" smtClean="0"/>
            </a:br>
            <a:r>
              <a:rPr lang="zh-CN" altLang="en-US" smtClean="0"/>
              <a:t>的优势，因为每次还需要比较左子树，其查询速度比</a:t>
            </a:r>
            <a:br>
              <a:rPr lang="en-US" altLang="zh-CN" smtClean="0"/>
            </a:br>
            <a:r>
              <a:rPr lang="zh-CN" altLang="en-US" smtClean="0"/>
              <a:t>单链表还慢</a:t>
            </a:r>
            <a:endParaRPr lang="en-US" altLang="zh-CN" smtClean="0"/>
          </a:p>
          <a:p>
            <a:pPr marL="342900" indent="-342900">
              <a:buAutoNum type="arabicParenR"/>
            </a:pPr>
            <a:r>
              <a:rPr lang="zh-CN" altLang="en-US" smtClean="0"/>
              <a:t>解决方案</a:t>
            </a:r>
            <a:r>
              <a:rPr lang="en-US" altLang="zh-CN" smtClean="0"/>
              <a:t>-</a:t>
            </a:r>
            <a:r>
              <a:rPr lang="zh-CN" altLang="en-US" smtClean="0"/>
              <a:t>平衡二叉树</a:t>
            </a:r>
            <a:r>
              <a:rPr lang="en-US" altLang="zh-CN" smtClean="0"/>
              <a:t>(AVL)</a:t>
            </a:r>
            <a:endParaRPr lang="zh-CN" altLang="en-US"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举例说明</a:t>
            </a:r>
            <a:r>
              <a:rPr lang="en-US" altLang="zh-CN" smtClean="0">
                <a:ea typeface="宋体" panose="02010600030101010101" pitchFamily="2" charset="-122"/>
              </a:rPr>
              <a:t>, </a:t>
            </a:r>
            <a:r>
              <a:rPr lang="zh-CN" altLang="en-US" smtClean="0">
                <a:ea typeface="宋体" panose="02010600030101010101" pitchFamily="2" charset="-122"/>
              </a:rPr>
              <a:t>看看下面哪些</a:t>
            </a:r>
            <a:r>
              <a:rPr lang="en-US" altLang="zh-CN" smtClean="0">
                <a:ea typeface="宋体" panose="02010600030101010101" pitchFamily="2" charset="-122"/>
              </a:rPr>
              <a:t>AVL</a:t>
            </a:r>
            <a:r>
              <a:rPr lang="zh-CN" altLang="en-US" smtClean="0">
                <a:ea typeface="宋体" panose="02010600030101010101" pitchFamily="2" charset="-122"/>
              </a:rPr>
              <a:t>树</a:t>
            </a:r>
            <a:r>
              <a:rPr lang="en-US" altLang="zh-CN" smtClean="0">
                <a:ea typeface="宋体" panose="02010600030101010101" pitchFamily="2" charset="-122"/>
              </a:rPr>
              <a:t>, </a:t>
            </a:r>
            <a:r>
              <a:rPr lang="zh-CN" altLang="en-US" smtClean="0">
                <a:ea typeface="宋体" panose="02010600030101010101" pitchFamily="2" charset="-122"/>
              </a:rPr>
              <a:t>为什么</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图</a:t>
            </a:r>
            <a:r>
              <a:rPr lang="en-US" altLang="zh-CN" smtClean="0">
                <a:ea typeface="宋体" panose="02010600030101010101" pitchFamily="2" charset="-122"/>
              </a:rPr>
              <a:t>1 </a:t>
            </a:r>
            <a:r>
              <a:rPr lang="zh-CN" altLang="en-US" smtClean="0">
                <a:ea typeface="宋体" panose="02010600030101010101" pitchFamily="2" charset="-122"/>
              </a:rPr>
              <a:t>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2,</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1 </a:t>
            </a:r>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smtClean="0">
                <a:ea typeface="宋体" panose="02010600030101010101" pitchFamily="2" charset="-122"/>
              </a:rPr>
              <a:t>图</a:t>
            </a:r>
            <a:r>
              <a:rPr lang="en-US" altLang="zh-CN" smtClean="0">
                <a:ea typeface="宋体" panose="02010600030101010101" pitchFamily="2" charset="-122"/>
              </a:rPr>
              <a:t>2 </a:t>
            </a:r>
            <a:r>
              <a:rPr lang="zh-CN" altLang="en-US" smtClean="0">
                <a:ea typeface="宋体" panose="02010600030101010101" pitchFamily="2" charset="-122"/>
              </a:rPr>
              <a:t>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2,</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2</a:t>
            </a:r>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smtClean="0">
                <a:ea typeface="宋体" panose="02010600030101010101" pitchFamily="2" charset="-122"/>
              </a:rPr>
              <a:t>图</a:t>
            </a:r>
            <a:r>
              <a:rPr lang="en-US" altLang="zh-CN" smtClean="0">
                <a:ea typeface="宋体" panose="02010600030101010101" pitchFamily="2" charset="-122"/>
              </a:rPr>
              <a:t>3 </a:t>
            </a:r>
            <a:r>
              <a:rPr lang="zh-CN" altLang="en-US" smtClean="0">
                <a:ea typeface="宋体" panose="02010600030101010101" pitchFamily="2" charset="-122"/>
              </a:rPr>
              <a:t>不是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3,</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1  </a:t>
            </a:r>
            <a:endParaRPr lang="en-US" altLang="zh-CN" baseline="0"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//java</a:t>
            </a:r>
            <a:r>
              <a:rPr lang="zh-CN" altLang="en-US" smtClean="0">
                <a:ea typeface="宋体" panose="02010600030101010101" pitchFamily="2" charset="-122"/>
              </a:rPr>
              <a:t>代码 </a:t>
            </a:r>
            <a:r>
              <a:rPr lang="en-US" altLang="zh-CN" smtClean="0">
                <a:ea typeface="宋体" panose="02010600030101010101" pitchFamily="2" charset="-122"/>
              </a:rPr>
              <a:t>【</a:t>
            </a:r>
            <a:r>
              <a:rPr lang="zh-CN" altLang="en-US" smtClean="0">
                <a:ea typeface="宋体" panose="02010600030101010101" pitchFamily="2" charset="-122"/>
              </a:rPr>
              <a:t>动画是否正确</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//java</a:t>
            </a:r>
            <a:r>
              <a:rPr lang="zh-CN" altLang="en-US" smtClean="0">
                <a:ea typeface="宋体" panose="02010600030101010101" pitchFamily="2" charset="-122"/>
              </a:rPr>
              <a:t>代码 </a:t>
            </a:r>
            <a:r>
              <a:rPr lang="en-US" altLang="zh-CN" smtClean="0">
                <a:ea typeface="宋体" panose="02010600030101010101" pitchFamily="2" charset="-122"/>
              </a:rPr>
              <a:t>【</a:t>
            </a:r>
            <a:r>
              <a:rPr lang="zh-CN" altLang="en-US" smtClean="0">
                <a:ea typeface="宋体" panose="02010600030101010101" pitchFamily="2" charset="-122"/>
              </a:rPr>
              <a:t>动画是否正确</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解决思路分析</a:t>
            </a:r>
            <a:endParaRPr lang="en-US" altLang="zh-CN" smtClean="0">
              <a:ea typeface="宋体" panose="02010600030101010101" pitchFamily="2" charset="-122"/>
            </a:endParaRPr>
          </a:p>
          <a:p>
            <a:r>
              <a:rPr lang="zh-CN" altLang="zh-CN" sz="1200" smtClean="0">
                <a:solidFill>
                  <a:schemeClr val="dk1"/>
                </a:solidFill>
                <a:effectLst/>
                <a:latin typeface="+mn-lt"/>
                <a:ea typeface="+mn-ea"/>
                <a:cs typeface="+mn-cs"/>
              </a:rPr>
              <a:t>问题分析出来</a:t>
            </a:r>
            <a:r>
              <a:rPr lang="en-US" altLang="zh-CN" sz="1200" smtClean="0">
                <a:solidFill>
                  <a:schemeClr val="dk1"/>
                </a:solidFill>
                <a:effectLst/>
                <a:latin typeface="+mn-lt"/>
                <a:ea typeface="+mn-ea"/>
                <a:cs typeface="+mn-cs"/>
              </a:rPr>
              <a:t>:</a:t>
            </a:r>
            <a:r>
              <a:rPr lang="en-US" altLang="zh-CN" sz="1200" baseline="0" smtClean="0">
                <a:solidFill>
                  <a:schemeClr val="dk1"/>
                </a:solidFill>
                <a:effectLst/>
                <a:latin typeface="+mn-lt"/>
                <a:ea typeface="+mn-ea"/>
                <a:cs typeface="+mn-cs"/>
              </a:rPr>
              <a:t>  </a:t>
            </a:r>
            <a:r>
              <a:rPr lang="zh-CN" altLang="zh-CN" sz="1200" baseline="0" smtClean="0">
                <a:solidFill>
                  <a:schemeClr val="dk1"/>
                </a:solidFill>
                <a:effectLst/>
                <a:latin typeface="+mn-lt"/>
                <a:ea typeface="+mn-ea"/>
                <a:cs typeface="+mn-cs"/>
              </a:rPr>
              <a:t>在满足右旋转条件时，要判断</a:t>
            </a:r>
            <a:endParaRPr lang="zh-CN" altLang="zh-CN" smtClean="0">
              <a:effectLst/>
            </a:endParaRPr>
          </a:p>
          <a:p>
            <a:r>
              <a:rPr lang="en-US" altLang="zh-CN" sz="1200" baseline="0" smtClean="0">
                <a:solidFill>
                  <a:schemeClr val="dk1"/>
                </a:solidFill>
                <a:effectLst/>
                <a:latin typeface="+mn-lt"/>
                <a:ea typeface="+mn-ea"/>
                <a:cs typeface="+mn-cs"/>
              </a:rPr>
              <a:t>(1)</a:t>
            </a:r>
            <a:r>
              <a:rPr lang="zh-CN" altLang="zh-CN" sz="1200" baseline="0" smtClean="0">
                <a:solidFill>
                  <a:schemeClr val="dk1"/>
                </a:solidFill>
                <a:effectLst/>
                <a:latin typeface="+mn-lt"/>
                <a:ea typeface="+mn-ea"/>
                <a:cs typeface="+mn-cs"/>
              </a:rPr>
              <a:t>如果 是 左子树的 </a:t>
            </a:r>
            <a:r>
              <a:rPr lang="zh-CN" altLang="en-US" sz="1200" baseline="0" smtClean="0">
                <a:solidFill>
                  <a:schemeClr val="dk1"/>
                </a:solidFill>
                <a:effectLst/>
                <a:latin typeface="+mn-lt"/>
                <a:ea typeface="+mn-ea"/>
                <a:cs typeface="+mn-cs"/>
              </a:rPr>
              <a:t>右</a:t>
            </a:r>
            <a:r>
              <a:rPr lang="zh-CN" altLang="zh-CN" sz="1200" baseline="0" smtClean="0">
                <a:solidFill>
                  <a:schemeClr val="dk1"/>
                </a:solidFill>
                <a:effectLst/>
                <a:latin typeface="+mn-lt"/>
                <a:ea typeface="+mn-ea"/>
                <a:cs typeface="+mn-cs"/>
              </a:rPr>
              <a:t>子树高度 大于左子树的</a:t>
            </a:r>
            <a:r>
              <a:rPr lang="zh-CN" altLang="en-US" sz="1200" baseline="0" smtClean="0">
                <a:solidFill>
                  <a:schemeClr val="dk1"/>
                </a:solidFill>
                <a:effectLst/>
                <a:latin typeface="+mn-lt"/>
                <a:ea typeface="+mn-ea"/>
                <a:cs typeface="+mn-cs"/>
              </a:rPr>
              <a:t>左</a:t>
            </a:r>
            <a:r>
              <a:rPr lang="zh-CN" altLang="zh-CN" sz="1200" baseline="0" smtClean="0">
                <a:solidFill>
                  <a:schemeClr val="dk1"/>
                </a:solidFill>
                <a:effectLst/>
                <a:latin typeface="+mn-lt"/>
                <a:ea typeface="+mn-ea"/>
                <a:cs typeface="+mn-cs"/>
              </a:rPr>
              <a:t>子树时：</a:t>
            </a:r>
            <a:endParaRPr lang="zh-CN" altLang="zh-CN" smtClean="0">
              <a:effectLst/>
            </a:endParaRPr>
          </a:p>
          <a:p>
            <a:r>
              <a:rPr lang="en-US" altLang="zh-CN" sz="1200" baseline="0" smtClean="0">
                <a:solidFill>
                  <a:schemeClr val="dk1"/>
                </a:solidFill>
                <a:effectLst/>
                <a:latin typeface="+mn-lt"/>
                <a:ea typeface="+mn-ea"/>
                <a:cs typeface="+mn-cs"/>
              </a:rPr>
              <a:t>(2)</a:t>
            </a:r>
            <a:r>
              <a:rPr lang="zh-CN" altLang="zh-CN" sz="1200" baseline="0" smtClean="0">
                <a:solidFill>
                  <a:schemeClr val="dk1"/>
                </a:solidFill>
                <a:effectLst/>
                <a:latin typeface="+mn-lt"/>
                <a:ea typeface="+mn-ea"/>
                <a:cs typeface="+mn-cs"/>
              </a:rPr>
              <a:t>就是 对  当前根节点的左子树，先进行 左旋转，</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(3)</a:t>
            </a:r>
            <a:r>
              <a:rPr lang="zh-CN" altLang="zh-CN" sz="1200" baseline="0" smtClean="0">
                <a:solidFill>
                  <a:schemeClr val="dk1"/>
                </a:solidFill>
                <a:effectLst/>
                <a:latin typeface="+mn-lt"/>
                <a:ea typeface="+mn-ea"/>
                <a:cs typeface="+mn-cs"/>
              </a:rPr>
              <a:t>然后， 在对当前根节点进行右旋转即可</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否则，直接对当前节点（根节点）进行右旋转</a:t>
            </a:r>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即可</a:t>
            </a:r>
            <a:r>
              <a:rPr lang="en-US" altLang="zh-CN" sz="1200" baseline="0" smtClean="0">
                <a:solidFill>
                  <a:schemeClr val="dk1"/>
                </a:solidFill>
                <a:effectLst/>
                <a:latin typeface="+mn-lt"/>
                <a:ea typeface="+mn-ea"/>
                <a:cs typeface="+mn-cs"/>
              </a:rPr>
              <a:t>.</a:t>
            </a:r>
            <a:endParaRPr lang="zh-CN" altLang="zh-CN" smtClean="0">
              <a:effectLst/>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a:t>
            </a:r>
            <a:r>
              <a:rPr lang="zh-CN" altLang="en-US" smtClean="0">
                <a:ea typeface="宋体" panose="02010600030101010101" pitchFamily="2" charset="-122"/>
              </a:rPr>
              <a:t>另外一种情况也考虑到即可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测试双旋转的数列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10, 11, 7, 6, 8, 9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测试双旋转的数列</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2,1,6,5,7,3 };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if(right!=null&amp;&amp;right.rightHeight()&lt;right.leftHeight())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先对右子树进行右旋转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再对当前节点</a:t>
            </a:r>
            <a:r>
              <a:rPr lang="en-US" altLang="zh-CN" smtClean="0">
                <a:ea typeface="宋体" panose="02010600030101010101" pitchFamily="2" charset="-122"/>
              </a:rPr>
              <a:t>[</a:t>
            </a:r>
            <a:r>
              <a:rPr lang="zh-CN" altLang="en-US" smtClean="0">
                <a:ea typeface="宋体" panose="02010600030101010101" pitchFamily="2" charset="-122"/>
              </a:rPr>
              <a:t>根节点</a:t>
            </a:r>
            <a:r>
              <a:rPr lang="en-US" altLang="zh-CN" smtClean="0">
                <a:ea typeface="宋体" panose="02010600030101010101" pitchFamily="2" charset="-122"/>
              </a:rPr>
              <a:t>]</a:t>
            </a:r>
            <a:r>
              <a:rPr lang="zh-CN" altLang="en-US" smtClean="0">
                <a:ea typeface="宋体" panose="02010600030101010101" pitchFamily="2" charset="-122"/>
              </a:rPr>
              <a:t>进行左旋转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//retrun </a:t>
            </a:r>
            <a:r>
              <a:rPr lang="zh-CN" altLang="en-US" smtClean="0">
                <a:ea typeface="宋体" panose="02010600030101010101" pitchFamily="2" charset="-122"/>
              </a:rPr>
              <a:t>不要忘了写</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 </a:t>
            </a:r>
            <a:r>
              <a:rPr lang="en-US" altLang="zh-CN" smtClean="0">
                <a:ea typeface="宋体" panose="02010600030101010101" pitchFamily="2" charset="-122"/>
              </a:rPr>
              <a:t>[</a:t>
            </a:r>
            <a:r>
              <a:rPr lang="zh-CN" altLang="en-US" smtClean="0">
                <a:ea typeface="宋体" panose="02010600030101010101" pitchFamily="2" charset="-122"/>
              </a:rPr>
              <a:t>考虑到双旋转问题</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(left != null &amp;&amp; left.leftHeight() &lt; left.rightHeight())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先对左子树进行左旋转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再对当前节点</a:t>
            </a:r>
            <a:r>
              <a:rPr lang="en-US" altLang="zh-CN" smtClean="0">
                <a:ea typeface="宋体" panose="02010600030101010101" pitchFamily="2" charset="-122"/>
              </a:rPr>
              <a:t>[</a:t>
            </a:r>
            <a:r>
              <a:rPr lang="zh-CN" altLang="en-US" smtClean="0">
                <a:ea typeface="宋体" panose="02010600030101010101" pitchFamily="2" charset="-122"/>
              </a:rPr>
              <a:t>根节点</a:t>
            </a:r>
            <a:r>
              <a:rPr lang="en-US" altLang="zh-CN" smtClean="0">
                <a:ea typeface="宋体" panose="02010600030101010101" pitchFamily="2" charset="-122"/>
              </a:rPr>
              <a:t>]</a:t>
            </a:r>
            <a:r>
              <a:rPr lang="zh-CN" altLang="en-US" smtClean="0">
                <a:ea typeface="宋体" panose="02010600030101010101" pitchFamily="2" charset="-122"/>
              </a:rPr>
              <a:t>进行右旋转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zh-CN" altLang="en-US" smtClean="0">
                <a:ea typeface="宋体" panose="02010600030101010101" pitchFamily="2" charset="-122"/>
              </a:rPr>
              <a:t>上图的二叉树有</a:t>
            </a:r>
            <a:r>
              <a:rPr lang="en-US" altLang="zh-CN" smtClean="0">
                <a:ea typeface="宋体" panose="02010600030101010101" pitchFamily="2" charset="-122"/>
              </a:rPr>
              <a:t>31</a:t>
            </a:r>
            <a:r>
              <a:rPr lang="zh-CN" altLang="en-US" smtClean="0">
                <a:ea typeface="宋体" panose="02010600030101010101" pitchFamily="2" charset="-122"/>
              </a:rPr>
              <a:t>个节点</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上图的节点是</a:t>
            </a:r>
            <a:r>
              <a:rPr lang="zh-CN" altLang="en-US" baseline="0" smtClean="0">
                <a:ea typeface="宋体" panose="02010600030101010101" pitchFamily="2" charset="-122"/>
              </a:rPr>
              <a:t> </a:t>
            </a:r>
            <a:r>
              <a:rPr lang="en-US" altLang="zh-CN" baseline="0" smtClean="0">
                <a:ea typeface="宋体" panose="02010600030101010101" pitchFamily="2" charset="-122"/>
              </a:rPr>
              <a:t>5</a:t>
            </a:r>
            <a:r>
              <a:rPr lang="zh-CN" altLang="en-US" baseline="0" smtClean="0">
                <a:ea typeface="宋体" panose="02010600030101010101" pitchFamily="2" charset="-122"/>
              </a:rPr>
              <a:t>个节点</a:t>
            </a:r>
            <a:r>
              <a:rPr lang="en-US" altLang="zh-CN" baseline="0" smtClean="0">
                <a:ea typeface="宋体" panose="02010600030101010101" pitchFamily="2" charset="-122"/>
              </a:rPr>
              <a:t>.【</a:t>
            </a:r>
            <a:r>
              <a:rPr lang="zh-CN" altLang="en-US" baseline="0" smtClean="0">
                <a:ea typeface="宋体" panose="02010600030101010101" pitchFamily="2" charset="-122"/>
              </a:rPr>
              <a:t>待</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 是一个节点</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 也是一个节点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panose="02010600030101010101" pitchFamily="2" charset="-122"/>
              </a:rPr>
              <a:t>插入规则</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树的所有叶子节点都在同一层</a:t>
            </a:r>
            <a:r>
              <a:rPr lang="en-US" altLang="zh-CN" b="1" smtClean="0">
                <a:ea typeface="宋体" panose="02010600030101010101" pitchFamily="2" charset="-122"/>
              </a:rPr>
              <a:t>.(</a:t>
            </a:r>
            <a:r>
              <a:rPr lang="zh-CN" altLang="en-US" b="1" smtClean="0">
                <a:ea typeface="宋体" panose="02010600030101010101" pitchFamily="2" charset="-122"/>
              </a:rPr>
              <a:t>只要是</a:t>
            </a:r>
            <a:r>
              <a:rPr lang="en-US" altLang="zh-CN" b="1" smtClean="0">
                <a:ea typeface="宋体" panose="02010600030101010101" pitchFamily="2" charset="-122"/>
              </a:rPr>
              <a:t>B</a:t>
            </a:r>
            <a:r>
              <a:rPr lang="zh-CN" altLang="en-US" b="1" smtClean="0">
                <a:ea typeface="宋体" panose="02010600030101010101" pitchFamily="2" charset="-122"/>
              </a:rPr>
              <a:t>树都满足这个条件</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r>
              <a:rPr lang="zh-CN" altLang="en-US" b="1" smtClean="0">
                <a:ea typeface="宋体" panose="02010600030101010101" pitchFamily="2" charset="-122"/>
              </a:rPr>
              <a:t>有两个子节点的节点叫二节点，二节点要么没有子节点，要么有两个子节点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endParaRPr lang="en-US" altLang="zh-CN" b="1" smtClean="0">
              <a:ea typeface="宋体" panose="02010600030101010101" pitchFamily="2" charset="-122"/>
            </a:endParaRPr>
          </a:p>
          <a:p>
            <a:pPr marL="342900" indent="-342900">
              <a:buFontTx/>
              <a:buAutoNum type="arabicParenR"/>
            </a:pPr>
            <a:r>
              <a:rPr lang="zh-CN" altLang="en-US" b="1" smtClean="0">
                <a:ea typeface="宋体" panose="02010600030101010101" pitchFamily="2" charset="-122"/>
              </a:rPr>
              <a:t>有三个子节点的节点叫三节点，三节点要么没有子节点，要么有三个子节点</a:t>
            </a:r>
            <a:endParaRPr lang="en-US" altLang="zh-CN" b="1" smtClean="0">
              <a:ea typeface="宋体" panose="02010600030101010101" pitchFamily="2" charset="-122"/>
            </a:endParaRPr>
          </a:p>
          <a:p>
            <a:pPr marL="0" indent="0">
              <a:buFontTx/>
              <a:buNone/>
            </a:pPr>
            <a:r>
              <a:rPr lang="en-US" altLang="zh-CN" b="1" smtClean="0">
                <a:ea typeface="宋体" panose="02010600030101010101" pitchFamily="2" charset="-122"/>
              </a:rPr>
              <a:t>4</a:t>
            </a:r>
            <a:r>
              <a:rPr lang="zh-CN" altLang="en-US" b="1" smtClean="0">
                <a:ea typeface="宋体" panose="02010600030101010101" pitchFamily="2" charset="-122"/>
              </a:rPr>
              <a:t>）</a:t>
            </a:r>
            <a:r>
              <a:rPr lang="zh-CN" altLang="en-US" b="1" baseline="0" smtClean="0">
                <a:ea typeface="宋体" panose="02010600030101010101" pitchFamily="2" charset="-122"/>
              </a:rPr>
              <a:t> 当按照规则插入一个数到某个节点时，不能满足上面三个要求，就需要拆，先向上拆，如果上层满，则拆本层，</a:t>
            </a:r>
            <a:endParaRPr lang="en-US" altLang="zh-CN" b="1" baseline="0" smtClean="0">
              <a:ea typeface="宋体" panose="02010600030101010101" pitchFamily="2" charset="-122"/>
            </a:endParaRPr>
          </a:p>
          <a:p>
            <a:pPr marL="0" indent="0">
              <a:buFontTx/>
              <a:buNone/>
            </a:pPr>
            <a:r>
              <a:rPr lang="zh-CN" altLang="en-US" b="1" baseline="0" smtClean="0">
                <a:ea typeface="宋体" panose="02010600030101010101" pitchFamily="2" charset="-122"/>
              </a:rPr>
              <a:t>拆后仍然需要满足上面</a:t>
            </a:r>
            <a:r>
              <a:rPr lang="en-US" altLang="zh-CN" b="1" baseline="0" smtClean="0">
                <a:ea typeface="宋体" panose="02010600030101010101" pitchFamily="2" charset="-122"/>
              </a:rPr>
              <a:t>3</a:t>
            </a:r>
            <a:r>
              <a:rPr lang="zh-CN" altLang="en-US" b="1" baseline="0" smtClean="0">
                <a:ea typeface="宋体" panose="02010600030101010101" pitchFamily="2" charset="-122"/>
              </a:rPr>
              <a:t>个条件。 </a:t>
            </a:r>
            <a:endParaRPr lang="en-US" altLang="zh-CN" b="1" baseline="0" smtClean="0">
              <a:ea typeface="宋体" panose="02010600030101010101" pitchFamily="2" charset="-122"/>
            </a:endParaRPr>
          </a:p>
          <a:p>
            <a:pPr marL="0" indent="0">
              <a:buFontTx/>
              <a:buNone/>
            </a:pPr>
            <a:endParaRPr lang="en-US" altLang="zh-CN" b="1" baseline="0" smtClean="0">
              <a:ea typeface="宋体" panose="02010600030101010101" pitchFamily="2" charset="-122"/>
            </a:endParaRPr>
          </a:p>
          <a:p>
            <a:pPr marL="0" indent="0">
              <a:buFontTx/>
              <a:buNone/>
            </a:pPr>
            <a:r>
              <a:rPr lang="en-US" altLang="zh-CN" b="1" baseline="0" smtClean="0">
                <a:ea typeface="宋体" panose="02010600030101010101" pitchFamily="2" charset="-122"/>
              </a:rPr>
              <a:t>5) [</a:t>
            </a:r>
            <a:r>
              <a:rPr lang="zh-CN" altLang="en-US" b="1" baseline="0" smtClean="0">
                <a:ea typeface="宋体" panose="02010600030101010101" pitchFamily="2" charset="-122"/>
              </a:rPr>
              <a:t>详解版</a:t>
            </a:r>
            <a:r>
              <a:rPr lang="en-US" altLang="zh-CN" b="1" baseline="0" smtClean="0">
                <a:ea typeface="宋体" panose="02010600030101010101" pitchFamily="2" charset="-122"/>
              </a:rPr>
              <a:t>]</a:t>
            </a:r>
            <a:r>
              <a:rPr lang="zh-CN" altLang="en-US" b="1" baseline="0" smtClean="0">
                <a:ea typeface="宋体" panose="02010600030101010101" pitchFamily="2" charset="-122"/>
              </a:rPr>
              <a:t>注意对于三节点而言， 左子树的值都小于三节点的第一个值，中间子树的值都介于三节点的第一个值和第二个值。</a:t>
            </a:r>
            <a:endParaRPr lang="en-US" altLang="zh-CN" b="1" baseline="0" smtClean="0">
              <a:ea typeface="宋体" panose="02010600030101010101" pitchFamily="2" charset="-122"/>
            </a:endParaRPr>
          </a:p>
          <a:p>
            <a:pPr marL="0" indent="0">
              <a:buFontTx/>
              <a:buNone/>
            </a:pPr>
            <a:r>
              <a:rPr lang="zh-CN" altLang="en-US" b="1" baseline="0" smtClean="0">
                <a:ea typeface="宋体" panose="02010600030101010101" pitchFamily="2" charset="-122"/>
              </a:rPr>
              <a:t>右子树的值，都大于三节点的第二个值</a:t>
            </a:r>
            <a:r>
              <a:rPr lang="en-US" altLang="zh-CN" b="1" baseline="0" smtClean="0">
                <a:ea typeface="宋体" panose="02010600030101010101" pitchFamily="2" charset="-122"/>
              </a:rPr>
              <a:t>. </a:t>
            </a:r>
            <a:r>
              <a:rPr lang="zh-CN" altLang="en-US" b="1" baseline="0" smtClean="0">
                <a:ea typeface="宋体" panose="02010600030101010101" pitchFamily="2" charset="-122"/>
              </a:rPr>
              <a:t>（其实就是仍然满足</a:t>
            </a:r>
            <a:r>
              <a:rPr lang="en-US" altLang="zh-CN" b="1" baseline="0" smtClean="0">
                <a:ea typeface="宋体" panose="02010600030101010101" pitchFamily="2" charset="-122"/>
              </a:rPr>
              <a:t>bst</a:t>
            </a:r>
            <a:r>
              <a:rPr lang="zh-CN" altLang="en-US" b="1" baseline="0" smtClean="0">
                <a:ea typeface="宋体" panose="02010600030101010101" pitchFamily="2" charset="-122"/>
              </a:rPr>
              <a:t>的要求）</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228600" indent="-228600" eaLnBrk="1" hangingPunct="1">
              <a:buAutoNum type="arabicParenR"/>
            </a:pPr>
            <a:r>
              <a:rPr lang="en-US" altLang="zh-CN" smtClean="0">
                <a:ea typeface="宋体" panose="02010600030101010101" pitchFamily="2" charset="-122"/>
              </a:rPr>
              <a:t>B</a:t>
            </a:r>
            <a:r>
              <a:rPr lang="zh-CN" altLang="en-US" smtClean="0">
                <a:ea typeface="宋体" panose="02010600030101010101" pitchFamily="2" charset="-122"/>
              </a:rPr>
              <a:t>树，这个</a:t>
            </a:r>
            <a:r>
              <a:rPr lang="en-US" altLang="zh-CN" smtClean="0">
                <a:ea typeface="宋体" panose="02010600030101010101" pitchFamily="2" charset="-122"/>
              </a:rPr>
              <a:t>B</a:t>
            </a:r>
            <a:r>
              <a:rPr lang="zh-CN" altLang="en-US" smtClean="0">
                <a:ea typeface="宋体" panose="02010600030101010101" pitchFamily="2" charset="-122"/>
              </a:rPr>
              <a:t>是指</a:t>
            </a:r>
            <a:r>
              <a:rPr lang="en-US" altLang="zh-CN" smtClean="0">
                <a:ea typeface="宋体" panose="02010600030101010101" pitchFamily="2" charset="-122"/>
              </a:rPr>
              <a:t>Balanced</a:t>
            </a:r>
            <a:r>
              <a:rPr lang="en-US" altLang="zh-CN" baseline="0" smtClean="0">
                <a:ea typeface="宋体" panose="02010600030101010101" pitchFamily="2" charset="-122"/>
              </a:rPr>
              <a:t> , </a:t>
            </a:r>
            <a:r>
              <a:rPr lang="zh-CN" altLang="en-US" baseline="0" smtClean="0">
                <a:ea typeface="宋体" panose="02010600030101010101" pitchFamily="2" charset="-122"/>
              </a:rPr>
              <a:t>平衡的意思，不是指的</a:t>
            </a:r>
            <a:r>
              <a:rPr lang="en-US" altLang="zh-CN" baseline="0" smtClean="0">
                <a:ea typeface="宋体" panose="02010600030101010101" pitchFamily="2" charset="-122"/>
              </a:rPr>
              <a:t>Binary </a:t>
            </a:r>
            <a:r>
              <a:rPr lang="zh-CN" altLang="en-US" baseline="0" smtClean="0">
                <a:ea typeface="宋体" panose="02010600030101010101" pitchFamily="2" charset="-122"/>
              </a:rPr>
              <a:t>，要明确这点</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228600" indent="-228600" eaLnBrk="1" hangingPunct="1">
              <a:buAutoNum type="arabicParenR"/>
            </a:pPr>
            <a:r>
              <a:rPr lang="en-US" altLang="zh-CN" baseline="0" smtClean="0">
                <a:ea typeface="宋体" panose="02010600030101010101" pitchFamily="2" charset="-122"/>
              </a:rPr>
              <a:t>B-</a:t>
            </a:r>
            <a:r>
              <a:rPr lang="zh-CN" altLang="en-US" baseline="0" smtClean="0">
                <a:ea typeface="宋体" panose="02010600030101010101" pitchFamily="2" charset="-122"/>
              </a:rPr>
              <a:t>树 就是 </a:t>
            </a:r>
            <a:r>
              <a:rPr lang="en-US" altLang="zh-CN" baseline="0" smtClean="0">
                <a:ea typeface="宋体" panose="02010600030101010101" pitchFamily="2" charset="-122"/>
              </a:rPr>
              <a:t>B</a:t>
            </a:r>
            <a:r>
              <a:rPr lang="zh-CN" altLang="en-US" baseline="0" smtClean="0">
                <a:ea typeface="宋体" panose="02010600030101010101" pitchFamily="2" charset="-122"/>
              </a:rPr>
              <a:t>树</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228600" indent="-228600" eaLnBrk="1" hangingPunct="1">
              <a:buAutoNum type="arabicParenR"/>
            </a:pPr>
            <a:endParaRPr lang="en-US" altLang="zh-CN" baseline="0"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参考</a:t>
            </a:r>
            <a:r>
              <a:rPr lang="en-US" altLang="zh-CN" baseline="0" smtClean="0">
                <a:ea typeface="宋体" panose="02010600030101010101" pitchFamily="2" charset="-122"/>
              </a:rPr>
              <a:t>https://blog.csdn.net/u013411246/article/details/81088914 </a:t>
            </a:r>
            <a:endParaRPr lang="en-US" altLang="zh-CN"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B</a:t>
            </a:r>
            <a:r>
              <a:rPr lang="zh-CN" altLang="en-US" smtClean="0">
                <a:ea typeface="宋体" panose="02010600030101010101" pitchFamily="2" charset="-122"/>
              </a:rPr>
              <a:t>树 也可写成 </a:t>
            </a:r>
            <a:r>
              <a:rPr lang="en-US" altLang="zh-CN" smtClean="0">
                <a:ea typeface="宋体" panose="02010600030101010101" pitchFamily="2" charset="-122"/>
              </a:rPr>
              <a:t>B-</a:t>
            </a:r>
            <a:r>
              <a:rPr lang="zh-CN" altLang="en-US" smtClean="0">
                <a:ea typeface="宋体" panose="02010600030101010101" pitchFamily="2" charset="-122"/>
              </a:rPr>
              <a:t>树， 不要理解成还有一种</a:t>
            </a:r>
            <a:r>
              <a:rPr lang="en-US" altLang="zh-CN" smtClean="0">
                <a:ea typeface="宋体" panose="02010600030101010101" pitchFamily="2" charset="-122"/>
              </a:rPr>
              <a:t>B-</a:t>
            </a:r>
            <a:r>
              <a:rPr lang="en-US" altLang="zh-CN" baseline="0" smtClean="0">
                <a:ea typeface="宋体" panose="02010600030101010101" pitchFamily="2" charset="-122"/>
              </a:rPr>
              <a:t> </a:t>
            </a:r>
            <a:r>
              <a:rPr lang="zh-CN" altLang="en-US" baseline="0" smtClean="0">
                <a:ea typeface="宋体" panose="02010600030101010101" pitchFamily="2" charset="-122"/>
              </a:rPr>
              <a:t>树</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可以结合传统链表的 </a:t>
            </a:r>
            <a:r>
              <a:rPr lang="en-US" altLang="zh-CN" smtClean="0">
                <a:ea typeface="宋体" panose="02010600030101010101" pitchFamily="2" charset="-122"/>
              </a:rPr>
              <a:t>(</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删除</a:t>
            </a:r>
            <a:r>
              <a:rPr lang="en-US" altLang="zh-CN" smtClean="0">
                <a:ea typeface="宋体" panose="02010600030101010101" pitchFamily="2" charset="-122"/>
              </a:rPr>
              <a:t>)</a:t>
            </a:r>
            <a:r>
              <a:rPr lang="zh-CN" altLang="en-US" smtClean="0">
                <a:ea typeface="宋体" panose="02010600030101010101" pitchFamily="2" charset="-122"/>
              </a:rPr>
              <a:t>效率</a:t>
            </a:r>
            <a:r>
              <a:rPr lang="zh-CN" altLang="en-US" baseline="0" smtClean="0">
                <a:ea typeface="宋体" panose="02010600030101010101" pitchFamily="2" charset="-122"/>
              </a:rPr>
              <a:t> 和 </a:t>
            </a:r>
            <a:r>
              <a:rPr lang="en-US" altLang="zh-CN" baseline="0" smtClean="0">
                <a:ea typeface="宋体" panose="02010600030101010101" pitchFamily="2" charset="-122"/>
              </a:rPr>
              <a:t>(</a:t>
            </a:r>
            <a:r>
              <a:rPr lang="zh-CN" altLang="en-US" baseline="0" smtClean="0">
                <a:ea typeface="宋体" panose="02010600030101010101" pitchFamily="2" charset="-122"/>
              </a:rPr>
              <a:t>查询</a:t>
            </a:r>
            <a:r>
              <a:rPr lang="en-US" altLang="zh-CN" baseline="0" smtClean="0">
                <a:ea typeface="宋体" panose="02010600030101010101" pitchFamily="2" charset="-122"/>
              </a:rPr>
              <a:t>/</a:t>
            </a:r>
            <a:r>
              <a:rPr lang="zh-CN" altLang="en-US" baseline="0" smtClean="0">
                <a:ea typeface="宋体" panose="02010600030101010101" pitchFamily="2" charset="-122"/>
              </a:rPr>
              <a:t>修改</a:t>
            </a:r>
            <a:r>
              <a:rPr lang="en-US" altLang="zh-CN" baseline="0" smtClean="0">
                <a:ea typeface="宋体" panose="02010600030101010101" pitchFamily="2" charset="-122"/>
              </a:rPr>
              <a:t>) </a:t>
            </a:r>
            <a:r>
              <a:rPr lang="zh-CN" altLang="en-US" baseline="0" smtClean="0">
                <a:ea typeface="宋体" panose="02010600030101010101" pitchFamily="2" charset="-122"/>
              </a:rPr>
              <a:t>效率</a:t>
            </a:r>
            <a:r>
              <a:rPr lang="en-US" altLang="zh-CN" baseline="0" smtClean="0">
                <a:ea typeface="宋体" panose="02010600030101010101" pitchFamily="2" charset="-122"/>
              </a:rPr>
              <a:t> </a:t>
            </a:r>
            <a:r>
              <a:rPr lang="zh-CN" altLang="en-US" baseline="0" smtClean="0">
                <a:ea typeface="宋体" panose="02010600030101010101" pitchFamily="2" charset="-122"/>
              </a:rPr>
              <a:t>和 </a:t>
            </a:r>
            <a:r>
              <a:rPr lang="en-US" altLang="zh-CN" baseline="0" smtClean="0">
                <a:ea typeface="宋体" panose="02010600030101010101" pitchFamily="2" charset="-122"/>
              </a:rPr>
              <a:t>B+ </a:t>
            </a:r>
            <a:r>
              <a:rPr lang="zh-CN" altLang="en-US" baseline="0" smtClean="0">
                <a:ea typeface="宋体" panose="02010600030101010101" pitchFamily="2" charset="-122"/>
              </a:rPr>
              <a:t>树的这种形式的链表操作效率来比较</a:t>
            </a:r>
            <a:r>
              <a:rPr lang="en-US" altLang="zh-CN" baseline="0" smtClean="0">
                <a:ea typeface="宋体" panose="02010600030101010101" pitchFamily="2" charset="-122"/>
              </a:rPr>
              <a:t>[</a:t>
            </a:r>
            <a:r>
              <a:rPr lang="zh-CN" altLang="en-US" baseline="0" smtClean="0">
                <a:ea typeface="宋体" panose="02010600030101010101" pitchFamily="2" charset="-122"/>
              </a:rPr>
              <a:t>就是牛</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en-US" altLang="zh-CN" baseline="0"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t>如果用暴力匹配的思路，并假设现在</a:t>
            </a:r>
            <a:r>
              <a:rPr lang="en-US" altLang="zh-CN" smtClean="0"/>
              <a:t>str1</a:t>
            </a:r>
            <a:r>
              <a:rPr lang="zh-CN" altLang="en-US" smtClean="0"/>
              <a:t>匹配到 </a:t>
            </a:r>
            <a:r>
              <a:rPr lang="en-US" altLang="zh-CN" smtClean="0"/>
              <a:t>i </a:t>
            </a:r>
            <a:r>
              <a:rPr lang="zh-CN" altLang="en-US" smtClean="0"/>
              <a:t>位置，子串</a:t>
            </a:r>
            <a:r>
              <a:rPr lang="en-US" altLang="zh-CN" smtClean="0"/>
              <a:t>str2</a:t>
            </a:r>
            <a:r>
              <a:rPr lang="zh-CN" altLang="en-US" smtClean="0"/>
              <a:t>匹配到 </a:t>
            </a:r>
            <a:r>
              <a:rPr lang="en-US" altLang="zh-CN" smtClean="0"/>
              <a:t>j </a:t>
            </a:r>
            <a:r>
              <a:rPr lang="zh-CN" altLang="en-US" smtClean="0"/>
              <a:t>位置，则有</a:t>
            </a:r>
            <a:r>
              <a:rPr lang="en-US" altLang="zh-CN" smtClean="0"/>
              <a:t>:</a:t>
            </a:r>
            <a:endParaRPr lang="en-US" altLang="zh-CN" smtClean="0">
              <a:ea typeface="宋体" panose="02010600030101010101" pitchFamily="2" charset="-122"/>
            </a:endParaRPr>
          </a:p>
          <a:p>
            <a:endParaRPr lang="en-US" altLang="zh-CN" smtClean="0">
              <a:ea typeface="宋体" panose="02010600030101010101" pitchFamily="2" charset="-122"/>
            </a:endParaRPr>
          </a:p>
          <a:p>
            <a:pPr marL="0" indent="0">
              <a:buNone/>
            </a:pPr>
            <a:r>
              <a:rPr lang="zh-CN" altLang="en-US" smtClean="0"/>
              <a:t>用暴力匹配方法的问题：暴力匹配解决的话就会有大量的回溯，每次只移动一位，若是不匹配，移动到下一位接着判断，浪费了大量的时间。</a:t>
            </a:r>
            <a:r>
              <a:rPr lang="en-US" altLang="zh-CN" smtClean="0"/>
              <a:t>(</a:t>
            </a:r>
            <a:r>
              <a:rPr lang="zh-CN" altLang="en-US" smtClean="0"/>
              <a:t>不可行</a:t>
            </a:r>
            <a:r>
              <a:rPr lang="en-US" altLang="zh-CN" smtClean="0"/>
              <a:t>!)</a:t>
            </a:r>
            <a:endParaRPr lang="en-US" altLang="zh-CN" smtClean="0"/>
          </a:p>
          <a:p>
            <a:pPr marL="0" indent="0">
              <a:buNone/>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KMP</a:t>
            </a:r>
            <a:r>
              <a:rPr lang="zh-CN" altLang="en-US" sz="1200" b="1" kern="1200" smtClean="0">
                <a:solidFill>
                  <a:schemeClr val="tx1"/>
                </a:solidFill>
                <a:effectLst/>
                <a:latin typeface="+mn-lt"/>
                <a:ea typeface="+mn-ea"/>
                <a:cs typeface="+mn-cs"/>
              </a:rPr>
              <a:t>：</a:t>
            </a:r>
            <a:r>
              <a:rPr lang="en-US" altLang="zh-CN" sz="1200" b="1" kern="1200" smtClean="0">
                <a:solidFill>
                  <a:schemeClr val="tx1"/>
                </a:solidFill>
                <a:effectLst/>
                <a:latin typeface="+mn-lt"/>
                <a:ea typeface="+mn-ea"/>
                <a:cs typeface="+mn-cs"/>
              </a:rPr>
              <a:t>&lt;&lt;</a:t>
            </a:r>
            <a:r>
              <a:rPr lang="zh-CN" altLang="en-US" sz="1200" kern="1200" smtClean="0">
                <a:solidFill>
                  <a:schemeClr val="tx1"/>
                </a:solidFill>
                <a:effectLst/>
                <a:latin typeface="+mn-lt"/>
                <a:ea typeface="+mn-ea"/>
                <a:cs typeface="+mn-cs"/>
              </a:rPr>
              <a:t>部分匹配表</a:t>
            </a:r>
            <a:r>
              <a:rPr lang="en-US" altLang="zh-CN" sz="1200" kern="1200" smtClean="0">
                <a:solidFill>
                  <a:schemeClr val="tx1"/>
                </a:solidFill>
                <a:effectLst/>
                <a:latin typeface="+mn-lt"/>
                <a:ea typeface="+mn-ea"/>
                <a:cs typeface="+mn-cs"/>
              </a:rPr>
              <a:t>&gt;&gt; </a:t>
            </a:r>
            <a:r>
              <a:rPr lang="zh-CN" altLang="en-US" sz="1200" kern="1200" smtClean="0">
                <a:solidFill>
                  <a:schemeClr val="tx1"/>
                </a:solidFill>
                <a:effectLst/>
                <a:latin typeface="+mn-lt"/>
                <a:ea typeface="+mn-ea"/>
                <a:cs typeface="+mn-cs"/>
              </a:rPr>
              <a:t>提示效率</a:t>
            </a:r>
            <a:endParaRPr lang="zh-CN" altLang="en-US" sz="1200" kern="1200" smtClean="0">
              <a:solidFill>
                <a:schemeClr val="tx1"/>
              </a:solidFill>
              <a:effectLst/>
              <a:latin typeface="+mn-lt"/>
              <a:ea typeface="+mn-ea"/>
              <a:cs typeface="+mn-cs"/>
            </a:endParaRPr>
          </a:p>
          <a:p>
            <a:pPr marL="0" indent="0">
              <a:buNone/>
            </a:pP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en-US" altLang="zh-CN" sz="1200" b="1" kern="1200" smtClean="0">
                <a:solidFill>
                  <a:schemeClr val="tx1"/>
                </a:solidFill>
                <a:latin typeface="+mn-lt"/>
                <a:ea typeface="+mn-ea"/>
                <a:cs typeface="+mn-cs"/>
              </a:rPr>
              <a:t>package com.atguigu.sparsearray;</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public class SparseArray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public static void main(String[] args)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chessArr1 </a:t>
            </a:r>
            <a:r>
              <a:rPr lang="zh-CN" altLang="en-US" sz="1200" kern="1200" smtClean="0">
                <a:solidFill>
                  <a:schemeClr val="tx1"/>
                </a:solidFill>
                <a:latin typeface="+mn-lt"/>
                <a:ea typeface="+mn-ea"/>
                <a:cs typeface="+mn-cs"/>
              </a:rPr>
              <a:t>表示一个棋盘</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0</a:t>
            </a:r>
            <a:r>
              <a:rPr lang="zh-CN" altLang="en-US" sz="1200" kern="1200" smtClean="0">
                <a:solidFill>
                  <a:schemeClr val="tx1"/>
                </a:solidFill>
                <a:latin typeface="+mn-lt"/>
                <a:ea typeface="+mn-ea"/>
                <a:cs typeface="+mn-cs"/>
              </a:rPr>
              <a:t>表示没有落子</a:t>
            </a:r>
            <a:r>
              <a:rPr lang="en-US" altLang="zh-CN" sz="1200" kern="1200" smtClean="0">
                <a:solidFill>
                  <a:schemeClr val="tx1"/>
                </a:solidFill>
                <a:latin typeface="+mn-lt"/>
                <a:ea typeface="+mn-ea"/>
                <a:cs typeface="+mn-cs"/>
              </a:rPr>
              <a:t>, 1</a:t>
            </a:r>
            <a:r>
              <a:rPr lang="zh-CN" altLang="en-US" sz="1200" kern="1200" smtClean="0">
                <a:solidFill>
                  <a:schemeClr val="tx1"/>
                </a:solidFill>
                <a:latin typeface="+mn-lt"/>
                <a:ea typeface="+mn-ea"/>
                <a:cs typeface="+mn-cs"/>
              </a:rPr>
              <a:t>表示白子， </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表示黑子</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chessArr1[][] = new int[11][11];</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chessArr1[1][2] = 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chessArr1[2][3] = 2;</a:t>
            </a:r>
            <a:endParaRPr lang="en-US" altLang="zh-CN"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row : chessArr1)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item : row)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 item);</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计算一共有多少个非零值</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sum = 0;</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5; i++)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j = 0; j &lt; 5; j++)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if (chessArr1[i][j] != 0)</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sum++;</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将该稀疏数组</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sparseArr[][] = new int[sum+1][3];</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第一行，存放数组有多少行，多少列，有多少个非 </a:t>
            </a:r>
            <a:r>
              <a:rPr lang="en-US" altLang="zh-CN" sz="1200" kern="1200" smtClean="0">
                <a:solidFill>
                  <a:schemeClr val="tx1"/>
                </a:solidFill>
                <a:latin typeface="+mn-lt"/>
                <a:ea typeface="+mn-ea"/>
                <a:cs typeface="+mn-cs"/>
              </a:rPr>
              <a:t>0 </a:t>
            </a:r>
            <a:r>
              <a:rPr lang="zh-CN" altLang="en-US" sz="1200" kern="1200" smtClean="0">
                <a:solidFill>
                  <a:schemeClr val="tx1"/>
                </a:solidFill>
                <a:latin typeface="+mn-lt"/>
                <a:ea typeface="+mn-ea"/>
                <a:cs typeface="+mn-cs"/>
              </a:rPr>
              <a:t>值</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sparseArr[0][0] = 11;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sparseArr[0][1] = 11;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sparseArr[0][2] = sum;</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遍历数组，将非零值保存到稀疏数组</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count = 0;</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11; i++)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j = 0; j &lt; 11; j++)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if (chessArr1[i][j] != 0)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count++;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sparseArr[count][0] = i;</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sparseArr[count][1] = j;</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sparseArr[count][2] = chessArr1[i][j];</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输出稀疏数组</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r>
              <a:rPr lang="zh-CN" altLang="en-US" sz="1200" b="1" i="1" kern="1200" smtClean="0">
                <a:solidFill>
                  <a:schemeClr val="tx1"/>
                </a:solidFill>
                <a:latin typeface="+mn-lt"/>
                <a:ea typeface="+mn-ea"/>
                <a:cs typeface="+mn-cs"/>
              </a:rPr>
              <a:t>压缩后得到的稀疏数组</a:t>
            </a:r>
            <a:r>
              <a:rPr lang="en-US" altLang="zh-CN" sz="1200" b="1" i="1" kern="1200" smtClean="0">
                <a:solidFill>
                  <a:schemeClr val="tx1"/>
                </a:solidFill>
                <a:latin typeface="+mn-lt"/>
                <a:ea typeface="+mn-ea"/>
                <a:cs typeface="+mn-cs"/>
              </a:rPr>
              <a:t>.....");</a:t>
            </a:r>
            <a:endParaRPr lang="en-US" altLang="zh-CN" sz="1200" b="1" i="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sparseArr.length; i++)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out.printf("%d\t%d\t%d\n", sparseArr[i][0], sparseArr[i][1], sparseArr[i][2]);</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重新恢复</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chessArr2[][] = new int[sparseArr[0][0]][sparseArr[0][1]];</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1; i &lt; sparseArr.length; i++)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chessArr2[sparseArr[i][0]][sparseArr[i][1]] = sparseArr[i][2];</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输出恢复后的棋盘数组</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r>
              <a:rPr lang="zh-CN" altLang="en-US" sz="1200" b="1" i="1" kern="1200" smtClean="0">
                <a:solidFill>
                  <a:schemeClr val="tx1"/>
                </a:solidFill>
                <a:latin typeface="+mn-lt"/>
                <a:ea typeface="+mn-ea"/>
                <a:cs typeface="+mn-cs"/>
              </a:rPr>
              <a:t>输出恢复后的棋盘数组</a:t>
            </a:r>
            <a:r>
              <a:rPr lang="en-US" altLang="zh-CN" sz="1200" b="1" i="1" kern="1200" smtClean="0">
                <a:solidFill>
                  <a:schemeClr val="tx1"/>
                </a:solidFill>
                <a:latin typeface="+mn-lt"/>
                <a:ea typeface="+mn-ea"/>
                <a:cs typeface="+mn-cs"/>
              </a:rPr>
              <a:t>.....");</a:t>
            </a:r>
            <a:endParaRPr lang="en-US" altLang="zh-CN" sz="1200" b="1" i="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newRow : chessArr2)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item : newRow)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 item);</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zh-CN" altLang="en-US" smtClean="0">
                <a:ea typeface="宋体" panose="02010600030101010101" pitchFamily="2" charset="-122"/>
              </a:rPr>
              <a:t>思路分析 </a:t>
            </a:r>
            <a:endParaRPr lang="en-US" altLang="zh-CN" smtClean="0">
              <a:ea typeface="宋体" panose="02010600030101010101" pitchFamily="2" charset="-122"/>
            </a:endParaRPr>
          </a:p>
          <a:p>
            <a:pPr marL="228600" indent="-228600">
              <a:buAutoNum type="arabicParenR"/>
            </a:pPr>
            <a:r>
              <a:rPr lang="zh-CN" altLang="en-US" smtClean="0">
                <a:ea typeface="宋体" panose="02010600030101010101" pitchFamily="2" charset="-122"/>
              </a:rPr>
              <a:t>使用数组保存各个顶点</a:t>
            </a:r>
            <a:endParaRPr lang="en-US" altLang="zh-CN" smtClean="0">
              <a:ea typeface="宋体" panose="02010600030101010101" pitchFamily="2" charset="-122"/>
            </a:endParaRPr>
          </a:p>
          <a:p>
            <a:pPr marL="228600" indent="-228600">
              <a:buAutoNum type="arabicParenR"/>
            </a:pPr>
            <a:r>
              <a:rPr lang="zh-CN" altLang="en-US" smtClean="0">
                <a:ea typeface="宋体" panose="02010600030101010101" pitchFamily="2" charset="-122"/>
              </a:rPr>
              <a:t>使用矩阵</a:t>
            </a:r>
            <a:r>
              <a:rPr lang="en-US" altLang="zh-CN" smtClean="0">
                <a:ea typeface="宋体" panose="02010600030101010101" pitchFamily="2" charset="-122"/>
              </a:rPr>
              <a:t>(</a:t>
            </a:r>
            <a:r>
              <a:rPr lang="zh-CN" altLang="en-US" smtClean="0">
                <a:ea typeface="宋体" panose="02010600030101010101" pitchFamily="2" charset="-122"/>
              </a:rPr>
              <a:t>二维数组</a:t>
            </a:r>
            <a:r>
              <a:rPr lang="en-US" altLang="zh-CN" smtClean="0">
                <a:ea typeface="宋体" panose="02010600030101010101" pitchFamily="2" charset="-122"/>
              </a:rPr>
              <a:t>)</a:t>
            </a:r>
            <a:r>
              <a:rPr lang="zh-CN" altLang="en-US" smtClean="0">
                <a:ea typeface="宋体" panose="02010600030101010101" pitchFamily="2" charset="-122"/>
              </a:rPr>
              <a:t>来保存 各个顶点之间的是否能够</a:t>
            </a:r>
            <a:r>
              <a:rPr lang="zh-CN" altLang="en-US" b="1" smtClean="0">
                <a:ea typeface="宋体" panose="02010600030101010101" pitchFamily="2" charset="-122"/>
              </a:rPr>
              <a:t>直接连接</a:t>
            </a:r>
            <a:endParaRPr lang="en-US" altLang="zh-CN" b="1"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package com.atguigu.graph;</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public class GraphDemo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v1 = new Vertex("A");</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v2 = new Vertex("B");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v3 = new Vertex("C");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v4 = new Vertex("D");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v5 = new Vertex("E");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 graph = new Graph(5);</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graph.addVertex(v2);</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graph.addVertex(v3);</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graph.addVertex(v4);</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graph.addVertex(v5);</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增加边</a:t>
            </a:r>
            <a:r>
              <a:rPr lang="en-US" altLang="zh-CN" smtClean="0">
                <a:ea typeface="宋体" panose="02010600030101010101" pitchFamily="2" charset="-122"/>
              </a:rPr>
              <a:t>【</a:t>
            </a:r>
            <a:r>
              <a:rPr lang="zh-CN" altLang="en-US" smtClean="0">
                <a:ea typeface="宋体" panose="02010600030101010101" pitchFamily="2" charset="-122"/>
              </a:rPr>
              <a:t>这个遍历</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//graph.addEdge("A", "B");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//graph.addEdge("D", "E");</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这个深度优先遍历 </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int[][] linkMatrix = graph.getLinkMatrix();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 (int[] link : 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System.out.println(Arrays.toString(link));</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r>
              <a:rPr lang="zh-CN" altLang="en-US" smtClean="0">
                <a:ea typeface="宋体" panose="02010600030101010101" pitchFamily="2" charset="-122"/>
              </a:rPr>
              <a:t>图结构对应的类</a:t>
            </a:r>
            <a:endParaRPr lang="zh-CN" altLang="en-US" smtClean="0">
              <a:ea typeface="宋体" panose="02010600030101010101" pitchFamily="2" charset="-122"/>
            </a:endParaRPr>
          </a:p>
          <a:p>
            <a:pPr marL="0" indent="0">
              <a:buNone/>
            </a:pPr>
            <a:r>
              <a:rPr lang="en-US" altLang="zh-CN" smtClean="0">
                <a:ea typeface="宋体" panose="02010600030101010101" pitchFamily="2" charset="-122"/>
              </a:rPr>
              <a:t>class Graph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Vertex[] vertex;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int currentSize;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二维数组，记录顶点的关系</a:t>
            </a:r>
            <a:r>
              <a:rPr lang="en-US" altLang="zh-CN" smtClean="0">
                <a:ea typeface="宋体" panose="02010600030101010101" pitchFamily="2" charset="-122"/>
              </a:rPr>
              <a:t>1 </a:t>
            </a:r>
            <a:r>
              <a:rPr lang="zh-CN" altLang="en-US" smtClean="0">
                <a:ea typeface="宋体" panose="02010600030101010101" pitchFamily="2" charset="-122"/>
              </a:rPr>
              <a:t>表示连接，</a:t>
            </a:r>
            <a:r>
              <a:rPr lang="en-US" altLang="zh-CN" smtClean="0">
                <a:ea typeface="宋体" panose="02010600030101010101" pitchFamily="2" charset="-122"/>
              </a:rPr>
              <a:t>0</a:t>
            </a:r>
            <a:r>
              <a:rPr lang="zh-CN" altLang="en-US" smtClean="0">
                <a:ea typeface="宋体" panose="02010600030101010101" pitchFamily="2" charset="-122"/>
              </a:rPr>
              <a:t>表示不能连接</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private int[][] 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Graph(int size)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vertex=new Vertex[size];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 = new int[size][size];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因为顶点自己和自己可以连接，因此直接初始化</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对角线是</a:t>
            </a:r>
            <a:r>
              <a:rPr lang="en-US" altLang="zh-CN" smtClean="0">
                <a:ea typeface="宋体" panose="02010600030101010101" pitchFamily="2" charset="-122"/>
              </a:rPr>
              <a:t>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 (int i = 0; i &lt; size; 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j=0; j &lt; size; j++)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if(i == j)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linkMatrix[i][j] = 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加入一个顶点</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public void addVertex(Vertex v)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vertex[currentSize++]=v;</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a:t>
            </a:r>
            <a:r>
              <a:rPr lang="zh-CN" altLang="en-US" smtClean="0">
                <a:ea typeface="宋体" panose="02010600030101010101" pitchFamily="2" charset="-122"/>
              </a:rPr>
              <a:t>给两个顶点加边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v1 </a:t>
            </a:r>
            <a:r>
              <a:rPr lang="zh-CN" altLang="en-US" smtClean="0">
                <a:ea typeface="宋体" panose="02010600030101010101" pitchFamily="2" charset="-122"/>
              </a:rPr>
              <a:t>和 </a:t>
            </a:r>
            <a:r>
              <a:rPr lang="en-US" altLang="zh-CN" smtClean="0">
                <a:ea typeface="宋体" panose="02010600030101010101" pitchFamily="2" charset="-122"/>
              </a:rPr>
              <a:t>v2 </a:t>
            </a:r>
            <a:r>
              <a:rPr lang="zh-CN" altLang="en-US" smtClean="0">
                <a:ea typeface="宋体" panose="02010600030101010101" pitchFamily="2" charset="-122"/>
              </a:rPr>
              <a:t>是有连接关系的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@param v1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@param v2</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void addEdge(String v1,String v2)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找出两个顶点的下标</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int index1=0;</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i=0;i&lt;vertex.length;i++)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if(vertex[i].getValue().equals(v1))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index1=i;</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break;//</a:t>
            </a:r>
            <a:r>
              <a:rPr lang="zh-CN" altLang="en-US" smtClean="0">
                <a:ea typeface="宋体" panose="02010600030101010101" pitchFamily="2" charset="-122"/>
              </a:rPr>
              <a:t>找到</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int index2=0;</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i=0;i&lt;vertex.length;i++)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if(vertex[i].getValue().equals(v2))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index2=i;</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break;//</a:t>
            </a:r>
            <a:r>
              <a:rPr lang="zh-CN" altLang="en-US" smtClean="0">
                <a:ea typeface="宋体" panose="02010600030101010101" pitchFamily="2" charset="-122"/>
              </a:rPr>
              <a:t>找到</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这里是相互连接，即无向图</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linkMatrix[index1][index2]=1;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linkMatrix[index2][index1]=1;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int[][] getLinkMatrix()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linkMatrix;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r>
              <a:rPr lang="zh-CN" altLang="en-US" smtClean="0">
                <a:ea typeface="宋体" panose="02010600030101010101" pitchFamily="2" charset="-122"/>
              </a:rPr>
              <a:t>顶点类</a:t>
            </a:r>
            <a:endParaRPr lang="zh-CN" altLang="en-US" smtClean="0">
              <a:ea typeface="宋体" panose="02010600030101010101" pitchFamily="2" charset="-122"/>
            </a:endParaRPr>
          </a:p>
          <a:p>
            <a:pPr marL="0" indent="0">
              <a:buNone/>
            </a:pPr>
            <a:r>
              <a:rPr lang="en-US" altLang="zh-CN" smtClean="0">
                <a:ea typeface="宋体" panose="02010600030101010101" pitchFamily="2" charset="-122"/>
              </a:rPr>
              <a:t>class Vertex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String value;</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String getValue()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void setValue(String 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Vertex(String 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super();</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smtClean="0"/>
              <a:t>//</a:t>
            </a:r>
            <a:r>
              <a:rPr lang="zh-CN" altLang="en-US" sz="1200" smtClean="0"/>
              <a:t>思路分析</a:t>
            </a:r>
            <a:endParaRPr lang="en-US" altLang="zh-CN" sz="1200" smtClean="0"/>
          </a:p>
          <a:p>
            <a:r>
              <a:rPr lang="en-US" altLang="zh-CN" sz="1200" smtClean="0"/>
              <a:t>1.  A </a:t>
            </a:r>
            <a:r>
              <a:rPr lang="zh-CN" altLang="en-US" sz="1200" smtClean="0"/>
              <a:t>被访问，</a:t>
            </a:r>
            <a:r>
              <a:rPr lang="en-US" altLang="zh-CN" sz="1200" smtClean="0"/>
              <a:t> </a:t>
            </a:r>
            <a:r>
              <a:rPr lang="zh-CN" altLang="en-US" sz="1200" smtClean="0"/>
              <a:t>入栈</a:t>
            </a:r>
            <a:endParaRPr lang="en-US" altLang="zh-CN" sz="1200" smtClean="0"/>
          </a:p>
          <a:p>
            <a:r>
              <a:rPr lang="en-US" altLang="zh-CN" sz="1200" smtClean="0"/>
              <a:t>2. </a:t>
            </a:r>
            <a:r>
              <a:rPr lang="en-US" altLang="zh-CN" sz="1200" baseline="0" smtClean="0"/>
              <a:t> B </a:t>
            </a:r>
            <a:r>
              <a:rPr lang="zh-CN" altLang="en-US" sz="1200" baseline="0" smtClean="0"/>
              <a:t>被访问，入栈</a:t>
            </a:r>
            <a:endParaRPr lang="en-US" altLang="zh-CN" sz="1200" baseline="0" smtClean="0"/>
          </a:p>
          <a:p>
            <a:r>
              <a:rPr lang="en-US" altLang="zh-CN" sz="1200" baseline="0" smtClean="0"/>
              <a:t>3.  C </a:t>
            </a:r>
            <a:r>
              <a:rPr lang="zh-CN" altLang="en-US" sz="1200" baseline="0" smtClean="0"/>
              <a:t>被访问，入栈</a:t>
            </a:r>
            <a:endParaRPr lang="en-US" altLang="zh-CN" sz="1200" baseline="0" smtClean="0"/>
          </a:p>
          <a:p>
            <a:r>
              <a:rPr lang="en-US" altLang="zh-CN" sz="1200" baseline="0" smtClean="0"/>
              <a:t>4.  A - D </a:t>
            </a:r>
            <a:r>
              <a:rPr lang="zh-CN" altLang="en-US" sz="1200" baseline="0" smtClean="0"/>
              <a:t>不连接，因此 将 </a:t>
            </a:r>
            <a:r>
              <a:rPr lang="en-US" altLang="zh-CN" sz="1200" baseline="0" smtClean="0"/>
              <a:t> </a:t>
            </a:r>
            <a:r>
              <a:rPr lang="zh-CN" altLang="en-US" sz="1200" baseline="0" smtClean="0"/>
              <a:t>看 栈顶的 </a:t>
            </a:r>
            <a:r>
              <a:rPr lang="en-US" altLang="zh-CN" sz="1200" baseline="0" smtClean="0"/>
              <a:t>C </a:t>
            </a:r>
            <a:r>
              <a:rPr lang="zh-CN" altLang="en-US" sz="1200" baseline="0" smtClean="0"/>
              <a:t>是否能连接 </a:t>
            </a:r>
            <a:r>
              <a:rPr lang="en-US" altLang="zh-CN" sz="1200" baseline="0" smtClean="0"/>
              <a:t>D , </a:t>
            </a:r>
            <a:r>
              <a:rPr lang="zh-CN" altLang="en-US" sz="1200" baseline="0" smtClean="0"/>
              <a:t>不通，</a:t>
            </a:r>
            <a:endParaRPr lang="en-US" altLang="zh-CN" sz="1200" baseline="0" smtClean="0"/>
          </a:p>
          <a:p>
            <a:r>
              <a:rPr lang="en-US" altLang="zh-CN" sz="1200" baseline="0" smtClean="0"/>
              <a:t>    </a:t>
            </a:r>
            <a:r>
              <a:rPr lang="zh-CN" altLang="en-US" sz="1200" baseline="0" smtClean="0"/>
              <a:t>回溯，将 </a:t>
            </a:r>
            <a:r>
              <a:rPr lang="en-US" altLang="zh-CN" sz="1200" baseline="0" smtClean="0"/>
              <a:t>C  </a:t>
            </a:r>
            <a:r>
              <a:rPr lang="zh-CN" altLang="en-US" sz="1200" baseline="0" smtClean="0"/>
              <a:t>弹出栈</a:t>
            </a:r>
            <a:endParaRPr lang="en-US" altLang="zh-CN" sz="1200" baseline="0" smtClean="0"/>
          </a:p>
          <a:p>
            <a:r>
              <a:rPr lang="en-US" altLang="zh-CN" sz="1200" baseline="0" smtClean="0"/>
              <a:t>5. </a:t>
            </a:r>
            <a:r>
              <a:rPr lang="zh-CN" altLang="en-US" sz="1200" baseline="0" smtClean="0"/>
              <a:t>这时 栈顶 值为 </a:t>
            </a:r>
            <a:r>
              <a:rPr lang="en-US" altLang="zh-CN" sz="1200" baseline="0" smtClean="0"/>
              <a:t>1 -&gt; B , </a:t>
            </a:r>
            <a:r>
              <a:rPr lang="zh-CN" altLang="en-US" sz="1200" baseline="0" smtClean="0"/>
              <a:t>将当前 </a:t>
            </a:r>
            <a:r>
              <a:rPr lang="en-US" altLang="zh-CN" sz="1200" baseline="0" smtClean="0"/>
              <a:t>currentIndex =  stack.peek()  //peek () </a:t>
            </a:r>
            <a:r>
              <a:rPr lang="zh-CN" altLang="en-US" sz="1200" baseline="0" smtClean="0"/>
              <a:t>返回栈顶值</a:t>
            </a:r>
            <a:r>
              <a:rPr lang="en-US" altLang="zh-CN" sz="1200" baseline="0" smtClean="0"/>
              <a:t> </a:t>
            </a:r>
            <a:endParaRPr lang="en-US" altLang="zh-CN" sz="1200" baseline="0" smtClean="0"/>
          </a:p>
          <a:p>
            <a:r>
              <a:rPr lang="en-US" altLang="zh-CN" sz="1200" baseline="0" smtClean="0"/>
              <a:t>6. </a:t>
            </a:r>
            <a:r>
              <a:rPr lang="zh-CN" altLang="en-US" sz="1200" baseline="0" smtClean="0"/>
              <a:t>看看 </a:t>
            </a:r>
            <a:r>
              <a:rPr lang="en-US" altLang="zh-CN" sz="1200" baseline="0" smtClean="0"/>
              <a:t>1-&gt;B </a:t>
            </a:r>
            <a:r>
              <a:rPr lang="zh-CN" altLang="en-US" sz="1200" baseline="0" smtClean="0"/>
              <a:t>是否可以连接到 </a:t>
            </a:r>
            <a:r>
              <a:rPr lang="en-US" altLang="zh-CN" sz="1200" baseline="0" smtClean="0"/>
              <a:t>D,  </a:t>
            </a:r>
            <a:r>
              <a:rPr lang="zh-CN" altLang="en-US" sz="1200" baseline="0" smtClean="0"/>
              <a:t>这时可以 </a:t>
            </a:r>
            <a:endParaRPr lang="en-US" altLang="zh-CN" sz="1200" baseline="0" smtClean="0"/>
          </a:p>
          <a:p>
            <a:r>
              <a:rPr lang="en-US" altLang="zh-CN" sz="1200" baseline="0" smtClean="0">
                <a:solidFill>
                  <a:schemeClr val="tx1"/>
                </a:solidFill>
              </a:rPr>
              <a:t>7. 3-&gt;D  </a:t>
            </a:r>
            <a:r>
              <a:rPr lang="zh-CN" altLang="en-US" sz="1200" baseline="0" smtClean="0">
                <a:solidFill>
                  <a:schemeClr val="tx1"/>
                </a:solidFill>
              </a:rPr>
              <a:t>入栈</a:t>
            </a:r>
            <a:endParaRPr lang="en-US" altLang="zh-CN" sz="1200" baseline="0" smtClean="0">
              <a:solidFill>
                <a:schemeClr val="tx1"/>
              </a:solidFill>
            </a:endParaRPr>
          </a:p>
          <a:p>
            <a:r>
              <a:rPr lang="en-US" altLang="zh-CN" sz="1200" baseline="0" smtClean="0">
                <a:solidFill>
                  <a:schemeClr val="tx1"/>
                </a:solidFill>
              </a:rPr>
              <a:t>8. D - E </a:t>
            </a:r>
            <a:r>
              <a:rPr lang="zh-CN" altLang="en-US" sz="1200" baseline="0" smtClean="0">
                <a:solidFill>
                  <a:schemeClr val="tx1"/>
                </a:solidFill>
              </a:rPr>
              <a:t>不连接 ， </a:t>
            </a:r>
            <a:r>
              <a:rPr lang="en-US" altLang="zh-CN" sz="1200" baseline="0" smtClean="0">
                <a:solidFill>
                  <a:schemeClr val="tx1"/>
                </a:solidFill>
              </a:rPr>
              <a:t>3 -&gt; D </a:t>
            </a:r>
            <a:r>
              <a:rPr lang="zh-CN" altLang="en-US" sz="1200" baseline="0" smtClean="0">
                <a:solidFill>
                  <a:schemeClr val="tx1"/>
                </a:solidFill>
              </a:rPr>
              <a:t>出栈，并 进行 </a:t>
            </a:r>
            <a:r>
              <a:rPr lang="en-US" altLang="zh-CN" sz="1200" baseline="0" smtClean="0">
                <a:solidFill>
                  <a:schemeClr val="dk1"/>
                </a:solidFill>
                <a:effectLst/>
                <a:latin typeface="+mn-lt"/>
                <a:ea typeface="+mn-ea"/>
                <a:cs typeface="+mn-cs"/>
              </a:rPr>
              <a:t>currentIndex =  stack.peek()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9. </a:t>
            </a:r>
            <a:r>
              <a:rPr lang="zh-CN" altLang="zh-CN" sz="1200" baseline="0" smtClean="0">
                <a:solidFill>
                  <a:schemeClr val="dk1"/>
                </a:solidFill>
                <a:effectLst/>
                <a:latin typeface="+mn-lt"/>
                <a:ea typeface="+mn-ea"/>
                <a:cs typeface="+mn-cs"/>
              </a:rPr>
              <a:t>看看 </a:t>
            </a:r>
            <a:r>
              <a:rPr lang="en-US" altLang="zh-CN" sz="1200" baseline="0" smtClean="0">
                <a:solidFill>
                  <a:schemeClr val="dk1"/>
                </a:solidFill>
                <a:effectLst/>
                <a:latin typeface="+mn-lt"/>
                <a:ea typeface="+mn-ea"/>
                <a:cs typeface="+mn-cs"/>
              </a:rPr>
              <a:t>1-&gt;B </a:t>
            </a:r>
            <a:r>
              <a:rPr lang="zh-CN" altLang="zh-CN" sz="1200" baseline="0" smtClean="0">
                <a:solidFill>
                  <a:schemeClr val="dk1"/>
                </a:solidFill>
                <a:effectLst/>
                <a:latin typeface="+mn-lt"/>
                <a:ea typeface="+mn-ea"/>
                <a:cs typeface="+mn-cs"/>
              </a:rPr>
              <a:t>是否可以连接到 </a:t>
            </a:r>
            <a:r>
              <a:rPr lang="en-US" altLang="zh-CN" sz="1200" baseline="0" smtClean="0">
                <a:solidFill>
                  <a:schemeClr val="dk1"/>
                </a:solidFill>
                <a:effectLst/>
                <a:latin typeface="+mn-lt"/>
                <a:ea typeface="+mn-ea"/>
                <a:cs typeface="+mn-cs"/>
              </a:rPr>
              <a:t>E,  </a:t>
            </a:r>
            <a:r>
              <a:rPr lang="zh-CN" altLang="zh-CN" sz="1200" baseline="0" smtClean="0">
                <a:solidFill>
                  <a:schemeClr val="dk1"/>
                </a:solidFill>
                <a:effectLst/>
                <a:latin typeface="+mn-lt"/>
                <a:ea typeface="+mn-ea"/>
                <a:cs typeface="+mn-cs"/>
              </a:rPr>
              <a:t>这时可以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10. 4-&gt;E </a:t>
            </a:r>
            <a:r>
              <a:rPr lang="zh-CN" altLang="en-US" sz="1200" baseline="0" smtClean="0">
                <a:solidFill>
                  <a:schemeClr val="dk1"/>
                </a:solidFill>
                <a:effectLst/>
                <a:latin typeface="+mn-lt"/>
                <a:ea typeface="+mn-ea"/>
                <a:cs typeface="+mn-cs"/>
              </a:rPr>
              <a:t>入栈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11. </a:t>
            </a:r>
            <a:r>
              <a:rPr lang="zh-CN" altLang="en-US" sz="1200" baseline="0" smtClean="0">
                <a:solidFill>
                  <a:schemeClr val="dk1"/>
                </a:solidFill>
                <a:effectLst/>
                <a:latin typeface="+mn-lt"/>
                <a:ea typeface="+mn-ea"/>
                <a:cs typeface="+mn-cs"/>
              </a:rPr>
              <a:t>依次将栈的栈弹出，直到 </a:t>
            </a:r>
            <a:r>
              <a:rPr lang="en-US" altLang="zh-CN" sz="1200" baseline="0" smtClean="0">
                <a:solidFill>
                  <a:schemeClr val="dk1"/>
                </a:solidFill>
                <a:effectLst/>
                <a:latin typeface="+mn-lt"/>
                <a:ea typeface="+mn-ea"/>
                <a:cs typeface="+mn-cs"/>
              </a:rPr>
              <a:t>stack </a:t>
            </a:r>
            <a:r>
              <a:rPr lang="zh-CN" altLang="en-US" sz="1200" baseline="0" smtClean="0">
                <a:solidFill>
                  <a:schemeClr val="dk1"/>
                </a:solidFill>
                <a:effectLst/>
                <a:latin typeface="+mn-lt"/>
                <a:ea typeface="+mn-ea"/>
                <a:cs typeface="+mn-cs"/>
              </a:rPr>
              <a:t>为空，就退出 </a:t>
            </a:r>
            <a:r>
              <a:rPr lang="en-US" altLang="zh-CN" sz="1200" baseline="0" smtClean="0">
                <a:solidFill>
                  <a:schemeClr val="dk1"/>
                </a:solidFill>
                <a:effectLst/>
                <a:latin typeface="+mn-lt"/>
                <a:ea typeface="+mn-ea"/>
                <a:cs typeface="+mn-cs"/>
              </a:rPr>
              <a:t>while</a:t>
            </a:r>
            <a:r>
              <a:rPr lang="zh-CN" altLang="en-US" sz="1200" baseline="0" smtClean="0">
                <a:solidFill>
                  <a:schemeClr val="dk1"/>
                </a:solidFill>
                <a:effectLst/>
                <a:latin typeface="+mn-lt"/>
                <a:ea typeface="+mn-ea"/>
                <a:cs typeface="+mn-cs"/>
              </a:rPr>
              <a:t>循环了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代码实现</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package com.atguigu.graph;</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import java.util.Arrays;</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public class GraphDemo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static void main(String[] args)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v1 = new Vertex("A");</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v2 = new Vertex("B");</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v3 = new Vertex("C");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v4 = new Vertex("D");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v5 = new Vertex("E");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 graph = new Graph(5);</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graph.addVertex(v2);</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graph.addVertex(v3);</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graph.addVertex(v4);</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graph.addVertex(v5);</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增加边</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graph.addEdge("A", "C");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graph.addEdge("A", "B");</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linkMatrix = graph.getLinkMatrix();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link : 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System.out.println(Arrays.toString(link));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深度优先遍历</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graph.dfs();</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ArrayStack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maxSize;// </a:t>
            </a:r>
            <a:r>
              <a:rPr lang="zh-CN" altLang="en-US" sz="1200" baseline="0" smtClean="0">
                <a:solidFill>
                  <a:schemeClr val="dk1"/>
                </a:solidFill>
                <a:effectLst/>
                <a:latin typeface="+mn-lt"/>
                <a:ea typeface="+mn-ea"/>
                <a:cs typeface="+mn-cs"/>
              </a:rPr>
              <a:t>栈的大小</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stack;//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栈顶</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初始化为</a:t>
            </a:r>
            <a:r>
              <a:rPr lang="en-US" altLang="zh-CN" sz="1200" baseline="0" smtClean="0">
                <a:solidFill>
                  <a:schemeClr val="dk1"/>
                </a:solidFill>
                <a:effectLst/>
                <a:latin typeface="+mn-lt"/>
                <a:ea typeface="+mn-ea"/>
                <a:cs typeface="+mn-cs"/>
              </a:rPr>
              <a:t>-1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top = -1;</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返回栈顶元素</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int peek()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throw new RuntimeException("</a:t>
            </a:r>
            <a:r>
              <a:rPr lang="zh-CN" altLang="en-US" sz="1200" baseline="0" smtClean="0">
                <a:solidFill>
                  <a:schemeClr val="dk1"/>
                </a:solidFill>
                <a:effectLst/>
                <a:latin typeface="+mn-lt"/>
                <a:ea typeface="+mn-ea"/>
                <a:cs typeface="+mn-cs"/>
              </a:rPr>
              <a:t>栈空</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stack[top];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ArrayStack(int size)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maxSize = 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 = new int[maxSize];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栈满</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boolean isFull()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top == maxSize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栈空</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boolean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入栈</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放入数据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push(int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(isFull())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t>
            </a:r>
            <a:r>
              <a:rPr lang="zh-CN" altLang="en-US" sz="1200" baseline="0" smtClean="0">
                <a:solidFill>
                  <a:schemeClr val="dk1"/>
                </a:solidFill>
                <a:effectLst/>
                <a:latin typeface="+mn-lt"/>
                <a:ea typeface="+mn-ea"/>
                <a:cs typeface="+mn-cs"/>
              </a:rPr>
              <a:t>栈满</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stack[top]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出栈</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取出数据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int pop()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throw new RuntimeException("</a:t>
            </a:r>
            <a:r>
              <a:rPr lang="zh-CN" altLang="en-US" sz="1200" baseline="0" smtClean="0">
                <a:solidFill>
                  <a:schemeClr val="dk1"/>
                </a:solidFill>
                <a:effectLst/>
                <a:latin typeface="+mn-lt"/>
                <a:ea typeface="+mn-ea"/>
                <a:cs typeface="+mn-cs"/>
              </a:rPr>
              <a:t>栈空</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value = stack[top];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遍历栈</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list()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t>
            </a:r>
            <a:r>
              <a:rPr lang="zh-CN" altLang="en-US" sz="1200" baseline="0" smtClean="0">
                <a:solidFill>
                  <a:schemeClr val="dk1"/>
                </a:solidFill>
                <a:effectLst/>
                <a:latin typeface="+mn-lt"/>
                <a:ea typeface="+mn-ea"/>
                <a:cs typeface="+mn-cs"/>
              </a:rPr>
              <a:t>栈空，没有数据</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i = top; i &gt;= 0; 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System.out.printf("stack[%d]=%d\n", i, stack[i]);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图结构对应的类</a:t>
            </a:r>
            <a:endParaRPr lang="zh-CN" altLang="en-US"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Graph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Vertex[] vertex;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currentSize;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二维数组，记录顶点的关系</a:t>
            </a:r>
            <a:r>
              <a:rPr lang="en-US" altLang="zh-CN" sz="1200" baseline="0" smtClean="0">
                <a:solidFill>
                  <a:schemeClr val="dk1"/>
                </a:solidFill>
                <a:effectLst/>
                <a:latin typeface="+mn-lt"/>
                <a:ea typeface="+mn-ea"/>
                <a:cs typeface="+mn-cs"/>
              </a:rPr>
              <a:t>1 </a:t>
            </a:r>
            <a:r>
              <a:rPr lang="zh-CN" altLang="en-US" sz="1200" baseline="0" smtClean="0">
                <a:solidFill>
                  <a:schemeClr val="dk1"/>
                </a:solidFill>
                <a:effectLst/>
                <a:latin typeface="+mn-lt"/>
                <a:ea typeface="+mn-ea"/>
                <a:cs typeface="+mn-cs"/>
              </a:rPr>
              <a:t>表示连接，</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表示不能连接</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 </a:t>
            </a:r>
            <a:r>
              <a:rPr lang="zh-CN" altLang="en-US" sz="1200" baseline="0" smtClean="0">
                <a:solidFill>
                  <a:schemeClr val="dk1"/>
                </a:solidFill>
                <a:effectLst/>
                <a:latin typeface="+mn-lt"/>
                <a:ea typeface="+mn-ea"/>
                <a:cs typeface="+mn-cs"/>
              </a:rPr>
              <a:t>用于保存遍历图各个顶点的下标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ArrayStack stack = new ArrayStack(10);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当前遍历的下标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currentIndex;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深度优先搜索算法遍历图</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dfs()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把第</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个顶点标记为已访问状态</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vertex[0].setVisited(true);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把第</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个顶点的下标 加入到栈</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stack.push(0);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打印顶点的值</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System.out.println(vertex[0].getValue());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遍历</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out:while(!stack.isEmpty())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 0 /*currentIndex+1*/;i&lt;vertex.length;i++)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如果和下一个遍历的元素是通的</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if(linkMatrix[currentIndex][i]==1&amp;&amp;vertex[i].getVisited() ==false)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把下一个元素压入栈中</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stack.push(i);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vertex[i].setVisited(true);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System.out.println(vertex[i].getValue());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continue out;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弹出栈顶元素</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修改当前位置为栈顶元素的位置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if(!stack.isEmpty())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currentIndex=stack.peek();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Graph(int size)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vertex=new Vertex[size];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 = new int[size][size];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因为顶点自己和自己可以连接，因此直接初始化</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对角线是</a:t>
            </a:r>
            <a:r>
              <a:rPr lang="en-US" altLang="zh-CN" sz="1200" baseline="0" smtClean="0">
                <a:solidFill>
                  <a:schemeClr val="dk1"/>
                </a:solidFill>
                <a:effectLst/>
                <a:latin typeface="+mn-lt"/>
                <a:ea typeface="+mn-ea"/>
                <a:cs typeface="+mn-cs"/>
              </a:rPr>
              <a:t>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i = 0; i &lt; size; 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j=0; j &lt; size; j++)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if(i == j)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linkMatrix[i][j]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加入一个顶点</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addVertex(Vertex v)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vertex[currentSize++]=v;</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给两个顶点加边</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即</a:t>
            </a:r>
            <a:r>
              <a:rPr lang="en-US" altLang="zh-CN" sz="1200" baseline="0" smtClean="0">
                <a:solidFill>
                  <a:schemeClr val="dk1"/>
                </a:solidFill>
                <a:effectLst/>
                <a:latin typeface="+mn-lt"/>
                <a:ea typeface="+mn-ea"/>
                <a:cs typeface="+mn-cs"/>
              </a:rPr>
              <a:t>v1 </a:t>
            </a:r>
            <a:r>
              <a:rPr lang="zh-CN" altLang="en-US" sz="1200" baseline="0" smtClean="0">
                <a:solidFill>
                  <a:schemeClr val="dk1"/>
                </a:solidFill>
                <a:effectLst/>
                <a:latin typeface="+mn-lt"/>
                <a:ea typeface="+mn-ea"/>
                <a:cs typeface="+mn-cs"/>
              </a:rPr>
              <a:t>和 </a:t>
            </a:r>
            <a:r>
              <a:rPr lang="en-US" altLang="zh-CN" sz="1200" baseline="0" smtClean="0">
                <a:solidFill>
                  <a:schemeClr val="dk1"/>
                </a:solidFill>
                <a:effectLst/>
                <a:latin typeface="+mn-lt"/>
                <a:ea typeface="+mn-ea"/>
                <a:cs typeface="+mn-cs"/>
              </a:rPr>
              <a:t>v2 </a:t>
            </a:r>
            <a:r>
              <a:rPr lang="zh-CN" altLang="en-US" sz="1200" baseline="0" smtClean="0">
                <a:solidFill>
                  <a:schemeClr val="dk1"/>
                </a:solidFill>
                <a:effectLst/>
                <a:latin typeface="+mn-lt"/>
                <a:ea typeface="+mn-ea"/>
                <a:cs typeface="+mn-cs"/>
              </a:rPr>
              <a:t>是有连接关系的</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@param v1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@param v2</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addEdge(String v1,String v2)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找出两个顶点的下标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int index1=0;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i=0;i&lt;vertex.length;i++)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if(vertex[i].getValue().equals(v1))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index1=i;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break;//</a:t>
            </a:r>
            <a:r>
              <a:rPr lang="zh-CN" altLang="en-US" sz="1200" baseline="0" smtClean="0">
                <a:solidFill>
                  <a:schemeClr val="dk1"/>
                </a:solidFill>
                <a:effectLst/>
                <a:latin typeface="+mn-lt"/>
                <a:ea typeface="+mn-ea"/>
                <a:cs typeface="+mn-cs"/>
              </a:rPr>
              <a:t>找到</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index2=0;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i=0;i&lt;vertex.length;i++)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if(vertex[i].getValue().equals(v2))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index2=i;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break;//</a:t>
            </a:r>
            <a:r>
              <a:rPr lang="zh-CN" altLang="en-US" sz="1200" baseline="0" smtClean="0">
                <a:solidFill>
                  <a:schemeClr val="dk1"/>
                </a:solidFill>
                <a:effectLst/>
                <a:latin typeface="+mn-lt"/>
                <a:ea typeface="+mn-ea"/>
                <a:cs typeface="+mn-cs"/>
              </a:rPr>
              <a:t>找到</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这里是相互连接，即无向图</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linkMatrix[index1][index2]=1;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linkMatrix[index2][index1]=1;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int[][] getLinkMatrix()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linkMatrix;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顶点类</a:t>
            </a:r>
            <a:endParaRPr lang="zh-CN" altLang="en-US"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Vertex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String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boolean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boolean getVisited()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setVisited(boolean visited)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this.visited =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String getValue()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setValue(String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this.value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Vertex(String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super();</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this.value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@Override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String toString()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广度优先待</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https://blog.csdn.net/HcJsJqJSSM/article/details/83591030 </a:t>
            </a:r>
            <a:endParaRPr lang="en-US" altLang="zh-CN" sz="1200" baseline="0" smtClean="0">
              <a:solidFill>
                <a:schemeClr val="dk1"/>
              </a:solidFill>
              <a:effectLst/>
              <a:latin typeface="+mn-lt"/>
              <a:ea typeface="+mn-ea"/>
              <a:cs typeface="+mn-cs"/>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留给学生完成，可以提出思路</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array = {1,3, 8, 10, 11, 67, 100};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binarySearch(array, 1200);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System.out.println("index="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如果找到返回对应下标，否则返回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这个案例是针对升序排序的数组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target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binarySearch(int[] array, int target){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low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hight=array.length-1;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while(low&lt;=hight){                 //</a:t>
            </a:r>
            <a:r>
              <a:rPr lang="zh-CN" altLang="en-US" smtClean="0">
                <a:ea typeface="宋体" panose="02010600030101010101" pitchFamily="2" charset="-122"/>
              </a:rPr>
              <a:t>遍历还没结束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mid = (low+hight)/2;       //</a:t>
            </a:r>
            <a:r>
              <a:rPr lang="zh-CN" altLang="en-US" smtClean="0">
                <a:ea typeface="宋体" panose="02010600030101010101" pitchFamily="2" charset="-122"/>
              </a:rPr>
              <a:t>取中间值</a:t>
            </a:r>
            <a:r>
              <a:rPr lang="en-US" altLang="zh-CN" smtClean="0">
                <a:ea typeface="宋体" panose="02010600030101010101" pitchFamily="2" charset="-122"/>
              </a:rPr>
              <a:t>mid</a:t>
            </a:r>
            <a:r>
              <a:rPr lang="zh-CN" altLang="en-US" smtClean="0">
                <a:ea typeface="宋体" panose="02010600030101010101" pitchFamily="2" charset="-122"/>
              </a:rPr>
              <a:t>点位置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if(array[mid]==target){        //</a:t>
            </a:r>
            <a:r>
              <a:rPr lang="zh-CN" altLang="en-US" smtClean="0">
                <a:ea typeface="宋体" panose="02010600030101010101" pitchFamily="2" charset="-122"/>
              </a:rPr>
              <a:t>寻找到目标数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mid;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if(array[mid] &gt; target){        //</a:t>
            </a:r>
            <a:r>
              <a:rPr lang="zh-CN" altLang="en-US" smtClean="0">
                <a:ea typeface="宋体" panose="02010600030101010101" pitchFamily="2" charset="-122"/>
              </a:rPr>
              <a:t>如果中间值大于目标数，则将</a:t>
            </a:r>
            <a:r>
              <a:rPr lang="en-US" altLang="zh-CN" smtClean="0">
                <a:ea typeface="宋体" panose="02010600030101010101" pitchFamily="2" charset="-122"/>
              </a:rPr>
              <a:t>highr</a:t>
            </a:r>
            <a:r>
              <a:rPr lang="zh-CN" altLang="en-US" smtClean="0">
                <a:ea typeface="宋体" panose="02010600030101010101" pitchFamily="2" charset="-122"/>
              </a:rPr>
              <a:t>点位置移动</a:t>
            </a:r>
            <a:r>
              <a:rPr lang="en-US" altLang="zh-CN" smtClean="0">
                <a:ea typeface="宋体" panose="02010600030101010101" pitchFamily="2" charset="-122"/>
              </a:rPr>
              <a:t>mid</a:t>
            </a:r>
            <a:r>
              <a:rPr lang="zh-CN" altLang="en-US" smtClean="0">
                <a:ea typeface="宋体" panose="02010600030101010101" pitchFamily="2" charset="-122"/>
              </a:rPr>
              <a:t>位置左边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hight = 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if(array[mid] &lt; target){       //</a:t>
            </a:r>
            <a:r>
              <a:rPr lang="zh-CN" altLang="en-US" smtClean="0">
                <a:ea typeface="宋体" panose="02010600030101010101" pitchFamily="2" charset="-122"/>
              </a:rPr>
              <a:t>如果中间值小于目标数，则将</a:t>
            </a:r>
            <a:r>
              <a:rPr lang="en-US" altLang="zh-CN" smtClean="0">
                <a:ea typeface="宋体" panose="02010600030101010101" pitchFamily="2" charset="-122"/>
              </a:rPr>
              <a:t>low</a:t>
            </a:r>
            <a:r>
              <a:rPr lang="zh-CN" altLang="en-US" smtClean="0">
                <a:ea typeface="宋体" panose="02010600030101010101" pitchFamily="2" charset="-122"/>
              </a:rPr>
              <a:t>点位置移动</a:t>
            </a:r>
            <a:r>
              <a:rPr lang="en-US" altLang="zh-CN" smtClean="0">
                <a:ea typeface="宋体" panose="02010600030101010101" pitchFamily="2" charset="-122"/>
              </a:rPr>
              <a:t>mid</a:t>
            </a:r>
            <a:r>
              <a:rPr lang="zh-CN" altLang="en-US" smtClean="0">
                <a:ea typeface="宋体" panose="02010600030101010101" pitchFamily="2" charset="-122"/>
              </a:rPr>
              <a:t>位置右边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low = 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85750" indent="-285750">
              <a:buFont typeface="Wingdings" panose="05000000000000000000" pitchFamily="2" charset="2"/>
              <a:buChar char="Ø"/>
            </a:pPr>
            <a:r>
              <a:rPr lang="zh-CN" altLang="en-US" smtClean="0"/>
              <a:t>汉诺塔游戏的演示和思路分析</a:t>
            </a:r>
            <a:r>
              <a:rPr lang="en-US" altLang="zh-CN" smtClean="0"/>
              <a:t>: </a:t>
            </a:r>
            <a:endParaRPr lang="en-US" altLang="zh-CN" smtClean="0"/>
          </a:p>
          <a:p>
            <a:pPr marL="342900" indent="-342900">
              <a:buAutoNum type="arabicParenR"/>
            </a:pPr>
            <a:r>
              <a:rPr lang="zh-CN" altLang="en-US" smtClean="0"/>
              <a:t>无论有多少个盘子，都认为只有两个。上面的所有盘子和最下面一个盘子</a:t>
            </a:r>
            <a:endParaRPr lang="en-US" altLang="zh-CN" smtClean="0"/>
          </a:p>
          <a:p>
            <a:pPr marL="342900" indent="-342900">
              <a:buAutoNum type="arabicParenR"/>
            </a:pPr>
            <a:r>
              <a:rPr lang="zh-CN" altLang="en-US" smtClean="0"/>
              <a:t>步骤</a:t>
            </a:r>
            <a:r>
              <a:rPr lang="en-US" altLang="zh-CN" smtClean="0"/>
              <a:t>1</a:t>
            </a:r>
            <a:r>
              <a:rPr lang="zh-CN" altLang="en-US" smtClean="0"/>
              <a:t>：如果只有一个盘子，直接从 </a:t>
            </a:r>
            <a:r>
              <a:rPr lang="en-US" altLang="zh-CN" smtClean="0"/>
              <a:t>A -&gt; C</a:t>
            </a:r>
            <a:endParaRPr lang="en-US" altLang="zh-CN" smtClean="0"/>
          </a:p>
          <a:p>
            <a:pPr marL="342900" indent="-342900">
              <a:buAutoNum type="arabicParenR"/>
            </a:pPr>
            <a:r>
              <a:rPr lang="zh-CN" altLang="en-US" smtClean="0"/>
              <a:t>步骤</a:t>
            </a:r>
            <a:r>
              <a:rPr lang="en-US" altLang="zh-CN" smtClean="0"/>
              <a:t>2</a:t>
            </a:r>
            <a:r>
              <a:rPr lang="zh-CN" altLang="en-US" smtClean="0"/>
              <a:t>：如果有多个盘子</a:t>
            </a:r>
            <a:r>
              <a:rPr lang="en-US" altLang="zh-CN" smtClean="0"/>
              <a:t>(&gt;=2)</a:t>
            </a:r>
            <a:r>
              <a:rPr lang="zh-CN" altLang="en-US" smtClean="0"/>
              <a:t>，移动上面所有的盘子到 </a:t>
            </a:r>
            <a:r>
              <a:rPr lang="en-US" altLang="zh-CN" smtClean="0"/>
              <a:t>B </a:t>
            </a:r>
            <a:r>
              <a:rPr lang="zh-CN" altLang="en-US" smtClean="0"/>
              <a:t>，即</a:t>
            </a:r>
            <a:r>
              <a:rPr lang="en-US" altLang="zh-CN" smtClean="0"/>
              <a:t>: A-&gt;B</a:t>
            </a:r>
            <a:endParaRPr lang="en-US" altLang="zh-CN" smtClean="0"/>
          </a:p>
          <a:p>
            <a:pPr marL="342900" indent="-342900">
              <a:buAutoNum type="arabicParenR"/>
            </a:pPr>
            <a:r>
              <a:rPr lang="zh-CN" altLang="en-US" smtClean="0"/>
              <a:t>步骤</a:t>
            </a:r>
            <a:r>
              <a:rPr lang="en-US" altLang="zh-CN" smtClean="0"/>
              <a:t>3</a:t>
            </a:r>
            <a:r>
              <a:rPr lang="zh-CN" altLang="en-US" smtClean="0"/>
              <a:t>：移动最下面的盘子到</a:t>
            </a:r>
            <a:r>
              <a:rPr lang="en-US" altLang="zh-CN" smtClean="0"/>
              <a:t>C , </a:t>
            </a:r>
            <a:r>
              <a:rPr lang="zh-CN" altLang="en-US" smtClean="0"/>
              <a:t>即 </a:t>
            </a:r>
            <a:r>
              <a:rPr lang="en-US" altLang="zh-CN" smtClean="0"/>
              <a:t>A-&gt;C</a:t>
            </a:r>
            <a:endParaRPr lang="en-US" altLang="zh-CN" smtClean="0"/>
          </a:p>
          <a:p>
            <a:pPr marL="342900" indent="-342900">
              <a:buAutoNum type="arabicParenR"/>
            </a:pPr>
            <a:r>
              <a:rPr lang="zh-CN" altLang="en-US" smtClean="0"/>
              <a:t>步骤</a:t>
            </a:r>
            <a:r>
              <a:rPr lang="en-US" altLang="zh-CN" smtClean="0"/>
              <a:t>4</a:t>
            </a:r>
            <a:r>
              <a:rPr lang="zh-CN" altLang="en-US" smtClean="0"/>
              <a:t>：把上面的所有盘子从</a:t>
            </a:r>
            <a:r>
              <a:rPr lang="en-US" altLang="zh-CN" smtClean="0"/>
              <a:t>B</a:t>
            </a:r>
            <a:r>
              <a:rPr lang="zh-CN" altLang="en-US" smtClean="0"/>
              <a:t>塔位置移到</a:t>
            </a:r>
            <a:r>
              <a:rPr lang="en-US" altLang="zh-CN" smtClean="0"/>
              <a:t>C</a:t>
            </a:r>
            <a:r>
              <a:rPr lang="zh-CN" altLang="en-US" smtClean="0"/>
              <a:t>塔位置</a:t>
            </a:r>
            <a:r>
              <a:rPr lang="en-US" altLang="zh-CN" smtClean="0"/>
              <a:t>, </a:t>
            </a:r>
            <a:r>
              <a:rPr lang="zh-CN" altLang="en-US" smtClean="0"/>
              <a:t>即 </a:t>
            </a:r>
            <a:r>
              <a:rPr lang="en-US" altLang="zh-CN" smtClean="0"/>
              <a:t>B-&gt;C</a:t>
            </a:r>
            <a:endParaRPr lang="en-US" altLang="zh-CN" smtClean="0"/>
          </a:p>
          <a:p>
            <a:pPr marL="342900" indent="-342900">
              <a:buAutoNum type="arabicParenR"/>
            </a:pPr>
            <a:r>
              <a:rPr lang="zh-CN" altLang="en-US" smtClean="0"/>
              <a:t>完成</a:t>
            </a:r>
            <a:endParaRPr lang="en-US" altLang="zh-CN" smtClean="0"/>
          </a:p>
          <a:p>
            <a:pPr marL="342900" indent="-342900">
              <a:buAutoNum type="arabicParenR"/>
            </a:pPr>
            <a:endParaRPr lang="en-US" altLang="zh-CN" smtClean="0"/>
          </a:p>
          <a:p>
            <a:pPr marL="342900" indent="-342900">
              <a:buAutoNum type="arabicParenR"/>
            </a:pPr>
            <a:endParaRPr lang="en-US" altLang="zh-CN" smtClean="0"/>
          </a:p>
          <a:p>
            <a:pPr marL="0" indent="0">
              <a:buNone/>
            </a:pPr>
            <a:r>
              <a:rPr lang="en-US" altLang="zh-CN" smtClean="0"/>
              <a:t>//5</a:t>
            </a:r>
            <a:r>
              <a:rPr lang="zh-CN" altLang="en-US" smtClean="0"/>
              <a:t>个盘子的步骤</a:t>
            </a:r>
            <a:r>
              <a:rPr lang="en-US" altLang="zh-CN" smtClean="0"/>
              <a:t>:[31]</a:t>
            </a:r>
            <a:endParaRPr lang="en-US" altLang="zh-CN" smtClean="0"/>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pPr marL="0" indent="0">
              <a:buNone/>
            </a:pPr>
            <a:endParaRPr lang="en-US" altLang="zh-CN" smtClean="0"/>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可以给同学们演示一把</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com.atguigu.hanoitower;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Hanoitower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hanoiTower(5, 'A', 'B',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hanoiTower(int num, char a, char b, char c)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如果只有一个盘子。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(num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个盘子从</a:t>
            </a:r>
            <a:r>
              <a:rPr lang="en-US" altLang="zh-CN" smtClean="0">
                <a:ea typeface="宋体" panose="02010600030101010101" pitchFamily="2" charset="-122"/>
              </a:rPr>
              <a:t>" + a + "-&gt;" +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有多少个盘子，都认为只有两个。上面的所有盘子和最下面一个盘子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移动上面所有的盘子到</a:t>
            </a:r>
            <a:r>
              <a:rPr lang="en-US" altLang="zh-CN" smtClean="0">
                <a:ea typeface="宋体" panose="02010600030101010101" pitchFamily="2" charset="-122"/>
              </a:rPr>
              <a:t>b</a:t>
            </a:r>
            <a:r>
              <a:rPr lang="zh-CN" altLang="en-US" smtClean="0">
                <a:ea typeface="宋体" panose="02010600030101010101" pitchFamily="2" charset="-122"/>
              </a:rPr>
              <a:t>位置</a:t>
            </a:r>
            <a:r>
              <a:rPr lang="en-US" altLang="zh-CN" smtClean="0">
                <a:ea typeface="宋体" panose="02010600030101010101" pitchFamily="2" charset="-122"/>
              </a:rPr>
              <a:t>, </a:t>
            </a:r>
            <a:r>
              <a:rPr lang="zh-CN" altLang="en-US" smtClean="0">
                <a:ea typeface="宋体" panose="02010600030101010101" pitchFamily="2" charset="-122"/>
              </a:rPr>
              <a:t>会借助到</a:t>
            </a:r>
            <a:r>
              <a:rPr lang="en-US" altLang="zh-CN" smtClean="0">
                <a:ea typeface="宋体" panose="02010600030101010101" pitchFamily="2" charset="-122"/>
              </a:rPr>
              <a:t>c</a:t>
            </a:r>
            <a:r>
              <a:rPr lang="zh-CN" altLang="en-US" smtClean="0">
                <a:ea typeface="宋体" panose="02010600030101010101" pitchFamily="2" charset="-122"/>
              </a:rPr>
              <a:t>塔</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hanoiTower(num - 1, a, c,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移动最下面的盘子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第</a:t>
            </a:r>
            <a:r>
              <a:rPr lang="en-US" altLang="zh-CN" smtClean="0">
                <a:ea typeface="宋体" panose="02010600030101010101" pitchFamily="2" charset="-122"/>
              </a:rPr>
              <a:t>" + num + "</a:t>
            </a:r>
            <a:r>
              <a:rPr lang="zh-CN" altLang="en-US" smtClean="0">
                <a:ea typeface="宋体" panose="02010600030101010101" pitchFamily="2" charset="-122"/>
              </a:rPr>
              <a:t>个盘子从</a:t>
            </a:r>
            <a:r>
              <a:rPr lang="en-US" altLang="zh-CN" smtClean="0">
                <a:ea typeface="宋体" panose="02010600030101010101" pitchFamily="2" charset="-122"/>
              </a:rPr>
              <a:t>" + a + "-&gt;" +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把上面的所有盘子从</a:t>
            </a:r>
            <a:r>
              <a:rPr lang="en-US" altLang="zh-CN" smtClean="0">
                <a:ea typeface="宋体" panose="02010600030101010101" pitchFamily="2" charset="-122"/>
              </a:rPr>
              <a:t>B</a:t>
            </a:r>
            <a:r>
              <a:rPr lang="zh-CN" altLang="en-US" smtClean="0">
                <a:ea typeface="宋体" panose="02010600030101010101" pitchFamily="2" charset="-122"/>
              </a:rPr>
              <a:t>塔位置移到</a:t>
            </a:r>
            <a:r>
              <a:rPr lang="en-US" altLang="zh-CN" smtClean="0">
                <a:ea typeface="宋体" panose="02010600030101010101" pitchFamily="2" charset="-122"/>
              </a:rPr>
              <a:t>C</a:t>
            </a:r>
            <a:r>
              <a:rPr lang="zh-CN" altLang="en-US" smtClean="0">
                <a:ea typeface="宋体" panose="02010600030101010101" pitchFamily="2" charset="-122"/>
              </a:rPr>
              <a:t>塔位置</a:t>
            </a:r>
            <a:r>
              <a:rPr lang="en-US" altLang="zh-CN" smtClean="0">
                <a:ea typeface="宋体" panose="02010600030101010101" pitchFamily="2" charset="-122"/>
              </a:rPr>
              <a:t>, </a:t>
            </a:r>
            <a:r>
              <a:rPr lang="zh-CN" altLang="en-US" smtClean="0">
                <a:ea typeface="宋体" panose="02010600030101010101" pitchFamily="2" charset="-122"/>
              </a:rPr>
              <a:t>会借助到</a:t>
            </a:r>
            <a:r>
              <a:rPr lang="en-US" altLang="zh-CN" smtClean="0">
                <a:ea typeface="宋体" panose="02010600030101010101" pitchFamily="2" charset="-122"/>
              </a:rPr>
              <a:t>a</a:t>
            </a:r>
            <a:r>
              <a:rPr lang="zh-CN" altLang="en-US" smtClean="0">
                <a:ea typeface="宋体" panose="02010600030101010101" pitchFamily="2" charset="-122"/>
              </a:rPr>
              <a:t>塔</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hanoiTower(num - 1, b, a,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85750" indent="-285750">
              <a:buFont typeface="Arial" panose="020B0604020202020204" pitchFamily="34" charset="0"/>
              <a:buChar char="•"/>
            </a:pPr>
            <a:r>
              <a:rPr lang="zh-CN" altLang="en-US" sz="1200" smtClean="0"/>
              <a:t>算法的主要思想，利用动态规划来解决。每次遍历到的第</a:t>
            </a:r>
            <a:r>
              <a:rPr lang="en-US" altLang="zh-CN" sz="1200" smtClean="0"/>
              <a:t>i</a:t>
            </a:r>
            <a:r>
              <a:rPr lang="zh-CN" altLang="en-US" sz="1200" smtClean="0"/>
              <a:t>个物品，根据</a:t>
            </a:r>
            <a:r>
              <a:rPr lang="en-US" altLang="zh-CN" sz="1200" smtClean="0"/>
              <a:t>w[i]</a:t>
            </a:r>
            <a:r>
              <a:rPr lang="zh-CN" altLang="en-US" sz="1200" smtClean="0"/>
              <a:t>和</a:t>
            </a:r>
            <a:r>
              <a:rPr lang="en-US" altLang="zh-CN" sz="1200" smtClean="0"/>
              <a:t>v[i]</a:t>
            </a:r>
            <a:r>
              <a:rPr lang="zh-CN" altLang="en-US" sz="1200" smtClean="0"/>
              <a:t>来确定是否需要将该物品放入背包中。即对于给定的</a:t>
            </a:r>
            <a:r>
              <a:rPr lang="en-US" altLang="zh-CN" sz="1200" smtClean="0"/>
              <a:t>n</a:t>
            </a:r>
            <a:r>
              <a:rPr lang="zh-CN" altLang="en-US" sz="1200" smtClean="0"/>
              <a:t>个物品，设</a:t>
            </a:r>
            <a:r>
              <a:rPr lang="en-US" altLang="zh-CN" sz="1200" smtClean="0"/>
              <a:t>v[i]</a:t>
            </a:r>
            <a:r>
              <a:rPr lang="zh-CN" altLang="en-US" sz="1200" smtClean="0"/>
              <a:t>、</a:t>
            </a:r>
            <a:r>
              <a:rPr lang="en-US" altLang="zh-CN" sz="1200" smtClean="0"/>
              <a:t>w[i]</a:t>
            </a:r>
            <a:r>
              <a:rPr lang="zh-CN" altLang="en-US" sz="1200" smtClean="0"/>
              <a:t>分别为第</a:t>
            </a:r>
            <a:r>
              <a:rPr lang="en-US" altLang="zh-CN" sz="1200" smtClean="0"/>
              <a:t>i</a:t>
            </a:r>
            <a:r>
              <a:rPr lang="zh-CN" altLang="en-US" sz="1200" smtClean="0"/>
              <a:t>个物品的价值和重量，</a:t>
            </a:r>
            <a:r>
              <a:rPr lang="en-US" altLang="zh-CN" sz="1200" smtClean="0"/>
              <a:t>C</a:t>
            </a:r>
            <a:r>
              <a:rPr lang="zh-CN" altLang="en-US" sz="1200" smtClean="0"/>
              <a:t>为背包的容量。再令</a:t>
            </a:r>
            <a:r>
              <a:rPr lang="en-US" altLang="zh-CN" sz="1200" smtClean="0"/>
              <a:t>v[i][j]</a:t>
            </a:r>
            <a:r>
              <a:rPr lang="zh-CN" altLang="en-US" sz="1200" smtClean="0"/>
              <a:t>表示在前</a:t>
            </a:r>
            <a:r>
              <a:rPr lang="en-US" altLang="zh-CN" sz="1200" smtClean="0"/>
              <a:t>i</a:t>
            </a:r>
            <a:r>
              <a:rPr lang="zh-CN" altLang="en-US" sz="1200" smtClean="0"/>
              <a:t>个物品中能够装入容量为</a:t>
            </a:r>
            <a:r>
              <a:rPr lang="en-US" altLang="zh-CN" sz="1200" smtClean="0"/>
              <a:t>j</a:t>
            </a:r>
            <a:r>
              <a:rPr lang="zh-CN" altLang="en-US" sz="1200" smtClean="0"/>
              <a:t>的背包中的最大价值。则我们有下面的结果：</a:t>
            </a:r>
            <a:br>
              <a:rPr lang="en-US" altLang="zh-CN" sz="1200" smtClean="0"/>
            </a:br>
            <a:r>
              <a:rPr lang="en-US" altLang="zh-CN" sz="1200" smtClean="0"/>
              <a:t>i: </a:t>
            </a:r>
            <a:r>
              <a:rPr lang="zh-CN" altLang="en-US" sz="1200" smtClean="0"/>
              <a:t>表示第</a:t>
            </a:r>
            <a:r>
              <a:rPr lang="en-US" altLang="zh-CN" sz="1200" smtClean="0"/>
              <a:t>i</a:t>
            </a:r>
            <a:r>
              <a:rPr lang="zh-CN" altLang="en-US" sz="1200" smtClean="0"/>
              <a:t>个商品</a:t>
            </a:r>
            <a:br>
              <a:rPr lang="en-US" altLang="zh-CN" sz="1200" smtClean="0"/>
            </a:br>
            <a:r>
              <a:rPr lang="en-US" altLang="zh-CN" sz="1200" smtClean="0"/>
              <a:t>j: </a:t>
            </a:r>
            <a:r>
              <a:rPr lang="zh-CN" altLang="en-US" sz="1200" smtClean="0"/>
              <a:t>表示背包的容量</a:t>
            </a:r>
            <a:br>
              <a:rPr lang="en-US" altLang="zh-CN" sz="1200" smtClean="0"/>
            </a:br>
            <a:r>
              <a:rPr lang="en-US" altLang="zh-CN" sz="1200" smtClean="0"/>
              <a:t>w[i]: </a:t>
            </a:r>
            <a:r>
              <a:rPr lang="zh-CN" altLang="en-US" sz="1200" smtClean="0"/>
              <a:t>表示第</a:t>
            </a:r>
            <a:r>
              <a:rPr lang="en-US" altLang="zh-CN" sz="1200" smtClean="0"/>
              <a:t>i</a:t>
            </a:r>
            <a:r>
              <a:rPr lang="zh-CN" altLang="en-US" sz="1200" smtClean="0"/>
              <a:t>个商品的重量</a:t>
            </a:r>
            <a:br>
              <a:rPr lang="en-US" altLang="zh-CN" sz="1200" smtClean="0"/>
            </a:br>
            <a:r>
              <a:rPr lang="en-US" altLang="zh-CN" sz="1200" smtClean="0"/>
              <a:t>v[i]: </a:t>
            </a:r>
            <a:r>
              <a:rPr lang="zh-CN" altLang="en-US" sz="1200" smtClean="0"/>
              <a:t>表示第</a:t>
            </a:r>
            <a:r>
              <a:rPr lang="en-US" altLang="zh-CN" sz="1200" smtClean="0"/>
              <a:t>i</a:t>
            </a:r>
            <a:r>
              <a:rPr lang="zh-CN" altLang="en-US" sz="1200" smtClean="0"/>
              <a:t>个商品的价值</a:t>
            </a:r>
            <a:br>
              <a:rPr lang="en-US" altLang="zh-CN" sz="1200" smtClean="0"/>
            </a:br>
            <a:r>
              <a:rPr lang="en-US" altLang="zh-CN" sz="1200" smtClean="0"/>
              <a:t>v[i][j]: </a:t>
            </a:r>
            <a:r>
              <a:rPr lang="zh-CN" altLang="en-US" sz="1200" smtClean="0"/>
              <a:t>表示 放入</a:t>
            </a:r>
            <a:r>
              <a:rPr lang="en-US" altLang="zh-CN" sz="1200" smtClean="0"/>
              <a:t>i</a:t>
            </a:r>
            <a:r>
              <a:rPr lang="zh-CN" altLang="en-US" sz="1200" smtClean="0"/>
              <a:t>个商品到容量为</a:t>
            </a:r>
            <a:r>
              <a:rPr lang="en-US" altLang="zh-CN" sz="1200" smtClean="0"/>
              <a:t>j</a:t>
            </a:r>
            <a:r>
              <a:rPr lang="zh-CN" altLang="en-US" sz="1200" smtClean="0"/>
              <a:t>的背包中最大价值</a:t>
            </a:r>
            <a:br>
              <a:rPr lang="en-US" altLang="zh-CN" sz="1200" smtClean="0"/>
            </a:br>
            <a:r>
              <a:rPr lang="en-US" altLang="zh-CN" sz="1200" smtClean="0"/>
              <a:t>v[i-1][j]: </a:t>
            </a:r>
            <a:r>
              <a:rPr lang="zh-CN" altLang="en-US" sz="1200" smtClean="0"/>
              <a:t>表示上一个单元格的值</a:t>
            </a:r>
            <a:br>
              <a:rPr lang="en-US" altLang="zh-CN" sz="1200" smtClean="0"/>
            </a:br>
            <a:r>
              <a:rPr lang="en-US" altLang="zh-CN" sz="1200" smtClean="0"/>
              <a:t>v[i-1][j-w[i]] + v[i](</a:t>
            </a:r>
            <a:r>
              <a:rPr lang="zh-CN" altLang="en-US" sz="1200" smtClean="0"/>
              <a:t>剩余空间的最大价值</a:t>
            </a:r>
            <a:r>
              <a:rPr lang="en-US" altLang="zh-CN" sz="1200" smtClean="0"/>
              <a:t>+</a:t>
            </a:r>
            <a:r>
              <a:rPr lang="zh-CN" altLang="en-US" sz="1200" smtClean="0"/>
              <a:t>当前商品的价值</a:t>
            </a:r>
            <a:r>
              <a:rPr lang="en-US" altLang="zh-CN" sz="1200" smtClean="0"/>
              <a:t>)</a:t>
            </a:r>
            <a:br>
              <a:rPr lang="en-US" altLang="zh-CN" sz="1200" smtClean="0"/>
            </a:br>
            <a:r>
              <a:rPr lang="en-US" altLang="zh-CN" sz="1200" smtClean="0"/>
              <a:t>(1)  v[i][0]=v[0][j]=0; </a:t>
            </a:r>
            <a:endParaRPr lang="en-US" altLang="zh-CN" sz="1200" smtClean="0"/>
          </a:p>
          <a:p>
            <a:r>
              <a:rPr lang="en-US" altLang="zh-CN" sz="1200" smtClean="0"/>
              <a:t>      (2) </a:t>
            </a:r>
            <a:r>
              <a:rPr lang="zh-CN" altLang="en-US" sz="1200" smtClean="0"/>
              <a:t>当</a:t>
            </a:r>
            <a:r>
              <a:rPr lang="en-US" altLang="zh-CN" sz="1200" smtClean="0"/>
              <a:t>w[i]&gt; j </a:t>
            </a:r>
            <a:r>
              <a:rPr lang="zh-CN" altLang="en-US" sz="1200" smtClean="0"/>
              <a:t>时：</a:t>
            </a:r>
            <a:r>
              <a:rPr lang="en-US" altLang="zh-CN" sz="1200" smtClean="0"/>
              <a:t>v[i][j]=v[i-1][j]   </a:t>
            </a:r>
            <a:endParaRPr lang="en-US" altLang="zh-CN" sz="1200" smtClean="0"/>
          </a:p>
          <a:p>
            <a:r>
              <a:rPr lang="en-US" altLang="zh-CN" sz="1200" smtClean="0"/>
              <a:t>      (3) </a:t>
            </a:r>
            <a:r>
              <a:rPr lang="zh-CN" altLang="en-US" sz="1200" smtClean="0"/>
              <a:t>当</a:t>
            </a:r>
            <a:r>
              <a:rPr lang="en-US" altLang="zh-CN" sz="1200" smtClean="0"/>
              <a:t>j&gt;=w[i]</a:t>
            </a:r>
            <a:r>
              <a:rPr lang="zh-CN" altLang="en-US" sz="1200" smtClean="0"/>
              <a:t>时：</a:t>
            </a:r>
            <a:r>
              <a:rPr lang="en-US" altLang="zh-CN" sz="1200" smtClean="0"/>
              <a:t> v[i][j]=max{v[i-1][j],v[i-1][j-w[i]]+v[i]}  </a:t>
            </a:r>
            <a:endParaRPr lang="en-US" altLang="zh-CN"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com.atguigu.bag;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KnapsackProblem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weight = {1,4,3}; //</a:t>
            </a:r>
            <a:r>
              <a:rPr lang="zh-CN" altLang="en-US" smtClean="0">
                <a:ea typeface="宋体" panose="02010600030101010101" pitchFamily="2" charset="-122"/>
              </a:rPr>
              <a:t>物品重量 </a:t>
            </a:r>
            <a:r>
              <a:rPr lang="en-US" altLang="zh-CN" smtClean="0">
                <a:ea typeface="宋体" panose="02010600030101010101" pitchFamily="2" charset="-122"/>
              </a:rPr>
              <a:t>// [6, 5] [2,3][3,4]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val = {1500,3000,2000}; //</a:t>
            </a:r>
            <a:r>
              <a:rPr lang="zh-CN" altLang="en-US" smtClean="0">
                <a:ea typeface="宋体" panose="02010600030101010101" pitchFamily="2" charset="-122"/>
              </a:rPr>
              <a:t>物品价值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 = 4; //</a:t>
            </a:r>
            <a:r>
              <a:rPr lang="zh-CN" altLang="en-US" smtClean="0">
                <a:ea typeface="宋体" panose="02010600030101010101" pitchFamily="2" charset="-122"/>
              </a:rPr>
              <a:t>背包容量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n = val.length; //</a:t>
            </a:r>
            <a:r>
              <a:rPr lang="zh-CN" altLang="en-US" smtClean="0">
                <a:ea typeface="宋体" panose="02010600030101010101" pitchFamily="2" charset="-122"/>
              </a:rPr>
              <a:t>物品个数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f = new int[n+1][m+1]; //f[i][j]</a:t>
            </a:r>
            <a:r>
              <a:rPr lang="zh-CN" altLang="en-US" smtClean="0">
                <a:ea typeface="宋体" panose="02010600030101010101" pitchFamily="2" charset="-122"/>
              </a:rPr>
              <a:t>表示前</a:t>
            </a:r>
            <a:r>
              <a:rPr lang="en-US" altLang="zh-CN" smtClean="0">
                <a:ea typeface="宋体" panose="02010600030101010101" pitchFamily="2" charset="-122"/>
              </a:rPr>
              <a:t>i</a:t>
            </a:r>
            <a:r>
              <a:rPr lang="zh-CN" altLang="en-US" smtClean="0">
                <a:ea typeface="宋体" panose="02010600030101010101" pitchFamily="2" charset="-122"/>
              </a:rPr>
              <a:t>个物品能装入容量为</a:t>
            </a:r>
            <a:r>
              <a:rPr lang="en-US" altLang="zh-CN" smtClean="0">
                <a:ea typeface="宋体" panose="02010600030101010101" pitchFamily="2" charset="-122"/>
              </a:rPr>
              <a:t>j</a:t>
            </a:r>
            <a:r>
              <a:rPr lang="zh-CN" altLang="en-US" smtClean="0">
                <a:ea typeface="宋体" panose="02010600030101010101" pitchFamily="2" charset="-122"/>
              </a:rPr>
              <a:t>的背包中的最大价值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path = new int[n+1][m+1];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初始化第一列和第一行</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i=0;i&lt;f[0].length;i++){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f[0][i]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通过公式迭代计算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i=1;i&lt;f.length;i++){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j=1;j&lt;f[0].length;j++){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if(weight[i-1]&gt;j)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if(f[i-1][j]&lt;f[i-1][j-weight[i-1]]+val[i-1]){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path[i][j]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Math.max(f[i-1][j], 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j=0;j&lt;f[0].length;j++){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System.out.print(f[i][j]+"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i=f.length-1;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j=f[0].length-1;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while(i&gt;0&amp;&amp;j&gt;0){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if(path[i][j]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个物品装入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weight[i-1];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暴力匹配的代码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com.atguigu.kmp;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ViolenceMatch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str1 = "</a:t>
            </a:r>
            <a:r>
              <a:rPr lang="zh-CN" altLang="en-US" smtClean="0">
                <a:ea typeface="宋体" panose="02010600030101010101" pitchFamily="2" charset="-122"/>
              </a:rPr>
              <a:t>硅硅谷 尚硅谷你尚硅 尚硅谷你尚硅谷你尚硅你好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尚硅谷你尚硅你</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System.out.println(violentMatch(str1, str2));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boolean violentMatch(String originStr, String subString)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s= originStr.toCharArray();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p = subString.toCharArray();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sLen = s.length;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pLen = p.length;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(i &lt; sLen &amp;&amp; j &lt; pLen)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(s[i] == p[j])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//①</a:t>
            </a:r>
            <a:r>
              <a:rPr lang="zh-CN" altLang="en-US" smtClean="0">
                <a:ea typeface="宋体" panose="02010600030101010101" pitchFamily="2" charset="-122"/>
              </a:rPr>
              <a:t>如果当前字符匹配成功（即</a:t>
            </a:r>
            <a:r>
              <a:rPr lang="en-US" altLang="zh-CN" smtClean="0">
                <a:ea typeface="宋体" panose="02010600030101010101" pitchFamily="2" charset="-122"/>
              </a:rPr>
              <a:t>s[i] == p[j]</a:t>
            </a:r>
            <a:r>
              <a:rPr lang="zh-CN" altLang="en-US" smtClean="0">
                <a:ea typeface="宋体" panose="02010600030101010101" pitchFamily="2" charset="-122"/>
              </a:rPr>
              <a:t>），则</a:t>
            </a:r>
            <a:r>
              <a:rPr lang="en-US" altLang="zh-CN" smtClean="0">
                <a:ea typeface="宋体" panose="02010600030101010101" pitchFamily="2" charset="-122"/>
              </a:rPr>
              <a:t>i++</a:t>
            </a:r>
            <a:r>
              <a:rPr lang="zh-CN" altLang="en-US" smtClean="0">
                <a:ea typeface="宋体" panose="02010600030101010101" pitchFamily="2" charset="-122"/>
              </a:rPr>
              <a:t>，</a:t>
            </a:r>
            <a:r>
              <a:rPr lang="en-US" altLang="zh-CN" smtClean="0">
                <a:ea typeface="宋体" panose="02010600030101010101" pitchFamily="2" charset="-122"/>
              </a:rPr>
              <a:t>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//②</a:t>
            </a:r>
            <a:r>
              <a:rPr lang="zh-CN" altLang="en-US" smtClean="0">
                <a:ea typeface="宋体" panose="02010600030101010101" pitchFamily="2" charset="-122"/>
              </a:rPr>
              <a:t>如果失配（即</a:t>
            </a:r>
            <a:r>
              <a:rPr lang="en-US" altLang="zh-CN" smtClean="0">
                <a:ea typeface="宋体" panose="02010600030101010101" pitchFamily="2" charset="-122"/>
              </a:rPr>
              <a:t>s[i]! = p[j]</a:t>
            </a:r>
            <a:r>
              <a:rPr lang="zh-CN" altLang="en-US" smtClean="0">
                <a:ea typeface="宋体" panose="02010600030101010101" pitchFamily="2" charset="-122"/>
              </a:rPr>
              <a:t>），令</a:t>
            </a:r>
            <a:r>
              <a:rPr lang="en-US" altLang="zh-CN" smtClean="0">
                <a:ea typeface="宋体" panose="02010600030101010101" pitchFamily="2" charset="-122"/>
              </a:rPr>
              <a:t>i = i - (j - 1)</a:t>
            </a:r>
            <a:r>
              <a:rPr lang="zh-CN" altLang="en-US" smtClean="0">
                <a:ea typeface="宋体" panose="02010600030101010101" pitchFamily="2" charset="-122"/>
              </a:rPr>
              <a:t>，</a:t>
            </a:r>
            <a:r>
              <a:rPr lang="en-US" altLang="zh-CN" smtClean="0">
                <a:ea typeface="宋体" panose="02010600030101010101" pitchFamily="2" charset="-122"/>
              </a:rPr>
              <a:t>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 i - 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匹配成功，返回 </a:t>
            </a:r>
            <a:r>
              <a:rPr lang="en-US" altLang="zh-CN" smtClean="0">
                <a:ea typeface="宋体" panose="02010600030101010101" pitchFamily="2" charset="-122"/>
              </a:rPr>
              <a:t>true </a:t>
            </a:r>
            <a:r>
              <a:rPr lang="zh-CN" altLang="en-US" smtClean="0">
                <a:ea typeface="宋体" panose="02010600030101010101" pitchFamily="2" charset="-122"/>
              </a:rPr>
              <a:t>否则返回</a:t>
            </a:r>
            <a:r>
              <a:rPr lang="en-US" altLang="zh-CN" smtClean="0">
                <a:ea typeface="宋体" panose="02010600030101010101" pitchFamily="2" charset="-122"/>
              </a:rPr>
              <a:t>false // </a:t>
            </a:r>
            <a:r>
              <a:rPr lang="zh-CN" altLang="en-US" smtClean="0">
                <a:ea typeface="宋体" panose="02010600030101010101" pitchFamily="2" charset="-122"/>
              </a:rPr>
              <a:t>位置应该是  </a:t>
            </a:r>
            <a:r>
              <a:rPr lang="en-US" altLang="zh-CN" smtClean="0">
                <a:ea typeface="宋体" panose="02010600030101010101" pitchFamily="2" charset="-122"/>
              </a:rPr>
              <a:t>i -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(j == pLen)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com.atguigu.kmp;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KMPAlgorithm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a:t>
            </a:r>
            <a:r>
              <a:rPr lang="zh-CN" altLang="en-US" smtClean="0">
                <a:ea typeface="宋体" panose="02010600030101010101" pitchFamily="2" charset="-122"/>
              </a:rPr>
              <a:t>： 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B: </a:t>
            </a:r>
            <a:r>
              <a:rPr lang="zh-CN" altLang="en-US" smtClean="0">
                <a:ea typeface="宋体" panose="02010600030101010101" pitchFamily="2" charset="-122"/>
              </a:rPr>
              <a:t>硅</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 </a:t>
            </a:r>
            <a:r>
              <a:rPr lang="zh-CN" altLang="en-US" smtClean="0">
                <a:ea typeface="宋体" panose="02010600030101010101" pitchFamily="2" charset="-122"/>
              </a:rPr>
              <a:t>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D: </a:t>
            </a:r>
            <a:r>
              <a:rPr lang="zh-CN" altLang="en-US" smtClean="0">
                <a:ea typeface="宋体" panose="02010600030101010101" pitchFamily="2" charset="-122"/>
              </a:rPr>
              <a:t>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E: </a:t>
            </a:r>
            <a:r>
              <a:rPr lang="zh-CN" altLang="en-US" smtClean="0">
                <a:ea typeface="宋体" panose="02010600030101010101" pitchFamily="2" charset="-122"/>
              </a:rPr>
              <a:t>好</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String str1 = "BBC ABCDAB ABCDABCDABDE";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"ABCDABD";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str1 = "</a:t>
            </a:r>
            <a:r>
              <a:rPr lang="zh-CN" altLang="en-US" smtClean="0">
                <a:ea typeface="宋体" panose="02010600030101010101" pitchFamily="2" charset="-122"/>
              </a:rPr>
              <a:t>硅硅谷 尚硅谷你尚硅 尚硅谷你尚硅谷你尚硅你好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尚硅谷你尚硅你</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硅硅谷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next = KMP.kmpNext(str2);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KMP.kmpSearch(str1, str2,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子串在源字符串的</a:t>
            </a:r>
            <a:r>
              <a:rPr lang="en-US" altLang="zh-CN" smtClean="0">
                <a:ea typeface="宋体" panose="02010600030101010101" pitchFamily="2" charset="-122"/>
              </a:rPr>
              <a:t>index="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i &lt; next.length;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System.out.println(next[i]);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System.out.println(next.length);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KMP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a:t>
            </a:r>
            <a:r>
              <a:rPr lang="zh-CN" altLang="en-US" smtClean="0">
                <a:ea typeface="宋体" panose="02010600030101010101" pitchFamily="2" charset="-122"/>
              </a:rPr>
              <a:t>文本串  </a:t>
            </a:r>
            <a:r>
              <a:rPr lang="en-US" altLang="zh-CN" smtClean="0">
                <a:ea typeface="宋体" panose="02010600030101010101" pitchFamily="2" charset="-122"/>
              </a:rPr>
              <a:t>dest </a:t>
            </a:r>
            <a:r>
              <a:rPr lang="zh-CN" altLang="en-US" smtClean="0">
                <a:ea typeface="宋体" panose="02010600030101010101" pitchFamily="2" charset="-122"/>
              </a:rPr>
              <a:t>模式串</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int kmpSearch(String str, String dest,int[]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j = 0; i &lt; str.length();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while(j &gt; 0 &amp;&amp; str.charAt(i)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next[j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if(str.charAt(i)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if(j == dest.length()){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i-j+1;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kmpNext(String dest){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next = new int[dest.length()];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next[0]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1,j = 0; i &lt; dest.length();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while(j &gt; 0 &amp;&amp; dest.charAt(j) != dest.charAt(i)){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next[j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if(dest.charAt(i)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next[i] =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注意理解</a:t>
            </a:r>
            <a:r>
              <a:rPr lang="en-US" altLang="zh-CN" smtClean="0">
                <a:ea typeface="宋体" panose="02010600030101010101" pitchFamily="2" charset="-122"/>
              </a:rPr>
              <a:t>: </a:t>
            </a:r>
            <a:r>
              <a:rPr lang="zh-CN" altLang="en-US" smtClean="0">
                <a:ea typeface="宋体" panose="02010600030101010101" pitchFamily="2" charset="-122"/>
              </a:rPr>
              <a:t>后面的集合覆盖问题可以说明</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:[Debug</a:t>
            </a:r>
            <a:r>
              <a:rPr lang="zh-CN" altLang="en-US" smtClean="0">
                <a:ea typeface="宋体" panose="02010600030101010101" pitchFamily="2" charset="-122"/>
              </a:rPr>
              <a:t>演示就非常好理解贪心算法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GreedyAlgorithm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"unchecked", "rawtypes"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初始化广播台信息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HashMap&lt;String, HashSet&lt;String&gt;&gt; broadcasts = new HashMap&lt;String, HashSet&lt;String&gt;&gt;();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hashSetK1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hashSetK2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hashSetK3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hashSetK4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hashSetK5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broadcasts.put("K1", hashSetK1/*new HashSet(Arrays.asList(new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broadcasts.put("K2", hashSetK2/*new HashSet(Arrays.asList(new String[] {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broadcasts.put("K3", hashSetK3/*new HashSet(Arrays.asList(new String[] {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broadcasts.put("K4", hashSetK4/*new HashSet(Arrays.asList(new String[] {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broadcasts.put("K5", hashSetK5/*new HashSet(Arrays.asList(new String[] {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需要覆盖的全部地区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所选择的广播台列表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List&lt;String&gt; selects = new ArrayList&lt;String&gt;();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tempSet = new HashSet&lt;String&gt;();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(allAreas.size()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(String key : broadcasts.keySet())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areas = broadcasts.get(key);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tempSet.addAll(areas);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a:t>
            </a:r>
            <a:r>
              <a:rPr lang="en-US" altLang="zh-CN" smtClean="0">
                <a:ea typeface="宋体" panose="02010600030101010101" pitchFamily="2" charset="-122"/>
              </a:rPr>
              <a:t>2</a:t>
            </a:r>
            <a:r>
              <a:rPr lang="zh-CN" altLang="en-US" smtClean="0">
                <a:ea typeface="宋体" panose="02010600030101010101" pitchFamily="2" charset="-122"/>
              </a:rPr>
              <a:t>个集合的交集，此时</a:t>
            </a:r>
            <a:r>
              <a:rPr lang="en-US" altLang="zh-CN" smtClean="0">
                <a:ea typeface="宋体" panose="02010600030101010101" pitchFamily="2" charset="-122"/>
              </a:rPr>
              <a:t>tempSet</a:t>
            </a:r>
            <a:r>
              <a:rPr lang="zh-CN" altLang="en-US" smtClean="0">
                <a:ea typeface="宋体" panose="02010600030101010101" pitchFamily="2" charset="-122"/>
              </a:rPr>
              <a:t>会被赋值为交集的内容，所以使用临时变量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tempSet.retainAll(allAreas);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如果该集合包含的地区数量比原本的集合多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(tempSet.size() &gt; 0 &amp;&amp; (maxKey == null || tempSet.size() &gt; broadcasts.get(maxKey).size()))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(maxKey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selects.add(maxKey);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allAreas.removeAll(broadcasts.get(maxKey));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System.out.print("selects:" + selects);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:[Debug</a:t>
            </a:r>
            <a:r>
              <a:rPr lang="zh-CN" altLang="en-US" smtClean="0">
                <a:ea typeface="宋体" panose="02010600030101010101" pitchFamily="2" charset="-122"/>
              </a:rPr>
              <a:t>演示就非常好理解贪心算法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GreedyAlgorithm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"unchecked", "rawtypes"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初始化广播台信息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HashMap&lt;String, HashSet&lt;String&gt;&gt; broadcasts = new HashMap&lt;String, HashSet&lt;String&gt;&gt;();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hashSetK1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hashSetK2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hashSetK3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hashSetK4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hashSetK5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broadcasts.put("K1", hashSetK1/*new HashSet(Arrays.asList(new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broadcasts.put("K2", hashSetK2/*new HashSet(Arrays.asList(new String[] {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broadcasts.put("K3", hashSetK3/*new HashSet(Arrays.asList(new String[] {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broadcasts.put("K4", hashSetK4/*new HashSet(Arrays.asList(new String[] {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broadcasts.put("K5", hashSetK5/*new HashSet(Arrays.asList(new String[] {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需要覆盖的全部地区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所选择的广播台列表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List&lt;String&gt; selects = new ArrayList&lt;String&gt;();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tempSet = new HashSet&lt;String&gt;();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(allAreas.size()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(String key : broadcasts.keySet())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areas = broadcasts.get(key);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tempSet.addAll(areas);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a:t>
            </a:r>
            <a:r>
              <a:rPr lang="en-US" altLang="zh-CN" smtClean="0">
                <a:ea typeface="宋体" panose="02010600030101010101" pitchFamily="2" charset="-122"/>
              </a:rPr>
              <a:t>2</a:t>
            </a:r>
            <a:r>
              <a:rPr lang="zh-CN" altLang="en-US" smtClean="0">
                <a:ea typeface="宋体" panose="02010600030101010101" pitchFamily="2" charset="-122"/>
              </a:rPr>
              <a:t>个集合的交集，此时</a:t>
            </a:r>
            <a:r>
              <a:rPr lang="en-US" altLang="zh-CN" smtClean="0">
                <a:ea typeface="宋体" panose="02010600030101010101" pitchFamily="2" charset="-122"/>
              </a:rPr>
              <a:t>tempSet</a:t>
            </a:r>
            <a:r>
              <a:rPr lang="zh-CN" altLang="en-US" smtClean="0">
                <a:ea typeface="宋体" panose="02010600030101010101" pitchFamily="2" charset="-122"/>
              </a:rPr>
              <a:t>会被赋值为交集的内容，所以使用临时变量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tempSet.retainAll(allAreas);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如果该集合包含的地区数量比原本的集合多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(tempSet.size() &gt; 0 &amp;&amp; (maxKey == null || tempSet.size() &gt; broadcasts.get(maxKey).size()))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(maxKey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selects.add(maxKey);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allAreas.removeAll(broadcasts.get(maxKey));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System.out.print("selects:" + selects);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图的回路是</a:t>
            </a:r>
            <a:r>
              <a:rPr lang="en-US" altLang="zh-CN" smtClean="0">
                <a:ea typeface="宋体" panose="02010600030101010101" pitchFamily="2" charset="-122"/>
              </a:rPr>
              <a:t>? [</a:t>
            </a:r>
            <a:r>
              <a:rPr lang="zh-CN" altLang="en-US" smtClean="0">
                <a:ea typeface="宋体" panose="02010600030101010101" pitchFamily="2" charset="-122"/>
              </a:rPr>
              <a:t>待</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思路分析就以 图的</a:t>
            </a:r>
            <a:r>
              <a:rPr lang="en-US" altLang="zh-CN" smtClean="0">
                <a:ea typeface="宋体" panose="02010600030101010101" pitchFamily="2" charset="-122"/>
              </a:rPr>
              <a:t>A</a:t>
            </a:r>
            <a:r>
              <a:rPr lang="zh-CN" altLang="en-US" smtClean="0">
                <a:ea typeface="宋体" panose="02010600030101010101" pitchFamily="2" charset="-122"/>
              </a:rPr>
              <a:t>点出发，看看 是如何生存最小生成树的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上图左边为图的性质，右边为对应的邻接矩阵。</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选择</a:t>
            </a:r>
            <a:r>
              <a:rPr lang="en-US" altLang="zh-CN" sz="1200" b="0" i="0"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作为出发顶点，步骤如下：</a:t>
            </a:r>
            <a:endParaRPr lang="zh-CN" altLang="en-US" sz="1200" b="0" i="0" kern="1200" smtClean="0">
              <a:solidFill>
                <a:schemeClr val="tx1"/>
              </a:solidFill>
              <a:effectLst/>
              <a:latin typeface="+mn-lt"/>
              <a:ea typeface="+mn-ea"/>
              <a:cs typeface="+mn-cs"/>
            </a:endParaRPr>
          </a:p>
          <a:p>
            <a:r>
              <a:rPr lang="zh-CN" altLang="en-US" sz="1200" kern="1200" smtClean="0">
                <a:solidFill>
                  <a:schemeClr val="tx1"/>
                </a:solidFill>
                <a:latin typeface="+mn-lt"/>
                <a:ea typeface="+mn-ea"/>
                <a:cs typeface="+mn-cs"/>
              </a:rPr>
              <a:t>选择</a:t>
            </a:r>
            <a:r>
              <a:rPr lang="en-US" altLang="zh-CN" sz="1200" kern="1200" smtClean="0">
                <a:solidFill>
                  <a:schemeClr val="tx1"/>
                </a:solidFill>
                <a:latin typeface="+mn-lt"/>
                <a:ea typeface="+mn-ea"/>
                <a:cs typeface="+mn-cs"/>
              </a:rPr>
              <a:t>A</a:t>
            </a:r>
            <a:r>
              <a:rPr lang="zh-CN" altLang="en-US" sz="1200" kern="1200" smtClean="0">
                <a:solidFill>
                  <a:schemeClr val="tx1"/>
                </a:solidFill>
                <a:latin typeface="+mn-lt"/>
                <a:ea typeface="+mn-ea"/>
                <a:cs typeface="+mn-cs"/>
              </a:rPr>
              <a:t>作为出发顶点，步骤如下：</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{A}-&gt;G  //</a:t>
            </a:r>
            <a:r>
              <a:rPr lang="zh-CN" altLang="en-US" sz="1200" kern="1200" smtClean="0">
                <a:solidFill>
                  <a:schemeClr val="tx1"/>
                </a:solidFill>
                <a:latin typeface="+mn-lt"/>
                <a:ea typeface="+mn-ea"/>
                <a:cs typeface="+mn-cs"/>
              </a:rPr>
              <a:t>第一次大循环 ，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 </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&lt;A,G&gt;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2</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{A,G}-&gt;B //</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确定 </a:t>
            </a:r>
            <a:r>
              <a:rPr lang="en-US" altLang="zh-CN" sz="1200" kern="1200" smtClean="0">
                <a:solidFill>
                  <a:schemeClr val="tx1"/>
                </a:solidFill>
                <a:latin typeface="+mn-lt"/>
                <a:ea typeface="+mn-ea"/>
                <a:cs typeface="+mn-cs"/>
              </a:rPr>
              <a:t>{A,G} </a:t>
            </a:r>
            <a:r>
              <a:rPr lang="zh-CN" altLang="en-US" sz="1200" kern="1200" smtClean="0">
                <a:solidFill>
                  <a:schemeClr val="tx1"/>
                </a:solidFill>
                <a:latin typeface="+mn-lt"/>
                <a:ea typeface="+mn-ea"/>
                <a:cs typeface="+mn-cs"/>
              </a:rPr>
              <a:t>中的 节点和没有走过的节点哪个时最近的</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&lt;G,B&gt;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3</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{A,G,B}-&gt;E//</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次大循环 </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&lt;G,E&gt;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{A,G,B,E}-&gt;F//</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次大循环 ，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&lt;E,F&gt;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5</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{A,G,B,E,F}-&gt;D//</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&lt;F,D&gt;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{A,G,B,E,F,D}-&gt;C//</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&lt;F,D&gt;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{A,G,B,E,F,D,C}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PrimAlgorithm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[]data=new char[]{'A','B','C','D','E'};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[]data=new char[]{'A','B','C','D','E','F','G'};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vexs=data.length;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char[] vertex=new char[]{'A','B','C','D','E','F','G'};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ad_matrix=new int[7][];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ad_matrix[0]=new int[]{N,5,7,N,N,N,2};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ad_matrix[1]=new int[]{5,N,N,9,N,N,3};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ad_matrix[2]=new int[]{7,N,N,N,8,N,N};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ad_matrix[3]=new int[]{N,9,N,N,N,4,N};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ad_matrix[4]=new int[]{N,N,8,N,N,5,4};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ad_matrix[5]=new int[]{N,N,N,4,5,N,6};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ad_matrix[6]=new int[]{2,3,N,N,4,6,N};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[][]weight=new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{10000,4,8,5,10000},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{4,10000,3,10000,7},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{8,3,10000,6,6},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{5,10000,6,10000,9},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{10000,7,6,9,10000}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给一个</a:t>
            </a:r>
            <a:r>
              <a:rPr lang="en-US" altLang="zh-CN" smtClean="0">
                <a:ea typeface="宋体" panose="02010600030101010101" pitchFamily="2" charset="-122"/>
              </a:rPr>
              <a:t>10000 </a:t>
            </a:r>
            <a:r>
              <a:rPr lang="zh-CN" altLang="en-US" smtClean="0">
                <a:ea typeface="宋体" panose="02010600030101010101" pitchFamily="2" charset="-122"/>
              </a:rPr>
              <a:t>大值，表示 两点不能连通的效果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[][]weight=new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{10000,5,7,10000,10000,10000,2},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{5,10000,10000,9,10000,10000,3},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{7,10000,10000,10000,8,10000,10000},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{10000,9,10000,10000,10000,4,10000},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{10000,10000,8,10000,10000,5,4},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{10000,10000,10000,4,5,10000,6},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{2,3,10000,10000,4,6,10000},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MGraph graph=new MGraph(vexs);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MinTree mt=new MinTree();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mt.CreateGraph(graph,vexs,data,weight);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说明这里 </a:t>
            </a:r>
            <a:r>
              <a:rPr lang="en-US" altLang="zh-CN" smtClean="0">
                <a:ea typeface="宋体" panose="02010600030101010101" pitchFamily="2" charset="-122"/>
              </a:rPr>
              <a:t>0 </a:t>
            </a:r>
            <a:r>
              <a:rPr lang="zh-CN" altLang="en-US" smtClean="0">
                <a:ea typeface="宋体" panose="02010600030101010101" pitchFamily="2" charset="-122"/>
              </a:rPr>
              <a:t>表示从 </a:t>
            </a:r>
            <a:r>
              <a:rPr lang="en-US" altLang="zh-CN" smtClean="0">
                <a:ea typeface="宋体" panose="02010600030101010101" pitchFamily="2" charset="-122"/>
              </a:rPr>
              <a:t>A</a:t>
            </a:r>
            <a:r>
              <a:rPr lang="zh-CN" altLang="en-US" smtClean="0">
                <a:ea typeface="宋体" panose="02010600030101010101" pitchFamily="2" charset="-122"/>
              </a:rPr>
              <a:t>点开始构建最小树，</a:t>
            </a:r>
            <a:r>
              <a:rPr lang="en-US" altLang="zh-CN" smtClean="0">
                <a:ea typeface="宋体" panose="02010600030101010101" pitchFamily="2" charset="-122"/>
              </a:rPr>
              <a:t>1 </a:t>
            </a:r>
            <a:r>
              <a:rPr lang="zh-CN" altLang="en-US" smtClean="0">
                <a:ea typeface="宋体" panose="02010600030101010101" pitchFamily="2" charset="-122"/>
              </a:rPr>
              <a:t>表示从 </a:t>
            </a:r>
            <a:r>
              <a:rPr lang="en-US" altLang="zh-CN" smtClean="0">
                <a:ea typeface="宋体" panose="02010600030101010101" pitchFamily="2" charset="-122"/>
              </a:rPr>
              <a:t>B</a:t>
            </a:r>
            <a:r>
              <a:rPr lang="zh-CN" altLang="en-US" smtClean="0">
                <a:ea typeface="宋体" panose="02010600030101010101" pitchFamily="2" charset="-122"/>
              </a:rPr>
              <a:t>构建最小树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不管从哪里开始构建，最短路径权值总和都是一样的  都是</a:t>
            </a:r>
            <a:r>
              <a:rPr lang="en-US" altLang="zh-CN" smtClean="0">
                <a:ea typeface="宋体" panose="02010600030101010101" pitchFamily="2" charset="-122"/>
              </a:rPr>
              <a:t>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边</a:t>
            </a:r>
            <a:r>
              <a:rPr lang="en-US" altLang="zh-CN" smtClean="0">
                <a:ea typeface="宋体" panose="02010600030101010101" pitchFamily="2" charset="-122"/>
              </a:rPr>
              <a:t>&lt;E,G&gt;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&lt;G,A&gt; </a:t>
            </a:r>
            <a:r>
              <a:rPr lang="zh-CN" altLang="en-US" smtClean="0">
                <a:ea typeface="宋体" panose="02010600030101010101" pitchFamily="2" charset="-122"/>
              </a:rPr>
              <a:t>权值：</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&lt;G,B&gt; </a:t>
            </a:r>
            <a:r>
              <a:rPr lang="zh-CN" altLang="en-US" smtClean="0">
                <a:ea typeface="宋体" panose="02010600030101010101" pitchFamily="2" charset="-122"/>
              </a:rPr>
              <a:t>权值：</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&lt;E,F&gt; </a:t>
            </a:r>
            <a:r>
              <a:rPr lang="zh-CN" altLang="en-US" smtClean="0">
                <a:ea typeface="宋体" panose="02010600030101010101" pitchFamily="2" charset="-122"/>
              </a:rPr>
              <a:t>权值：</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&lt;A,C&gt; </a:t>
            </a:r>
            <a:r>
              <a:rPr lang="zh-CN" altLang="en-US" smtClean="0">
                <a:ea typeface="宋体" panose="02010600030101010101" pitchFamily="2" charset="-122"/>
              </a:rPr>
              <a:t>权值：</a:t>
            </a:r>
            <a:r>
              <a:rPr lang="en-US" altLang="zh-CN" smtClean="0">
                <a:ea typeface="宋体" panose="02010600030101010101" pitchFamily="2" charset="-122"/>
              </a:rPr>
              <a:t>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mt.Prim(graph,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MinTree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创建图的邻接矩阵*</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CreateGraph(MGraph graph,int vexs,char data[],int [][]weight){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for(i=0;i&lt;vexs;i++){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graph.data[i]=data[i];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for(j=0;j&lt;vexs;j++){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graph.weight[i][j]=weight[i][j];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Prim(MGraph graph,int v){</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a:t>
            </a:r>
            <a:r>
              <a:rPr lang="zh-CN" altLang="en-US" smtClean="0">
                <a:ea typeface="宋体" panose="02010600030101010101" pitchFamily="2" charset="-122"/>
              </a:rPr>
              <a:t>为图的邻接矩阵表示，</a:t>
            </a:r>
            <a:r>
              <a:rPr lang="en-US" altLang="zh-CN" smtClean="0">
                <a:ea typeface="宋体" panose="02010600030101010101" pitchFamily="2" charset="-122"/>
              </a:rPr>
              <a:t>v</a:t>
            </a:r>
            <a:r>
              <a:rPr lang="zh-CN" altLang="en-US" smtClean="0">
                <a:ea typeface="宋体" panose="02010600030101010101" pitchFamily="2" charset="-122"/>
              </a:rPr>
              <a:t>为起始顶点*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visited[]=new int[graph.vexs];  // visited[]</a:t>
            </a:r>
            <a:r>
              <a:rPr lang="zh-CN" altLang="en-US" smtClean="0">
                <a:ea typeface="宋体" panose="02010600030101010101" pitchFamily="2" charset="-122"/>
              </a:rPr>
              <a:t>标记结点是否被访问过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i=0;i&lt;graph.vexs;i++){   //</a:t>
            </a:r>
            <a:r>
              <a:rPr lang="zh-CN" altLang="en-US" smtClean="0">
                <a:ea typeface="宋体" panose="02010600030101010101" pitchFamily="2" charset="-122"/>
              </a:rPr>
              <a:t>初始化</a:t>
            </a:r>
            <a:r>
              <a:rPr lang="en-US" altLang="zh-CN" smtClean="0">
                <a:ea typeface="宋体" panose="02010600030101010101" pitchFamily="2" charset="-122"/>
              </a:rPr>
              <a:t>visited[]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visited[i]=0;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visited[v]=1;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h1=-1,h2=-1;   //</a:t>
            </a:r>
            <a:r>
              <a:rPr lang="zh-CN" altLang="en-US" smtClean="0">
                <a:ea typeface="宋体" panose="02010600030101010101" pitchFamily="2" charset="-122"/>
              </a:rPr>
              <a:t>记录边的弧尾和弧头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minweight=10000;//minweight</a:t>
            </a:r>
            <a:r>
              <a:rPr lang="zh-CN" altLang="en-US" smtClean="0">
                <a:ea typeface="宋体" panose="02010600030101010101" pitchFamily="2" charset="-122"/>
              </a:rPr>
              <a:t>记录最小权重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每循环一次，生成一条边，共生成 </a:t>
            </a:r>
            <a:r>
              <a:rPr lang="en-US" altLang="zh-CN" smtClean="0">
                <a:ea typeface="宋体" panose="02010600030101010101" pitchFamily="2" charset="-122"/>
              </a:rPr>
              <a:t>vexs-1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上图左边为图的性质，右边为对应的邻接矩阵。</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选择</a:t>
            </a:r>
            <a:r>
              <a:rPr lang="en-US" altLang="zh-CN" smtClean="0">
                <a:ea typeface="宋体" panose="02010600030101010101" pitchFamily="2" charset="-122"/>
              </a:rPr>
              <a:t>A</a:t>
            </a:r>
            <a:r>
              <a:rPr lang="zh-CN" altLang="en-US" smtClean="0">
                <a:ea typeface="宋体" panose="02010600030101010101" pitchFamily="2" charset="-122"/>
              </a:rPr>
              <a:t>作为出发顶点，步骤如下：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{A}-&gt;G  //</a:t>
            </a:r>
            <a:r>
              <a:rPr lang="zh-CN" altLang="en-US" smtClean="0">
                <a:ea typeface="宋体" panose="02010600030101010101" pitchFamily="2" charset="-122"/>
              </a:rPr>
              <a:t>第一次大循环 ， 里面还有 </a:t>
            </a:r>
            <a:r>
              <a:rPr lang="en-US" altLang="zh-CN" smtClean="0">
                <a:ea typeface="宋体" panose="02010600030101010101" pitchFamily="2" charset="-122"/>
              </a:rPr>
              <a:t>for-for</a:t>
            </a:r>
            <a:r>
              <a:rPr lang="zh-CN" altLang="en-US" smtClean="0">
                <a:ea typeface="宋体" panose="02010600030101010101" pitchFamily="2" charset="-122"/>
              </a:rPr>
              <a:t>循环 </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&lt;A,G&gt; </a:t>
            </a:r>
            <a:r>
              <a:rPr lang="zh-CN" altLang="en-US" smtClean="0">
                <a:ea typeface="宋体" panose="02010600030101010101" pitchFamily="2" charset="-122"/>
              </a:rPr>
              <a:t>权值：</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{A,G}-&gt;B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确定 </a:t>
            </a:r>
            <a:r>
              <a:rPr lang="en-US" altLang="zh-CN" smtClean="0">
                <a:ea typeface="宋体" panose="02010600030101010101" pitchFamily="2" charset="-122"/>
              </a:rPr>
              <a:t>{A,G} </a:t>
            </a:r>
            <a:r>
              <a:rPr lang="zh-CN" altLang="en-US" smtClean="0">
                <a:ea typeface="宋体" panose="02010600030101010101" pitchFamily="2" charset="-122"/>
              </a:rPr>
              <a:t>中的 节点和没有走过的节点哪个时最近的</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&lt;G,B&gt; </a:t>
            </a:r>
            <a:r>
              <a:rPr lang="zh-CN" altLang="en-US" smtClean="0">
                <a:ea typeface="宋体" panose="02010600030101010101" pitchFamily="2" charset="-122"/>
              </a:rPr>
              <a:t>权值：</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{A,G,B}-&gt;E//</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次大循环 </a:t>
            </a:r>
            <a:r>
              <a:rPr lang="en-US" altLang="zh-CN" smtClean="0">
                <a:ea typeface="宋体" panose="02010600030101010101" pitchFamily="2" charset="-122"/>
              </a:rPr>
              <a:t>, </a:t>
            </a:r>
            <a:r>
              <a:rPr lang="zh-CN" altLang="en-US" smtClean="0">
                <a:ea typeface="宋体" panose="02010600030101010101" pitchFamily="2" charset="-122"/>
              </a:rPr>
              <a:t>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&lt;G,E&gt;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{A,G,B,E}-&gt;F//</a:t>
            </a:r>
            <a:r>
              <a:rPr lang="zh-CN" altLang="en-US" smtClean="0">
                <a:ea typeface="宋体" panose="02010600030101010101" pitchFamily="2" charset="-122"/>
              </a:rPr>
              <a:t>第</a:t>
            </a:r>
            <a:r>
              <a:rPr lang="en-US" altLang="zh-CN" smtClean="0">
                <a:ea typeface="宋体" panose="02010600030101010101" pitchFamily="2" charset="-122"/>
              </a:rPr>
              <a:t>4</a:t>
            </a:r>
            <a:r>
              <a:rPr lang="zh-CN" altLang="en-US" smtClean="0">
                <a:ea typeface="宋体" panose="02010600030101010101" pitchFamily="2" charset="-122"/>
              </a:rPr>
              <a:t>次大循环 ，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&lt;E,F&gt; </a:t>
            </a:r>
            <a:r>
              <a:rPr lang="zh-CN" altLang="en-US" smtClean="0">
                <a:ea typeface="宋体" panose="02010600030101010101" pitchFamily="2" charset="-122"/>
              </a:rPr>
              <a:t>权值：</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{A,G,B,E,F}-&gt;D//</a:t>
            </a:r>
            <a:r>
              <a:rPr lang="zh-CN" altLang="en-US" smtClean="0">
                <a:ea typeface="宋体" panose="02010600030101010101" pitchFamily="2" charset="-122"/>
              </a:rPr>
              <a:t>第</a:t>
            </a:r>
            <a:r>
              <a:rPr lang="en-US" altLang="zh-CN" smtClean="0">
                <a:ea typeface="宋体" panose="02010600030101010101" pitchFamily="2" charset="-122"/>
              </a:rPr>
              <a:t>5</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{A,G,B,E,F,D}-&gt;C//</a:t>
            </a:r>
            <a:r>
              <a:rPr lang="zh-CN" altLang="en-US" smtClean="0">
                <a:ea typeface="宋体" panose="02010600030101010101" pitchFamily="2" charset="-122"/>
              </a:rPr>
              <a:t>第</a:t>
            </a:r>
            <a:r>
              <a:rPr lang="en-US" altLang="zh-CN" smtClean="0">
                <a:ea typeface="宋体" panose="02010600030101010101" pitchFamily="2" charset="-122"/>
              </a:rPr>
              <a:t>5</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{A,G,B,E,F,D,C}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k=1;k&lt;graph.vexs;k++){  //vexs</a:t>
            </a:r>
            <a:r>
              <a:rPr lang="zh-CN" altLang="en-US" smtClean="0">
                <a:ea typeface="宋体" panose="02010600030101010101" pitchFamily="2" charset="-122"/>
              </a:rPr>
              <a:t>个顶点，最小生成树中有</a:t>
            </a:r>
            <a:r>
              <a:rPr lang="en-US" altLang="zh-CN" smtClean="0">
                <a:ea typeface="宋体" panose="02010600030101010101" pitchFamily="2" charset="-122"/>
              </a:rPr>
              <a:t>vexs-1</a:t>
            </a:r>
            <a:r>
              <a:rPr lang="zh-CN" altLang="en-US" smtClean="0">
                <a:ea typeface="宋体" panose="02010600030101010101" pitchFamily="2" charset="-122"/>
              </a:rPr>
              <a:t>条边</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这个是用于确定 每一次生成的子图</a:t>
            </a:r>
            <a:r>
              <a:rPr lang="en-US" altLang="zh-CN" smtClean="0">
                <a:ea typeface="宋体" panose="02010600030101010101" pitchFamily="2" charset="-122"/>
              </a:rPr>
              <a:t>() </a:t>
            </a:r>
            <a:r>
              <a:rPr lang="zh-CN" altLang="en-US" smtClean="0">
                <a:ea typeface="宋体" panose="02010600030101010101" pitchFamily="2" charset="-122"/>
              </a:rPr>
              <a:t>和 和哪个节点距离最近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同时要去排除掉 访问过的节点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i=0;i&lt;graph.vexs;i++){  //i</a:t>
            </a:r>
            <a:r>
              <a:rPr lang="zh-CN" altLang="en-US" smtClean="0">
                <a:ea typeface="宋体" panose="02010600030101010101" pitchFamily="2" charset="-122"/>
              </a:rPr>
              <a:t>顶点表示被访问过的顶点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j=0;j&lt;graph.vexs;j++){  // j</a:t>
            </a:r>
            <a:r>
              <a:rPr lang="zh-CN" altLang="en-US" smtClean="0">
                <a:ea typeface="宋体" panose="02010600030101010101" pitchFamily="2" charset="-122"/>
              </a:rPr>
              <a:t>顶点表示未被访问过的顶点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if(visited[i]==1 &amp;&amp; visited[j]==0 &amp;&amp; graph.weight[i][j]&lt;minweight){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寻找已访问的顶点与未访问的定点间的权值最小的边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minweight=graph.weight[i][j];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h1=i;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h2=j;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边</a:t>
            </a:r>
            <a:r>
              <a:rPr lang="en-US" altLang="zh-CN" smtClean="0">
                <a:ea typeface="宋体" panose="02010600030101010101" pitchFamily="2" charset="-122"/>
              </a:rPr>
              <a:t>&lt;"+graph.data[h1]+","+graph.data[h2]+"&gt; </a:t>
            </a:r>
            <a:r>
              <a:rPr lang="zh-CN" altLang="en-US" smtClean="0">
                <a:ea typeface="宋体" panose="02010600030101010101" pitchFamily="2" charset="-122"/>
              </a:rPr>
              <a:t>权值：</a:t>
            </a:r>
            <a:r>
              <a:rPr lang="en-US" altLang="zh-CN" smtClean="0">
                <a:ea typeface="宋体" panose="02010600030101010101" pitchFamily="2" charset="-122"/>
              </a:rPr>
              <a:t>"+minweight);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visited[h2]=1;   //</a:t>
            </a:r>
            <a:r>
              <a:rPr lang="zh-CN" altLang="en-US" smtClean="0">
                <a:ea typeface="宋体" panose="02010600030101010101" pitchFamily="2" charset="-122"/>
              </a:rPr>
              <a:t>标记</a:t>
            </a:r>
            <a:r>
              <a:rPr lang="en-US" altLang="zh-CN" smtClean="0">
                <a:ea typeface="宋体" panose="02010600030101010101" pitchFamily="2" charset="-122"/>
              </a:rPr>
              <a:t>h2</a:t>
            </a:r>
            <a:r>
              <a:rPr lang="zh-CN" altLang="en-US" smtClean="0">
                <a:ea typeface="宋体" panose="02010600030101010101" pitchFamily="2" charset="-122"/>
              </a:rPr>
              <a:t>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minweight=10000;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MGraph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图的邻接矩阵表示*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vexs;  //</a:t>
            </a:r>
            <a:r>
              <a:rPr lang="zh-CN" altLang="en-US" smtClean="0">
                <a:ea typeface="宋体" panose="02010600030101010101" pitchFamily="2" charset="-122"/>
              </a:rPr>
              <a:t>图中结点数目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char data[];  //</a:t>
            </a:r>
            <a:r>
              <a:rPr lang="zh-CN" altLang="en-US" smtClean="0">
                <a:ea typeface="宋体" panose="02010600030101010101" pitchFamily="2" charset="-122"/>
              </a:rPr>
              <a:t>存放结点数据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  //</a:t>
            </a:r>
            <a:r>
              <a:rPr lang="zh-CN" altLang="en-US" smtClean="0">
                <a:ea typeface="宋体" panose="02010600030101010101" pitchFamily="2" charset="-122"/>
              </a:rPr>
              <a:t>存放边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MGraph(int 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vexs=ve;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data=new char[ve];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weight=new int[ve][ve];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KruskalCase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edgeNum;        // </a:t>
            </a:r>
            <a:r>
              <a:rPr lang="zh-CN" altLang="en-US" smtClean="0">
                <a:ea typeface="宋体" panose="02010600030101010101" pitchFamily="2" charset="-122"/>
              </a:rPr>
              <a:t>边的数量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char[] vertexs;       // </a:t>
            </a:r>
            <a:r>
              <a:rPr lang="zh-CN" altLang="en-US" smtClean="0">
                <a:ea typeface="宋体" panose="02010600030101010101" pitchFamily="2" charset="-122"/>
              </a:rPr>
              <a:t>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matrix;    //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static final int INF = Integer.MAX_VALUE;   // </a:t>
            </a:r>
            <a:r>
              <a:rPr lang="zh-CN" altLang="en-US" smtClean="0">
                <a:ea typeface="宋体" panose="02010600030101010101" pitchFamily="2" charset="-122"/>
              </a:rPr>
              <a:t>最大值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创建图</a:t>
            </a:r>
            <a:r>
              <a:rPr lang="en-US" altLang="zh-CN" smtClean="0">
                <a:ea typeface="宋体" panose="02010600030101010101" pitchFamily="2" charset="-122"/>
              </a:rPr>
              <a:t>(</a:t>
            </a:r>
            <a:r>
              <a:rPr lang="zh-CN" altLang="en-US" smtClean="0">
                <a:ea typeface="宋体" panose="02010600030101010101" pitchFamily="2" charset="-122"/>
              </a:rPr>
              <a:t>用已提供的矩阵</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参数说明：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vexs  --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matrix-- </a:t>
            </a:r>
            <a:r>
              <a:rPr lang="zh-CN" altLang="en-US" smtClean="0">
                <a:ea typeface="宋体" panose="02010600030101010101" pitchFamily="2" charset="-122"/>
              </a:rPr>
              <a:t>矩阵</a:t>
            </a:r>
            <a:r>
              <a:rPr lang="en-US" altLang="zh-CN" smtClean="0">
                <a:ea typeface="宋体" panose="02010600030101010101" pitchFamily="2" charset="-122"/>
              </a:rPr>
              <a:t>(</a:t>
            </a:r>
            <a:r>
              <a:rPr lang="zh-CN" altLang="en-US" smtClean="0">
                <a:ea typeface="宋体" panose="02010600030101010101" pitchFamily="2" charset="-122"/>
              </a:rPr>
              <a:t>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KruskalCase(char[] vertexs, int[][] matrix)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顶点数</a:t>
            </a:r>
            <a:r>
              <a:rPr lang="en-US" altLang="zh-CN" smtClean="0">
                <a:ea typeface="宋体" panose="02010600030101010101" pitchFamily="2" charset="-122"/>
              </a:rPr>
              <a:t>"</a:t>
            </a:r>
            <a:r>
              <a:rPr lang="zh-CN" altLang="en-US" smtClean="0">
                <a:ea typeface="宋体" panose="02010600030101010101" pitchFamily="2" charset="-122"/>
              </a:rPr>
              <a:t>和</a:t>
            </a:r>
            <a:r>
              <a:rPr lang="en-US" altLang="zh-CN" smtClean="0">
                <a:ea typeface="宋体" panose="02010600030101010101" pitchFamily="2" charset="-122"/>
              </a:rPr>
              <a:t>"</a:t>
            </a:r>
            <a:r>
              <a:rPr lang="zh-CN" altLang="en-US" smtClean="0">
                <a:ea typeface="宋体" panose="02010600030101010101" pitchFamily="2" charset="-122"/>
              </a:rPr>
              <a:t>边数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vlen = vertexs.length;</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顶点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this.vertexs = new char[vlen];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this.vertexs[i] = vertexs[i];</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 = new int[vlen][vlen];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vlen;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vlen;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this.matrix[i][j] = matrix[i][j];</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统计</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vlen;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i+1; j &lt; vlen;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(this.matrix[i][j]!=INF)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a:t>
            </a:r>
            <a:r>
              <a:rPr lang="en-US" altLang="zh-CN" smtClean="0">
                <a:ea typeface="宋体" panose="02010600030101010101" pitchFamily="2" charset="-122"/>
              </a:rPr>
              <a:t>ch</a:t>
            </a:r>
            <a:r>
              <a:rPr lang="zh-CN" altLang="en-US" smtClean="0">
                <a:ea typeface="宋体" panose="02010600030101010101" pitchFamily="2" charset="-122"/>
              </a:rPr>
              <a:t>位置</a:t>
            </a:r>
            <a:r>
              <a:rPr lang="en-US" altLang="zh-CN" smtClean="0">
                <a:ea typeface="宋体" panose="02010600030101010101" pitchFamily="2" charset="-122"/>
              </a:rPr>
              <a:t>, </a:t>
            </a:r>
            <a:r>
              <a:rPr lang="zh-CN" altLang="en-US" smtClean="0">
                <a:ea typeface="宋体" panose="02010600030101010101" pitchFamily="2" charset="-122"/>
              </a:rPr>
              <a:t>返回是第几个顶点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getPosition(char ch)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(vertexs[i] == ch)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打印矩阵队列图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print()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System.out.printf("Martix Graph:\n");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vertexs.length;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System.out.printf("%20d", matrix[i][j]);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克鲁斯卡尔（</a:t>
            </a:r>
            <a:r>
              <a:rPr lang="en-US" altLang="zh-CN" smtClean="0">
                <a:ea typeface="宋体" panose="02010600030101010101" pitchFamily="2" charset="-122"/>
              </a:rPr>
              <a:t>Kruskal)</a:t>
            </a:r>
            <a:r>
              <a:rPr lang="zh-CN" altLang="en-US" smtClean="0">
                <a:ea typeface="宋体" panose="02010600030101010101" pitchFamily="2" charset="-122"/>
              </a:rPr>
              <a:t>最小生成树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kruskal()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0;                      // rets</a:t>
            </a:r>
            <a:r>
              <a:rPr lang="zh-CN" altLang="en-US" smtClean="0">
                <a:ea typeface="宋体" panose="02010600030101010101" pitchFamily="2" charset="-122"/>
              </a:rPr>
              <a:t>数组的索引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ends = new int[edgeNum];     // </a:t>
            </a:r>
            <a:r>
              <a:rPr lang="zh-CN" altLang="en-US" smtClean="0">
                <a:ea typeface="宋体" panose="02010600030101010101" pitchFamily="2" charset="-122"/>
              </a:rPr>
              <a:t>用于保存</a:t>
            </a:r>
            <a:r>
              <a:rPr lang="en-US" altLang="zh-CN" smtClean="0">
                <a:ea typeface="宋体" panose="02010600030101010101" pitchFamily="2" charset="-122"/>
              </a:rPr>
              <a:t>"</a:t>
            </a:r>
            <a:r>
              <a:rPr lang="zh-CN" altLang="en-US" smtClean="0">
                <a:ea typeface="宋体" panose="02010600030101010101" pitchFamily="2" charset="-122"/>
              </a:rPr>
              <a:t>已有最小生成树</a:t>
            </a:r>
            <a:r>
              <a:rPr lang="en-US" altLang="zh-CN" smtClean="0">
                <a:ea typeface="宋体" panose="02010600030101010101" pitchFamily="2" charset="-122"/>
              </a:rPr>
              <a:t>"</a:t>
            </a:r>
            <a:r>
              <a:rPr lang="zh-CN" altLang="en-US" smtClean="0">
                <a:ea typeface="宋体" panose="02010600030101010101" pitchFamily="2" charset="-122"/>
              </a:rPr>
              <a:t>中每个顶点在该最小树中的终点。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EData[] rets = new EData[edgeNum];  // </a:t>
            </a:r>
            <a:r>
              <a:rPr lang="zh-CN" altLang="en-US" smtClean="0">
                <a:ea typeface="宋体" panose="02010600030101010101" pitchFamily="2" charset="-122"/>
              </a:rPr>
              <a:t>结果数组，保存</a:t>
            </a:r>
            <a:r>
              <a:rPr lang="en-US" altLang="zh-CN" smtClean="0">
                <a:ea typeface="宋体" panose="02010600030101010101" pitchFamily="2" charset="-122"/>
              </a:rPr>
              <a:t>kruskal</a:t>
            </a:r>
            <a:r>
              <a:rPr lang="zh-CN" altLang="en-US" smtClean="0">
                <a:ea typeface="宋体" panose="02010600030101010101" pitchFamily="2" charset="-122"/>
              </a:rPr>
              <a:t>最小生成树的边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获取</a:t>
            </a:r>
            <a:r>
              <a:rPr lang="en-US" altLang="zh-CN" smtClean="0">
                <a:ea typeface="宋体" panose="02010600030101010101" pitchFamily="2" charset="-122"/>
              </a:rPr>
              <a:t>"</a:t>
            </a:r>
            <a:r>
              <a:rPr lang="zh-CN" altLang="en-US" smtClean="0">
                <a:ea typeface="宋体" panose="02010600030101010101" pitchFamily="2" charset="-122"/>
              </a:rPr>
              <a:t>图中所有的边</a:t>
            </a:r>
            <a:r>
              <a:rPr lang="en-US" altLang="zh-CN" smtClean="0">
                <a:ea typeface="宋体" panose="02010600030101010101" pitchFamily="2" charset="-122"/>
              </a:rPr>
              <a:t>" </a:t>
            </a:r>
            <a:r>
              <a:rPr lang="zh-CN" altLang="en-US" smtClean="0">
                <a:ea typeface="宋体" panose="02010600030101010101" pitchFamily="2" charset="-122"/>
              </a:rPr>
              <a:t>共</a:t>
            </a:r>
            <a:r>
              <a:rPr lang="en-US" altLang="zh-CN" smtClean="0">
                <a:ea typeface="宋体" panose="02010600030101010101" pitchFamily="2" charset="-122"/>
              </a:rPr>
              <a:t>12</a:t>
            </a:r>
            <a:r>
              <a:rPr lang="zh-CN" altLang="en-US" smtClean="0">
                <a:ea typeface="宋体" panose="02010600030101010101" pitchFamily="2" charset="-122"/>
              </a:rPr>
              <a:t>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EData[] edges = getEdges();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System.out.println(Arrays.toString(edges) + edges.length);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将边按照</a:t>
            </a:r>
            <a:r>
              <a:rPr lang="en-US" altLang="zh-CN" smtClean="0">
                <a:ea typeface="宋体" panose="02010600030101010101" pitchFamily="2" charset="-122"/>
              </a:rPr>
              <a:t>"</a:t>
            </a:r>
            <a:r>
              <a:rPr lang="zh-CN" altLang="en-US" smtClean="0">
                <a:ea typeface="宋体" panose="02010600030101010101" pitchFamily="2" charset="-122"/>
              </a:rPr>
              <a:t>权</a:t>
            </a:r>
            <a:r>
              <a:rPr lang="en-US" altLang="zh-CN" smtClean="0">
                <a:ea typeface="宋体" panose="02010600030101010101" pitchFamily="2" charset="-122"/>
              </a:rPr>
              <a:t>"</a:t>
            </a:r>
            <a:r>
              <a:rPr lang="zh-CN" altLang="en-US" smtClean="0">
                <a:ea typeface="宋体" panose="02010600030101010101" pitchFamily="2" charset="-122"/>
              </a:rPr>
              <a:t>的大小进行排序</a:t>
            </a:r>
            <a:r>
              <a:rPr lang="en-US" altLang="zh-CN" smtClean="0">
                <a:ea typeface="宋体" panose="02010600030101010101" pitchFamily="2" charset="-122"/>
              </a:rPr>
              <a:t>(</a:t>
            </a:r>
            <a:r>
              <a:rPr lang="zh-CN" altLang="en-US" smtClean="0">
                <a:ea typeface="宋体" panose="02010600030101010101" pitchFamily="2" charset="-122"/>
              </a:rPr>
              <a:t>从小到大</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sortEdges(edges, edges.length);</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i&lt;edgeNum;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p1 = getPosition(edges[i].start);      // </a:t>
            </a:r>
            <a:r>
              <a:rPr lang="zh-CN" altLang="en-US" smtClean="0">
                <a:ea typeface="宋体" panose="02010600030101010101" pitchFamily="2" charset="-122"/>
              </a:rPr>
              <a:t>获取第</a:t>
            </a:r>
            <a:r>
              <a:rPr lang="en-US" altLang="zh-CN" smtClean="0">
                <a:ea typeface="宋体" panose="02010600030101010101" pitchFamily="2" charset="-122"/>
              </a:rPr>
              <a:t>i</a:t>
            </a:r>
            <a:r>
              <a:rPr lang="zh-CN" altLang="en-US" smtClean="0">
                <a:ea typeface="宋体" panose="02010600030101010101" pitchFamily="2" charset="-122"/>
              </a:rPr>
              <a:t>条边的</a:t>
            </a:r>
            <a:r>
              <a:rPr lang="en-US" altLang="zh-CN" smtClean="0">
                <a:ea typeface="宋体" panose="02010600030101010101" pitchFamily="2" charset="-122"/>
              </a:rPr>
              <a:t>"</a:t>
            </a:r>
            <a:r>
              <a:rPr lang="zh-CN" altLang="en-US" smtClean="0">
                <a:ea typeface="宋体" panose="02010600030101010101" pitchFamily="2" charset="-122"/>
              </a:rPr>
              <a:t>起点</a:t>
            </a:r>
            <a:r>
              <a:rPr lang="en-US" altLang="zh-CN" smtClean="0">
                <a:ea typeface="宋体" panose="02010600030101010101" pitchFamily="2" charset="-122"/>
              </a:rPr>
              <a:t>"</a:t>
            </a:r>
            <a:r>
              <a:rPr lang="zh-CN" altLang="en-US" smtClean="0">
                <a:ea typeface="宋体" panose="02010600030101010101" pitchFamily="2" charset="-122"/>
              </a:rPr>
              <a:t>的序号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p2 = getPosition(edges[i].end);        // </a:t>
            </a:r>
            <a:r>
              <a:rPr lang="zh-CN" altLang="en-US" smtClean="0">
                <a:ea typeface="宋体" panose="02010600030101010101" pitchFamily="2" charset="-122"/>
              </a:rPr>
              <a:t>获取第</a:t>
            </a:r>
            <a:r>
              <a:rPr lang="en-US" altLang="zh-CN" smtClean="0">
                <a:ea typeface="宋体" panose="02010600030101010101" pitchFamily="2" charset="-122"/>
              </a:rPr>
              <a:t>i</a:t>
            </a:r>
            <a:r>
              <a:rPr lang="zh-CN" altLang="en-US" smtClean="0">
                <a:ea typeface="宋体" panose="02010600030101010101" pitchFamily="2" charset="-122"/>
              </a:rPr>
              <a:t>条边的</a:t>
            </a:r>
            <a:r>
              <a:rPr lang="en-US" altLang="zh-CN" smtClean="0">
                <a:ea typeface="宋体" panose="02010600030101010101" pitchFamily="2" charset="-122"/>
              </a:rPr>
              <a:t>"</a:t>
            </a:r>
            <a:r>
              <a:rPr lang="zh-CN" altLang="en-US" smtClean="0">
                <a:ea typeface="宋体" panose="02010600030101010101" pitchFamily="2" charset="-122"/>
              </a:rPr>
              <a:t>终点</a:t>
            </a:r>
            <a:r>
              <a:rPr lang="en-US" altLang="zh-CN" smtClean="0">
                <a:ea typeface="宋体" panose="02010600030101010101" pitchFamily="2" charset="-122"/>
              </a:rPr>
              <a:t>"</a:t>
            </a:r>
            <a:r>
              <a:rPr lang="zh-CN" altLang="en-US" smtClean="0">
                <a:ea typeface="宋体" panose="02010600030101010101" pitchFamily="2" charset="-122"/>
              </a:rPr>
              <a:t>的序号</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 = getEnd(ends, p1);                 // </a:t>
            </a:r>
            <a:r>
              <a:rPr lang="zh-CN" altLang="en-US" smtClean="0">
                <a:ea typeface="宋体" panose="02010600030101010101" pitchFamily="2" charset="-122"/>
              </a:rPr>
              <a:t>获取</a:t>
            </a:r>
            <a:r>
              <a:rPr lang="en-US" altLang="zh-CN" smtClean="0">
                <a:ea typeface="宋体" panose="02010600030101010101" pitchFamily="2" charset="-122"/>
              </a:rPr>
              <a:t>p1</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n = getEnd(ends, p2);                 // </a:t>
            </a:r>
            <a:r>
              <a:rPr lang="zh-CN" altLang="en-US" smtClean="0">
                <a:ea typeface="宋体" panose="02010600030101010101" pitchFamily="2" charset="-122"/>
              </a:rPr>
              <a:t>获取</a:t>
            </a:r>
            <a:r>
              <a:rPr lang="en-US" altLang="zh-CN" smtClean="0">
                <a:ea typeface="宋体" panose="02010600030101010101" pitchFamily="2" charset="-122"/>
              </a:rPr>
              <a:t>p2</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m!=n</a:t>
            </a:r>
            <a:r>
              <a:rPr lang="zh-CN" altLang="en-US" smtClean="0">
                <a:ea typeface="宋体" panose="02010600030101010101" pitchFamily="2" charset="-122"/>
              </a:rPr>
              <a:t>，意味着</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i"</a:t>
            </a:r>
            <a:r>
              <a:rPr lang="zh-CN" altLang="en-US" smtClean="0">
                <a:ea typeface="宋体" panose="02010600030101010101" pitchFamily="2" charset="-122"/>
              </a:rPr>
              <a:t>与</a:t>
            </a:r>
            <a:r>
              <a:rPr lang="en-US" altLang="zh-CN" smtClean="0">
                <a:ea typeface="宋体" panose="02010600030101010101" pitchFamily="2" charset="-122"/>
              </a:rPr>
              <a:t>"</a:t>
            </a:r>
            <a:r>
              <a:rPr lang="zh-CN" altLang="en-US" smtClean="0">
                <a:ea typeface="宋体" panose="02010600030101010101" pitchFamily="2" charset="-122"/>
              </a:rPr>
              <a:t>已经添加到最小生成树中的顶点</a:t>
            </a:r>
            <a:r>
              <a:rPr lang="en-US" altLang="zh-CN" smtClean="0">
                <a:ea typeface="宋体" panose="02010600030101010101" pitchFamily="2" charset="-122"/>
              </a:rPr>
              <a:t>"</a:t>
            </a:r>
            <a:r>
              <a:rPr lang="zh-CN" altLang="en-US" smtClean="0">
                <a:ea typeface="宋体" panose="02010600030101010101" pitchFamily="2" charset="-122"/>
              </a:rPr>
              <a:t>没有形成环路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如果形成环路，就不能加入到 </a:t>
            </a:r>
            <a:r>
              <a:rPr lang="en-US" altLang="zh-CN" smtClean="0">
                <a:ea typeface="宋体" panose="02010600030101010101" pitchFamily="2" charset="-122"/>
              </a:rPr>
              <a:t>rets</a:t>
            </a:r>
            <a:r>
              <a:rPr lang="zh-CN" altLang="en-US" smtClean="0">
                <a:ea typeface="宋体" panose="02010600030101010101" pitchFamily="2" charset="-122"/>
              </a:rPr>
              <a:t>数组中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 !=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ends[m] = n;                       // </a:t>
            </a:r>
            <a:r>
              <a:rPr lang="zh-CN" altLang="en-US" smtClean="0">
                <a:ea typeface="宋体" panose="02010600030101010101" pitchFamily="2" charset="-122"/>
              </a:rPr>
              <a:t>设置</a:t>
            </a:r>
            <a:r>
              <a:rPr lang="en-US" altLang="zh-CN" smtClean="0">
                <a:ea typeface="宋体" panose="02010600030101010101" pitchFamily="2" charset="-122"/>
              </a:rPr>
              <a:t>m</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中的终点为</a:t>
            </a:r>
            <a:r>
              <a:rPr lang="en-US" altLang="zh-CN" smtClean="0">
                <a:ea typeface="宋体" panose="02010600030101010101" pitchFamily="2" charset="-122"/>
              </a:rPr>
              <a:t>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rets[index++] = edges[i];           // </a:t>
            </a:r>
            <a:r>
              <a:rPr lang="zh-CN" altLang="en-US" smtClean="0">
                <a:ea typeface="宋体" panose="02010600030101010101" pitchFamily="2" charset="-122"/>
              </a:rPr>
              <a:t>保存结果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统计并打印</a:t>
            </a:r>
            <a:r>
              <a:rPr lang="en-US" altLang="zh-CN" smtClean="0">
                <a:ea typeface="宋体" panose="02010600030101010101" pitchFamily="2" charset="-122"/>
              </a:rPr>
              <a:t>"kruskal</a:t>
            </a:r>
            <a:r>
              <a:rPr lang="zh-CN" altLang="en-US" smtClean="0">
                <a:ea typeface="宋体" panose="02010600030101010101" pitchFamily="2" charset="-122"/>
              </a:rPr>
              <a:t>最小生成树</a:t>
            </a:r>
            <a:r>
              <a:rPr lang="en-US" altLang="zh-CN" smtClean="0">
                <a:ea typeface="宋体" panose="02010600030101010101" pitchFamily="2" charset="-122"/>
              </a:rPr>
              <a:t>"</a:t>
            </a:r>
            <a:r>
              <a:rPr lang="zh-CN" altLang="en-US" smtClean="0">
                <a:ea typeface="宋体" panose="02010600030101010101" pitchFamily="2" charset="-122"/>
              </a:rPr>
              <a:t>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length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index;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length += rets[i].weight;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System.out.printf("Kruskal=%d: ", 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index;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System.out.printf("(%c,%c) ", rets[i].start, rets[i].end);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获取图中的边</a:t>
            </a:r>
            <a:r>
              <a:rPr lang="en-US" altLang="zh-CN" smtClean="0">
                <a:ea typeface="宋体" panose="02010600030101010101" pitchFamily="2" charset="-122"/>
              </a:rPr>
              <a:t>,</a:t>
            </a:r>
            <a:r>
              <a:rPr lang="zh-CN" altLang="en-US" smtClean="0">
                <a:ea typeface="宋体" panose="02010600030101010101" pitchFamily="2" charset="-122"/>
              </a:rPr>
              <a:t>放到 </a:t>
            </a:r>
            <a:r>
              <a:rPr lang="en-US" altLang="zh-CN" smtClean="0">
                <a:ea typeface="宋体" panose="02010600030101010101" pitchFamily="2" charset="-122"/>
              </a:rPr>
              <a:t>EData[] </a:t>
            </a:r>
            <a:r>
              <a:rPr lang="zh-CN" altLang="en-US" smtClean="0">
                <a:ea typeface="宋体" panose="02010600030101010101" pitchFamily="2" charset="-122"/>
              </a:rPr>
              <a:t>数组中</a:t>
            </a:r>
            <a:r>
              <a:rPr lang="en-US" altLang="zh-CN" smtClean="0">
                <a:ea typeface="宋体" panose="02010600030101010101" pitchFamily="2" charset="-122"/>
              </a:rPr>
              <a:t>, </a:t>
            </a:r>
            <a:r>
              <a:rPr lang="zh-CN" altLang="en-US" smtClean="0">
                <a:ea typeface="宋体" panose="02010600030101010101" pitchFamily="2" charset="-122"/>
              </a:rPr>
              <a:t>后面我们要遍历该数组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存放形式 </a:t>
            </a:r>
            <a:r>
              <a:rPr lang="en-US" altLang="zh-CN" smtClean="0">
                <a:ea typeface="宋体" panose="02010600030101010101" pitchFamily="2" charset="-122"/>
              </a:rPr>
              <a:t>[['A','B', 12],['B','F',7]]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EData[] getEdges()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EData[] edges = new EData[edgeNum];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 &lt; vertexs.length;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j=i+1; j &lt; vertexs.length;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(matrix[i][j]!=INF)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edges[index++] = new EData(vertexs[i], vertexs[j], matrix[i][j]);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edges;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对边按照权值大小进行排序</a:t>
            </a:r>
            <a:r>
              <a:rPr lang="en-US" altLang="zh-CN" smtClean="0">
                <a:ea typeface="宋体" panose="02010600030101010101" pitchFamily="2" charset="-122"/>
              </a:rPr>
              <a:t>(</a:t>
            </a:r>
            <a:r>
              <a:rPr lang="zh-CN" altLang="en-US" smtClean="0">
                <a:ea typeface="宋体" panose="02010600030101010101" pitchFamily="2" charset="-122"/>
              </a:rPr>
              <a:t>由小到大</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sortEdges(EData[] edges, int elen)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i&lt;edges.length - 1;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 j&lt;edges.length - 1 - i; j++)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(edges[j].weight &gt; edges[j+1].weight)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i"</a:t>
            </a:r>
            <a:r>
              <a:rPr lang="zh-CN" altLang="en-US" smtClean="0">
                <a:ea typeface="宋体" panose="02010600030101010101" pitchFamily="2" charset="-122"/>
              </a:rPr>
              <a:t>和</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EData tmp = edges[j];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edges[j] = edges[j+1];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edges[j+1] = tmp;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获取</a:t>
            </a:r>
            <a:r>
              <a:rPr lang="en-US" altLang="zh-CN" smtClean="0">
                <a:ea typeface="宋体" panose="02010600030101010101" pitchFamily="2" charset="-122"/>
              </a:rPr>
              <a:t>i</a:t>
            </a:r>
            <a:r>
              <a:rPr lang="zh-CN" altLang="en-US" smtClean="0">
                <a:ea typeface="宋体" panose="02010600030101010101" pitchFamily="2" charset="-122"/>
              </a:rPr>
              <a:t>的终点</a:t>
            </a:r>
            <a:r>
              <a:rPr lang="en-US" altLang="zh-CN" smtClean="0">
                <a:ea typeface="宋体" panose="02010600030101010101" pitchFamily="2" charset="-122"/>
              </a:rPr>
              <a:t>, </a:t>
            </a:r>
            <a:r>
              <a:rPr lang="zh-CN" altLang="en-US" smtClean="0">
                <a:ea typeface="宋体" panose="02010600030101010101" pitchFamily="2" charset="-122"/>
              </a:rPr>
              <a:t>这个</a:t>
            </a:r>
            <a:r>
              <a:rPr lang="en-US" altLang="zh-CN" smtClean="0">
                <a:ea typeface="宋体" panose="02010600030101010101" pitchFamily="2" charset="-122"/>
              </a:rPr>
              <a:t>vends </a:t>
            </a:r>
            <a:r>
              <a:rPr lang="zh-CN" altLang="en-US" smtClean="0">
                <a:ea typeface="宋体" panose="02010600030101010101" pitchFamily="2" charset="-122"/>
              </a:rPr>
              <a:t>就是存放终点的数组，是在遍历边的过程中，逐步得到的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i: </a:t>
            </a:r>
            <a:r>
              <a:rPr lang="zh-CN" altLang="en-US" smtClean="0">
                <a:ea typeface="宋体" panose="02010600030101010101" pitchFamily="2" charset="-122"/>
              </a:rPr>
              <a:t>表示 传入的顶点的序号</a:t>
            </a:r>
            <a:r>
              <a:rPr lang="en-US" altLang="zh-CN" smtClean="0">
                <a:ea typeface="宋体" panose="02010600030101010101" pitchFamily="2" charset="-122"/>
              </a:rPr>
              <a:t>(</a:t>
            </a:r>
            <a:r>
              <a:rPr lang="zh-CN" altLang="en-US" smtClean="0">
                <a:ea typeface="宋体" panose="02010600030101010101" pitchFamily="2" charset="-122"/>
              </a:rPr>
              <a:t>索引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a:t>
            </a:r>
            <a:r>
              <a:rPr lang="en-US" altLang="zh-CN" smtClean="0">
                <a:ea typeface="宋体" panose="02010600030101010101" pitchFamily="2" charset="-122"/>
              </a:rPr>
              <a:t>i</a:t>
            </a:r>
            <a:r>
              <a:rPr lang="zh-CN" altLang="en-US" smtClean="0">
                <a:ea typeface="宋体" panose="02010600030101010101" pitchFamily="2" charset="-122"/>
              </a:rPr>
              <a:t>顶点对应的顶点索引值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第一次 </a:t>
            </a:r>
            <a:r>
              <a:rPr lang="en-US" altLang="zh-CN" smtClean="0">
                <a:ea typeface="宋体" panose="02010600030101010101" pitchFamily="2" charset="-122"/>
              </a:rPr>
              <a:t>E,F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getEnd(.., 4) =&gt; 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getEnd(.., 5) =&gt;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&lt;E,F&gt; </a:t>
            </a:r>
            <a:r>
              <a:rPr lang="zh-CN" altLang="en-US" smtClean="0">
                <a:ea typeface="宋体" panose="02010600030101010101" pitchFamily="2" charset="-122"/>
              </a:rPr>
              <a:t>加入到 </a:t>
            </a:r>
            <a:r>
              <a:rPr lang="en-US" altLang="zh-CN" smtClean="0">
                <a:ea typeface="宋体" panose="02010600030101010101" pitchFamily="2" charset="-122"/>
              </a:rPr>
              <a:t>rets </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ends= [0, 0, 0, 0, 5, 0, 0, 0, 0, 0, 0, 0] </a:t>
            </a:r>
            <a:r>
              <a:rPr lang="zh-CN" altLang="en-US" smtClean="0">
                <a:ea typeface="宋体" panose="02010600030101010101" pitchFamily="2" charset="-122"/>
              </a:rPr>
              <a:t>即 </a:t>
            </a:r>
            <a:r>
              <a:rPr lang="en-US" altLang="zh-CN" smtClean="0">
                <a:ea typeface="宋体" panose="02010600030101010101" pitchFamily="2" charset="-122"/>
              </a:rPr>
              <a:t>ends[4] = 5 </a:t>
            </a:r>
            <a:r>
              <a:rPr lang="zh-CN" altLang="en-US" smtClean="0">
                <a:ea typeface="宋体" panose="02010600030101010101" pitchFamily="2" charset="-122"/>
              </a:rPr>
              <a:t>序号为</a:t>
            </a:r>
            <a:r>
              <a:rPr lang="en-US" altLang="zh-CN" smtClean="0">
                <a:ea typeface="宋体" panose="02010600030101010101" pitchFamily="2" charset="-122"/>
              </a:rPr>
              <a:t>4</a:t>
            </a:r>
            <a:r>
              <a:rPr lang="zh-CN" altLang="en-US" smtClean="0">
                <a:ea typeface="宋体" panose="02010600030101010101" pitchFamily="2" charset="-122"/>
              </a:rPr>
              <a:t>的顶点</a:t>
            </a:r>
            <a:r>
              <a:rPr lang="en-US" altLang="zh-CN" smtClean="0">
                <a:ea typeface="宋体" panose="02010600030101010101" pitchFamily="2" charset="-122"/>
              </a:rPr>
              <a:t>E</a:t>
            </a:r>
            <a:r>
              <a:rPr lang="zh-CN" altLang="en-US" smtClean="0">
                <a:ea typeface="宋体" panose="02010600030101010101" pitchFamily="2" charset="-122"/>
              </a:rPr>
              <a:t>的顶点是序号为</a:t>
            </a:r>
            <a:r>
              <a:rPr lang="en-US" altLang="zh-CN" smtClean="0">
                <a:ea typeface="宋体" panose="02010600030101010101" pitchFamily="2" charset="-122"/>
              </a:rPr>
              <a:t>5</a:t>
            </a:r>
            <a:r>
              <a:rPr lang="zh-CN" altLang="en-US" smtClean="0">
                <a:ea typeface="宋体" panose="02010600030101010101" pitchFamily="2" charset="-122"/>
              </a:rPr>
              <a:t>的顶点</a:t>
            </a:r>
            <a:r>
              <a:rPr lang="en-US" altLang="zh-CN" smtClean="0">
                <a:ea typeface="宋体" panose="02010600030101010101" pitchFamily="2" charset="-122"/>
              </a:rPr>
              <a:t>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getEnd(int[] ends, int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(ends[i] != 0) //</a:t>
            </a:r>
            <a:r>
              <a:rPr lang="zh-CN" altLang="en-US" smtClean="0">
                <a:ea typeface="宋体" panose="02010600030101010101" pitchFamily="2" charset="-122"/>
              </a:rPr>
              <a:t>可能是传递的</a:t>
            </a:r>
            <a:r>
              <a:rPr lang="en-US" altLang="zh-CN" smtClean="0">
                <a:ea typeface="宋体" panose="02010600030101010101" pitchFamily="2" charset="-122"/>
              </a:rPr>
              <a:t>,</a:t>
            </a:r>
            <a:r>
              <a:rPr lang="zh-CN" altLang="en-US" smtClean="0">
                <a:ea typeface="宋体" panose="02010600030101010101" pitchFamily="2" charset="-122"/>
              </a:rPr>
              <a:t>一直找到</a:t>
            </a:r>
            <a:r>
              <a:rPr lang="en-US" altLang="zh-CN" smtClean="0">
                <a:ea typeface="宋体" panose="02010600030101010101" pitchFamily="2" charset="-122"/>
              </a:rPr>
              <a:t>vends[i] = 0</a:t>
            </a:r>
            <a:r>
              <a:rPr lang="zh-CN" altLang="en-US" smtClean="0">
                <a:ea typeface="宋体" panose="02010600030101010101" pitchFamily="2" charset="-122"/>
              </a:rPr>
              <a:t>，才传递</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 ends[i];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vexs = {'A', 'B', 'C', 'D', 'E', 'F', 'G'};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克鲁斯卡尔算法的邻接矩阵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 {   0,  12, INF, INF, INF,  16,  14},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 {  12,   0,  10, INF, INF,   7,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 { INF,  10,   0,   3,   5,   6,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 { INF, INF,   3,   0,   4, INF,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 { INF, INF,   5,   4,   0,   2,   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 {  16,   7,   6, INF,   2,   0,   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 {  14, INF, INF, INF,   8,   9,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原理普利姆算法的邻接矩阵</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int matrix[][]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 {   10000,  5, 7, 10000, 10000,  10000,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 {  5,   10000,  10000, 9, 10000,   10000,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 { 7,  10000,   10000,   10000,   8,   10000,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 { 10000, 9,   10000,   10000,   10000, 4,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 { 10000, 10000,   8,   10000,   10000,   5,   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 {  10000,   10000,   10000, 4,   5,   10000,   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 {  2, 3, 10000, 10000,   4,   6,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自定义</a:t>
            </a:r>
            <a:r>
              <a:rPr lang="en-US" altLang="zh-CN" smtClean="0">
                <a:ea typeface="宋体" panose="02010600030101010101" pitchFamily="2" charset="-122"/>
              </a:rPr>
              <a:t>"</a:t>
            </a:r>
            <a:r>
              <a:rPr lang="zh-CN" altLang="en-US" smtClean="0">
                <a:ea typeface="宋体" panose="02010600030101010101" pitchFamily="2" charset="-122"/>
              </a:rPr>
              <a:t>图</a:t>
            </a:r>
            <a:r>
              <a:rPr lang="en-US" altLang="zh-CN" smtClean="0">
                <a:ea typeface="宋体" panose="02010600030101010101" pitchFamily="2" charset="-122"/>
              </a:rPr>
              <a:t>"(</a:t>
            </a:r>
            <a:r>
              <a:rPr lang="zh-CN" altLang="en-US" smtClean="0">
                <a:ea typeface="宋体" panose="02010600030101010101" pitchFamily="2" charset="-122"/>
              </a:rPr>
              <a:t>输入矩阵队列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KruskalCase kruskalCase = new KruskalCase(vexs, matrix);</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kruskalCase.print();   // </a:t>
            </a:r>
            <a:r>
              <a:rPr lang="zh-CN" altLang="en-US" smtClean="0">
                <a:ea typeface="宋体" panose="02010600030101010101" pitchFamily="2" charset="-122"/>
              </a:rPr>
              <a:t>打印图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kruskalCase.kruskal();   // Kruskal</a:t>
            </a:r>
            <a:r>
              <a:rPr lang="zh-CN" altLang="en-US" smtClean="0">
                <a:ea typeface="宋体" panose="02010600030101010101" pitchFamily="2" charset="-122"/>
              </a:rPr>
              <a:t>算法生成最小生成树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//EData </a:t>
            </a:r>
            <a:r>
              <a:rPr lang="zh-CN" altLang="en-US" smtClean="0">
                <a:ea typeface="宋体" panose="02010600030101010101" pitchFamily="2" charset="-122"/>
              </a:rPr>
              <a:t>的一个对象，表示一条边</a:t>
            </a:r>
            <a:r>
              <a:rPr lang="en-US" altLang="zh-CN" smtClean="0">
                <a:ea typeface="宋体" panose="02010600030101010101" pitchFamily="2" charset="-122"/>
              </a:rPr>
              <a:t>, </a:t>
            </a:r>
            <a:r>
              <a:rPr lang="zh-CN" altLang="en-US" smtClean="0">
                <a:ea typeface="宋体" panose="02010600030101010101" pitchFamily="2" charset="-122"/>
              </a:rPr>
              <a:t>形式 </a:t>
            </a:r>
            <a:r>
              <a:rPr lang="en-US" altLang="zh-CN" smtClean="0">
                <a:ea typeface="宋体" panose="02010600030101010101" pitchFamily="2" charset="-122"/>
              </a:rPr>
              <a:t>&lt;E,F&gt;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EData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start; // </a:t>
            </a:r>
            <a:r>
              <a:rPr lang="zh-CN" altLang="en-US" smtClean="0">
                <a:ea typeface="宋体" panose="02010600030101010101" pitchFamily="2" charset="-122"/>
              </a:rPr>
              <a:t>边的起点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char end;   // </a:t>
            </a:r>
            <a:r>
              <a:rPr lang="zh-CN" altLang="en-US" smtClean="0">
                <a:ea typeface="宋体" panose="02010600030101010101" pitchFamily="2" charset="-122"/>
              </a:rPr>
              <a:t>边的终点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 // </a:t>
            </a:r>
            <a:r>
              <a:rPr lang="zh-CN" altLang="en-US" smtClean="0">
                <a:ea typeface="宋体" panose="02010600030101010101" pitchFamily="2" charset="-122"/>
              </a:rPr>
              <a:t>边的权重</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EData(char start, char end, int weight)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this.start = start;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this.end = end;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this.weight = 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"EData [start=" + start + ", end=" + end + ", weight=" + weight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com.atguigu.algtem;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DijkstraAlgorithm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matrix=new int[7][7];     //</a:t>
            </a:r>
            <a:r>
              <a:rPr lang="zh-CN" altLang="en-US" smtClean="0">
                <a:ea typeface="宋体" panose="02010600030101010101" pitchFamily="2" charset="-122"/>
              </a:rPr>
              <a:t>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matrix[0]=new int[]{N,5,7,N,N,N,2};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matrix[1]=new int[]{5,N,N,9,N,N,3};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matrix[2]=new int[]{7,N,N,N,8,N,N};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matrix[3]=new int[]{N,9,N,N,N,4,N};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matrix[4]=new int[]{N,N,8,N,N,5,4};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matrix[5]=new int[]{N,N,N,4,5,N,6};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matrix[6]=new int[]{2,3,N,N,4,6,N};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 graph=new Graph(vertex,matrix);  //</a:t>
            </a:r>
            <a:r>
              <a:rPr lang="zh-CN" altLang="en-US" smtClean="0">
                <a:ea typeface="宋体" panose="02010600030101010101" pitchFamily="2" charset="-122"/>
              </a:rPr>
              <a:t>构建图对象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graph.shwoGraph();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上述为测试用例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graph.dsj(6);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graph.showDsj();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char[] vertex;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matrix;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Visited_vertex vi;	//</a:t>
            </a:r>
            <a:r>
              <a:rPr lang="zh-CN" altLang="en-US" smtClean="0">
                <a:ea typeface="宋体" panose="02010600030101010101" pitchFamily="2" charset="-122"/>
              </a:rPr>
              <a:t>已访问的顶点集合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Graph(char[] vertex,int[][] 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shwoGraph()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link: matrix)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System.out.println(Arrays.toString(link));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showDsj()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dsj(int index){	//</a:t>
            </a:r>
            <a:r>
              <a:rPr lang="zh-CN" altLang="en-US" smtClean="0">
                <a:ea typeface="宋体" panose="02010600030101010101" pitchFamily="2" charset="-122"/>
              </a:rPr>
              <a:t>迪杰斯特拉算法计算最短路径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vi=new Visited_vertex(vertex.length,index);//</a:t>
            </a:r>
            <a:r>
              <a:rPr lang="zh-CN" altLang="en-US" smtClean="0">
                <a:ea typeface="宋体" panose="02010600030101010101" pitchFamily="2" charset="-122"/>
              </a:rPr>
              <a:t>初始化访问顶点集合对象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update(index);//</a:t>
            </a:r>
            <a:r>
              <a:rPr lang="zh-CN" altLang="en-US" smtClean="0">
                <a:ea typeface="宋体" panose="02010600030101010101" pitchFamily="2" charset="-122"/>
              </a:rPr>
              <a:t>更新</a:t>
            </a:r>
            <a:r>
              <a:rPr lang="en-US" altLang="zh-CN" smtClean="0">
                <a:ea typeface="宋体" panose="02010600030101010101" pitchFamily="2" charset="-122"/>
              </a:rPr>
              <a:t>index</a:t>
            </a:r>
            <a:r>
              <a:rPr lang="zh-CN" altLang="en-US" smtClean="0">
                <a:ea typeface="宋体" panose="02010600030101010101" pitchFamily="2" charset="-122"/>
              </a:rPr>
              <a:t>下标顶点到周围顶点的距离与周围顶点的前驱顶点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//vi.show();//</a:t>
            </a:r>
            <a:r>
              <a:rPr lang="zh-CN" altLang="en-US" smtClean="0">
                <a:ea typeface="宋体" panose="02010600030101010101" pitchFamily="2" charset="-122"/>
              </a:rPr>
              <a:t>查看中间过程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//index=vi.updateArr();//</a:t>
            </a:r>
            <a:r>
              <a:rPr lang="zh-CN" altLang="en-US" smtClean="0">
                <a:ea typeface="宋体" panose="02010600030101010101" pitchFamily="2" charset="-122"/>
              </a:rPr>
              <a:t>选择并返回新的访问顶点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j=1;j&lt;vertex.length;j++){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index=vi.updateArr();//</a:t>
            </a:r>
            <a:r>
              <a:rPr lang="zh-CN" altLang="en-US" smtClean="0">
                <a:ea typeface="宋体" panose="02010600030101010101" pitchFamily="2" charset="-122"/>
              </a:rPr>
              <a:t>选择并返回新的访问顶点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update(index);//</a:t>
            </a:r>
            <a:r>
              <a:rPr lang="zh-CN" altLang="en-US" smtClean="0">
                <a:ea typeface="宋体" panose="02010600030101010101" pitchFamily="2" charset="-122"/>
              </a:rPr>
              <a:t>更新从出发顶点到</a:t>
            </a:r>
            <a:r>
              <a:rPr lang="en-US" altLang="zh-CN" smtClean="0">
                <a:ea typeface="宋体" panose="02010600030101010101" pitchFamily="2" charset="-122"/>
              </a:rPr>
              <a:t>index</a:t>
            </a:r>
            <a:r>
              <a:rPr lang="zh-CN" altLang="en-US" smtClean="0">
                <a:ea typeface="宋体" panose="02010600030101010101" pitchFamily="2" charset="-122"/>
              </a:rPr>
              <a:t>周围各顶点的距离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update(int index){//</a:t>
            </a:r>
            <a:r>
              <a:rPr lang="zh-CN" altLang="en-US" smtClean="0">
                <a:ea typeface="宋体" panose="02010600030101010101" pitchFamily="2" charset="-122"/>
              </a:rPr>
              <a:t>更新从出发顶点到</a:t>
            </a:r>
            <a:r>
              <a:rPr lang="en-US" altLang="zh-CN" smtClean="0">
                <a:ea typeface="宋体" panose="02010600030101010101" pitchFamily="2" charset="-122"/>
              </a:rPr>
              <a:t>index</a:t>
            </a:r>
            <a:r>
              <a:rPr lang="zh-CN" altLang="en-US" smtClean="0">
                <a:ea typeface="宋体" panose="02010600030101010101" pitchFamily="2" charset="-122"/>
              </a:rPr>
              <a:t>周围各顶点的距离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len=0;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j=0;j&lt;matrix[index].length;j++){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下面这个判断条件是指：</a:t>
            </a:r>
            <a:r>
              <a:rPr lang="en-US" altLang="zh-CN" smtClean="0">
                <a:ea typeface="宋体" panose="02010600030101010101" pitchFamily="2" charset="-122"/>
              </a:rPr>
              <a:t>j</a:t>
            </a:r>
            <a:r>
              <a:rPr lang="zh-CN" altLang="en-US" smtClean="0">
                <a:ea typeface="宋体" panose="02010600030101010101" pitchFamily="2" charset="-122"/>
              </a:rPr>
              <a:t>顶点还没有被访问，并且从出发顶点到</a:t>
            </a:r>
            <a:r>
              <a:rPr lang="en-US" altLang="zh-CN" smtClean="0">
                <a:ea typeface="宋体" panose="02010600030101010101" pitchFamily="2" charset="-122"/>
              </a:rPr>
              <a:t>index</a:t>
            </a:r>
            <a:r>
              <a:rPr lang="zh-CN" altLang="en-US" smtClean="0">
                <a:ea typeface="宋体" panose="02010600030101010101" pitchFamily="2" charset="-122"/>
              </a:rPr>
              <a:t>顶点的距离，加上</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从</a:t>
            </a:r>
            <a:r>
              <a:rPr lang="en-US" altLang="zh-CN" smtClean="0">
                <a:ea typeface="宋体" panose="02010600030101010101" pitchFamily="2" charset="-122"/>
              </a:rPr>
              <a:t>index</a:t>
            </a:r>
            <a:r>
              <a:rPr lang="zh-CN" altLang="en-US" smtClean="0">
                <a:ea typeface="宋体" panose="02010600030101010101" pitchFamily="2" charset="-122"/>
              </a:rPr>
              <a:t>顶点到</a:t>
            </a:r>
            <a:r>
              <a:rPr lang="en-US" altLang="zh-CN" smtClean="0">
                <a:ea typeface="宋体" panose="02010600030101010101" pitchFamily="2" charset="-122"/>
              </a:rPr>
              <a:t>j</a:t>
            </a:r>
            <a:r>
              <a:rPr lang="zh-CN" altLang="en-US" smtClean="0">
                <a:ea typeface="宋体" panose="02010600030101010101" pitchFamily="2" charset="-122"/>
              </a:rPr>
              <a:t>顶点的距离，小于从出发顶点到</a:t>
            </a:r>
            <a:r>
              <a:rPr lang="en-US" altLang="zh-CN" smtClean="0">
                <a:ea typeface="宋体" panose="02010600030101010101" pitchFamily="2" charset="-122"/>
              </a:rPr>
              <a:t>j</a:t>
            </a:r>
            <a:r>
              <a:rPr lang="zh-CN" altLang="en-US" smtClean="0">
                <a:ea typeface="宋体" panose="02010600030101010101" pitchFamily="2" charset="-122"/>
              </a:rPr>
              <a:t>顶点的距离</a:t>
            </a:r>
            <a:r>
              <a:rPr lang="en-US" altLang="zh-CN" smtClean="0">
                <a:ea typeface="宋体" panose="02010600030101010101" pitchFamily="2" charset="-122"/>
              </a:rPr>
              <a:t>, </a:t>
            </a:r>
            <a:r>
              <a:rPr lang="zh-CN" altLang="en-US" smtClean="0">
                <a:ea typeface="宋体" panose="02010600030101010101" pitchFamily="2" charset="-122"/>
              </a:rPr>
              <a:t>就需要更新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len=vi.getDis(index)+matrix[index][j];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if(!vi.in(j)&amp;&amp;len&lt;vi.getDis(j)){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vi.updatePre(j,index);//</a:t>
            </a:r>
            <a:r>
              <a:rPr lang="zh-CN" altLang="en-US" smtClean="0">
                <a:ea typeface="宋体" panose="02010600030101010101" pitchFamily="2" charset="-122"/>
              </a:rPr>
              <a:t>更新</a:t>
            </a:r>
            <a:r>
              <a:rPr lang="en-US" altLang="zh-CN" smtClean="0">
                <a:ea typeface="宋体" panose="02010600030101010101" pitchFamily="2" charset="-122"/>
              </a:rPr>
              <a:t>j</a:t>
            </a:r>
            <a:r>
              <a:rPr lang="zh-CN" altLang="en-US" smtClean="0">
                <a:ea typeface="宋体" panose="02010600030101010101" pitchFamily="2" charset="-122"/>
              </a:rPr>
              <a:t>顶点的前驱为</a:t>
            </a:r>
            <a:r>
              <a:rPr lang="en-US" altLang="zh-CN" smtClean="0">
                <a:ea typeface="宋体" panose="02010600030101010101" pitchFamily="2" charset="-122"/>
              </a:rPr>
              <a:t>index</a:t>
            </a:r>
            <a:r>
              <a:rPr lang="zh-CN" altLang="en-US" smtClean="0">
                <a:ea typeface="宋体" panose="02010600030101010101" pitchFamily="2" charset="-122"/>
              </a:rPr>
              <a:t>节点，下一次</a:t>
            </a:r>
            <a:r>
              <a:rPr lang="en-US" altLang="zh-CN" smtClean="0">
                <a:ea typeface="宋体" panose="02010600030101010101" pitchFamily="2" charset="-122"/>
              </a:rPr>
              <a:t>j</a:t>
            </a:r>
            <a:r>
              <a:rPr lang="zh-CN" altLang="en-US" smtClean="0">
                <a:ea typeface="宋体" panose="02010600030101010101" pitchFamily="2" charset="-122"/>
              </a:rPr>
              <a:t>又成了</a:t>
            </a:r>
            <a:r>
              <a:rPr lang="en-US" altLang="zh-CN" smtClean="0">
                <a:ea typeface="宋体" panose="02010600030101010101" pitchFamily="2" charset="-122"/>
              </a:rPr>
              <a:t>index,</a:t>
            </a:r>
            <a:r>
              <a:rPr lang="zh-CN" altLang="en-US" smtClean="0">
                <a:ea typeface="宋体" panose="02010600030101010101" pitchFamily="2" charset="-122"/>
              </a:rPr>
              <a:t>逐层推进</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vi.updateDis(j,len);//</a:t>
            </a:r>
            <a:r>
              <a:rPr lang="zh-CN" altLang="en-US" smtClean="0">
                <a:ea typeface="宋体" panose="02010600030101010101" pitchFamily="2" charset="-122"/>
              </a:rPr>
              <a:t>更新出发节点到</a:t>
            </a:r>
            <a:r>
              <a:rPr lang="en-US" altLang="zh-CN" smtClean="0">
                <a:ea typeface="宋体" panose="02010600030101010101" pitchFamily="2" charset="-122"/>
              </a:rPr>
              <a:t>j</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Visited_vertex{	//</a:t>
            </a:r>
            <a:r>
              <a:rPr lang="zh-CN" altLang="en-US" smtClean="0">
                <a:ea typeface="宋体" panose="02010600030101010101" pitchFamily="2" charset="-122"/>
              </a:rPr>
              <a:t>已访问顶点集合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如果某个顶点已经访问过，则该顶点对应的下标设置为</a:t>
            </a:r>
            <a:r>
              <a:rPr lang="en-US" altLang="zh-CN" smtClean="0">
                <a:ea typeface="宋体" panose="02010600030101010101" pitchFamily="2" charset="-122"/>
              </a:rPr>
              <a:t>1, </a:t>
            </a:r>
            <a:r>
              <a:rPr lang="zh-CN" altLang="en-US" smtClean="0">
                <a:ea typeface="宋体" panose="02010600030101010101" pitchFamily="2" charset="-122"/>
              </a:rPr>
              <a:t>默认为</a:t>
            </a:r>
            <a:r>
              <a:rPr lang="en-US" altLang="zh-CN" smtClean="0">
                <a:ea typeface="宋体" panose="02010600030101010101" pitchFamily="2" charset="-122"/>
              </a:rPr>
              <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比如 </a:t>
            </a:r>
            <a:r>
              <a:rPr lang="en-US" altLang="zh-CN" smtClean="0">
                <a:ea typeface="宋体" panose="02010600030101010101" pitchFamily="2" charset="-122"/>
              </a:rPr>
              <a:t>G </a:t>
            </a:r>
            <a:r>
              <a:rPr lang="zh-CN" altLang="en-US" smtClean="0">
                <a:ea typeface="宋体" panose="02010600030101010101" pitchFamily="2" charset="-122"/>
              </a:rPr>
              <a:t>顶点被访问，则 </a:t>
            </a:r>
            <a:r>
              <a:rPr lang="en-US" altLang="zh-CN" smtClean="0">
                <a:ea typeface="宋体" panose="02010600030101010101" pitchFamily="2" charset="-122"/>
              </a:rPr>
              <a:t>already_arr[6]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already_arr;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pre_visited;	//</a:t>
            </a:r>
            <a:r>
              <a:rPr lang="zh-CN" altLang="en-US" smtClean="0">
                <a:ea typeface="宋体" panose="02010600030101010101" pitchFamily="2" charset="-122"/>
              </a:rPr>
              <a:t>每个下标对应的存储值为前一个顶点下标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dis;	//</a:t>
            </a:r>
            <a:r>
              <a:rPr lang="zh-CN" altLang="en-US" smtClean="0">
                <a:ea typeface="宋体" panose="02010600030101010101" pitchFamily="2" charset="-122"/>
              </a:rPr>
              <a:t>记录出发顶点到其他所有顶点的距离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length </a:t>
            </a:r>
            <a:r>
              <a:rPr lang="zh-CN" altLang="en-US" smtClean="0">
                <a:ea typeface="宋体" panose="02010600030101010101" pitchFamily="2" charset="-122"/>
              </a:rPr>
              <a:t>顶点的个数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index </a:t>
            </a:r>
            <a:r>
              <a:rPr lang="zh-CN" altLang="en-US" smtClean="0">
                <a:ea typeface="宋体" panose="02010600030101010101" pitchFamily="2" charset="-122"/>
              </a:rPr>
              <a:t>出发顶点对应的索引，比如</a:t>
            </a:r>
            <a:r>
              <a:rPr lang="en-US" altLang="zh-CN" smtClean="0">
                <a:ea typeface="宋体" panose="02010600030101010101" pitchFamily="2" charset="-122"/>
              </a:rPr>
              <a:t>G</a:t>
            </a:r>
            <a:r>
              <a:rPr lang="zh-CN" altLang="en-US" smtClean="0">
                <a:ea typeface="宋体" panose="02010600030101010101" pitchFamily="2" charset="-122"/>
              </a:rPr>
              <a:t>顶点就是 </a:t>
            </a:r>
            <a:r>
              <a:rPr lang="en-US" altLang="zh-CN" smtClean="0">
                <a:ea typeface="宋体" panose="02010600030101010101" pitchFamily="2" charset="-122"/>
              </a:rPr>
              <a:t>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Visited_vertex(int length,int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this.already_arr=new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this.pre_visited=new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this.dis=new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Arrays.fill(dis,65535);//</a:t>
            </a:r>
            <a:r>
              <a:rPr lang="zh-CN" altLang="en-US" smtClean="0">
                <a:ea typeface="宋体" panose="02010600030101010101" pitchFamily="2" charset="-122"/>
              </a:rPr>
              <a:t>设置初始距离</a:t>
            </a:r>
            <a:r>
              <a:rPr lang="en-US" altLang="zh-CN" smtClean="0">
                <a:ea typeface="宋体" panose="02010600030101010101" pitchFamily="2" charset="-122"/>
              </a:rPr>
              <a:t>,</a:t>
            </a:r>
            <a:r>
              <a:rPr lang="zh-CN" altLang="en-US" smtClean="0">
                <a:ea typeface="宋体" panose="02010600030101010101" pitchFamily="2" charset="-122"/>
              </a:rPr>
              <a:t>该距离在处理过程中，会根据实际情况而动态变化</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already_arr[index]=1;//</a:t>
            </a:r>
            <a:r>
              <a:rPr lang="zh-CN" altLang="en-US" smtClean="0">
                <a:ea typeface="宋体" panose="02010600030101010101" pitchFamily="2" charset="-122"/>
              </a:rPr>
              <a:t>设置出发顶点为已访问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dis[index]=0;//</a:t>
            </a:r>
            <a:r>
              <a:rPr lang="zh-CN" altLang="en-US" smtClean="0">
                <a:ea typeface="宋体" panose="02010600030101010101" pitchFamily="2" charset="-122"/>
              </a:rPr>
              <a:t>设置出发顶点访问距离为</a:t>
            </a:r>
            <a:r>
              <a:rPr lang="en-US" altLang="zh-CN" smtClean="0">
                <a:ea typeface="宋体" panose="02010600030101010101" pitchFamily="2" charset="-122"/>
              </a:rPr>
              <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选择并返回新的访问顶点</a:t>
            </a:r>
            <a:r>
              <a:rPr lang="en-US" altLang="zh-CN" smtClean="0">
                <a:ea typeface="宋体" panose="02010600030101010101" pitchFamily="2" charset="-122"/>
              </a:rPr>
              <a:t>,</a:t>
            </a:r>
            <a:r>
              <a:rPr lang="zh-CN" altLang="en-US" smtClean="0">
                <a:ea typeface="宋体" panose="02010600030101010101" pitchFamily="2" charset="-122"/>
              </a:rPr>
              <a:t>比如第一次访问顶点</a:t>
            </a:r>
            <a:r>
              <a:rPr lang="en-US" altLang="zh-CN" smtClean="0">
                <a:ea typeface="宋体" panose="02010600030101010101" pitchFamily="2" charset="-122"/>
              </a:rPr>
              <a:t>G</a:t>
            </a:r>
            <a:r>
              <a:rPr lang="zh-CN" altLang="en-US" smtClean="0">
                <a:ea typeface="宋体" panose="02010600030101010101" pitchFamily="2" charset="-122"/>
              </a:rPr>
              <a:t>后，下一次就应该访问顶点</a:t>
            </a:r>
            <a:r>
              <a:rPr lang="en-US" altLang="zh-CN" smtClean="0">
                <a:ea typeface="宋体" panose="02010600030101010101" pitchFamily="2" charset="-122"/>
              </a:rPr>
              <a:t>index=0,</a:t>
            </a:r>
            <a:r>
              <a:rPr lang="zh-CN" altLang="en-US" smtClean="0">
                <a:ea typeface="宋体" panose="02010600030101010101" pitchFamily="2" charset="-122"/>
              </a:rPr>
              <a:t>即将</a:t>
            </a:r>
            <a:r>
              <a:rPr lang="en-US" altLang="zh-CN" smtClean="0">
                <a:ea typeface="宋体" panose="02010600030101010101" pitchFamily="2" charset="-122"/>
              </a:rPr>
              <a:t>A</a:t>
            </a:r>
            <a:r>
              <a:rPr lang="zh-CN" altLang="en-US" smtClean="0">
                <a:ea typeface="宋体" panose="02010600030101010101" pitchFamily="2" charset="-122"/>
              </a:rPr>
              <a:t>作为新的顶点了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updateArr(){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min=65535,index=0;;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i=0;i&lt;already_arr.length;i++){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if(already_arr[i]==0&amp;&amp;dis[i]&lt;min){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min=dis[i];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already_arr[index]=1;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boolean in(int index){//</a:t>
            </a:r>
            <a:r>
              <a:rPr lang="zh-CN" altLang="en-US" smtClean="0">
                <a:ea typeface="宋体" panose="02010600030101010101" pitchFamily="2" charset="-122"/>
              </a:rPr>
              <a:t>判断</a:t>
            </a:r>
            <a:r>
              <a:rPr lang="en-US" altLang="zh-CN" smtClean="0">
                <a:ea typeface="宋体" panose="02010600030101010101" pitchFamily="2" charset="-122"/>
              </a:rPr>
              <a:t>index</a:t>
            </a:r>
            <a:r>
              <a:rPr lang="zh-CN" altLang="en-US" smtClean="0">
                <a:ea typeface="宋体" panose="02010600030101010101" pitchFamily="2" charset="-122"/>
              </a:rPr>
              <a:t>顶点是否被访问过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already_arr[index]==1;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updateDis(int index,int len){//</a:t>
            </a:r>
            <a:r>
              <a:rPr lang="zh-CN" altLang="en-US" smtClean="0">
                <a:ea typeface="宋体" panose="02010600030101010101" pitchFamily="2" charset="-122"/>
              </a:rPr>
              <a:t>更新出发节点到</a:t>
            </a:r>
            <a:r>
              <a:rPr lang="en-US" altLang="zh-CN" smtClean="0">
                <a:ea typeface="宋体" panose="02010600030101010101" pitchFamily="2" charset="-122"/>
              </a:rPr>
              <a:t>j</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dis[index]=len;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updatePre(int pre,int index){//</a:t>
            </a:r>
            <a:r>
              <a:rPr lang="zh-CN" altLang="en-US" smtClean="0">
                <a:ea typeface="宋体" panose="02010600030101010101" pitchFamily="2" charset="-122"/>
              </a:rPr>
              <a:t>更新</a:t>
            </a:r>
            <a:r>
              <a:rPr lang="en-US" altLang="zh-CN" smtClean="0">
                <a:ea typeface="宋体" panose="02010600030101010101" pitchFamily="2" charset="-122"/>
              </a:rPr>
              <a:t>j</a:t>
            </a:r>
            <a:r>
              <a:rPr lang="zh-CN" altLang="en-US" smtClean="0">
                <a:ea typeface="宋体" panose="02010600030101010101" pitchFamily="2" charset="-122"/>
              </a:rPr>
              <a:t>顶点的前驱为</a:t>
            </a:r>
            <a:r>
              <a:rPr lang="en-US" altLang="zh-CN" smtClean="0">
                <a:ea typeface="宋体" panose="02010600030101010101" pitchFamily="2" charset="-122"/>
              </a:rPr>
              <a:t>index</a:t>
            </a:r>
            <a:r>
              <a:rPr lang="zh-CN" altLang="en-US" smtClean="0">
                <a:ea typeface="宋体" panose="02010600030101010101" pitchFamily="2" charset="-122"/>
              </a:rPr>
              <a:t>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pre_visited[pre]=index;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getDis(int index){//</a:t>
            </a:r>
            <a:r>
              <a:rPr lang="zh-CN" altLang="en-US" smtClean="0">
                <a:ea typeface="宋体" panose="02010600030101010101" pitchFamily="2" charset="-122"/>
              </a:rPr>
              <a:t>返回从出发顶点到</a:t>
            </a:r>
            <a:r>
              <a:rPr lang="en-US" altLang="zh-CN" smtClean="0">
                <a:ea typeface="宋体" panose="02010600030101010101" pitchFamily="2" charset="-122"/>
              </a:rPr>
              <a:t>index</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dis[index];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i:already_arr){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i:pre_visited){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i:dis){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count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i:dis){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if(i!=65535){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System.out.print(vertex[count] + "("+ i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count++;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public class ArrayQueueDemo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初始化一个队列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ArrayQueue queue = new ArrayQueue(3);</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char key = '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boolean loop = true;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while (loop)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System.out.println("s(show): </a:t>
            </a:r>
            <a:r>
              <a:rPr lang="zh-CN" altLang="en-US" smtClean="0">
                <a:ea typeface="宋体" panose="02010600030101010101" pitchFamily="2" charset="-122"/>
              </a:rPr>
              <a:t>表示显示队列</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System.out.println("e(exit): </a:t>
            </a:r>
            <a:r>
              <a:rPr lang="zh-CN" altLang="en-US" smtClean="0">
                <a:ea typeface="宋体" panose="02010600030101010101" pitchFamily="2" charset="-122"/>
              </a:rPr>
              <a:t>表示退出程序</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System.out.println("a(add): </a:t>
            </a:r>
            <a:r>
              <a:rPr lang="zh-CN" altLang="en-US" smtClean="0">
                <a:ea typeface="宋体" panose="02010600030101010101" pitchFamily="2" charset="-122"/>
              </a:rPr>
              <a:t>表示添加队列数据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System.out.println("g(get): </a:t>
            </a:r>
            <a:r>
              <a:rPr lang="zh-CN" altLang="en-US" smtClean="0">
                <a:ea typeface="宋体" panose="02010600030101010101" pitchFamily="2" charset="-122"/>
              </a:rPr>
              <a:t>表示取出队列数据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key = scanner.next().charAt(0);</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switch (key)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's':</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queue.showQueue();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'a':</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请输入一个数</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int value = scanner.nextInt();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queue.addQueue(value);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'g':</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try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int res = queue.getQueue();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System.out.printf("</a:t>
            </a:r>
            <a:r>
              <a:rPr lang="zh-CN" altLang="en-US" smtClean="0">
                <a:ea typeface="宋体" panose="02010600030101010101" pitchFamily="2" charset="-122"/>
              </a:rPr>
              <a:t>取出数据是 </a:t>
            </a:r>
            <a:r>
              <a:rPr lang="en-US" altLang="zh-CN" smtClean="0">
                <a:ea typeface="宋体" panose="02010600030101010101" pitchFamily="2" charset="-122"/>
              </a:rPr>
              <a:t>%d\n", res);</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scanner.close(); //</a:t>
            </a:r>
            <a:r>
              <a:rPr lang="zh-CN" altLang="en-US" smtClean="0">
                <a:ea typeface="宋体" panose="02010600030101010101" pitchFamily="2" charset="-122"/>
              </a:rPr>
              <a:t>关闭下</a:t>
            </a:r>
            <a:r>
              <a:rPr lang="en-US" altLang="zh-CN" smtClean="0">
                <a:ea typeface="宋体" panose="02010600030101010101" pitchFamily="2" charset="-122"/>
              </a:rPr>
              <a:t>scanner,</a:t>
            </a:r>
            <a:r>
              <a:rPr lang="zh-CN" altLang="en-US" smtClean="0">
                <a:ea typeface="宋体" panose="02010600030101010101" pitchFamily="2" charset="-122"/>
              </a:rPr>
              <a:t>否则会有警告信息</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loop = false;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default: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退出了程序</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r>
              <a:rPr lang="zh-CN" altLang="en-US" smtClean="0">
                <a:ea typeface="宋体" panose="02010600030101010101" pitchFamily="2" charset="-122"/>
              </a:rPr>
              <a:t>使用数组模拟队列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class ArrayQueue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arr; // </a:t>
            </a:r>
            <a:r>
              <a:rPr lang="zh-CN" altLang="en-US" smtClean="0">
                <a:ea typeface="宋体" panose="02010600030101010101" pitchFamily="2" charset="-122"/>
              </a:rPr>
              <a:t>该数组存放数据，模拟队列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private int front;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rear;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public ArrayQueue(int arrMaxSize)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maxSize = arrMaxSize;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arr = new int[maxSize];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front = -1; // </a:t>
            </a:r>
            <a:r>
              <a:rPr lang="zh-CN" altLang="en-US" smtClean="0">
                <a:ea typeface="宋体" panose="02010600030101010101" pitchFamily="2" charset="-122"/>
              </a:rPr>
              <a:t>指向队列头部</a:t>
            </a:r>
            <a:r>
              <a:rPr lang="en-US" altLang="zh-CN" smtClean="0">
                <a:ea typeface="宋体" panose="02010600030101010101" pitchFamily="2" charset="-122"/>
              </a:rPr>
              <a:t>, </a:t>
            </a:r>
            <a:r>
              <a:rPr lang="zh-CN" altLang="en-US" smtClean="0">
                <a:ea typeface="宋体" panose="02010600030101010101" pitchFamily="2" charset="-122"/>
              </a:rPr>
              <a:t>分析出</a:t>
            </a:r>
            <a:r>
              <a:rPr lang="en-US" altLang="zh-CN" smtClean="0">
                <a:ea typeface="宋体" panose="02010600030101010101" pitchFamily="2" charset="-122"/>
              </a:rPr>
              <a:t>front </a:t>
            </a:r>
            <a:r>
              <a:rPr lang="zh-CN" altLang="en-US" smtClean="0">
                <a:ea typeface="宋体" panose="02010600030101010101" pitchFamily="2" charset="-122"/>
              </a:rPr>
              <a:t>是指向队列数据的前一个位置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rear = -1; // </a:t>
            </a:r>
            <a:r>
              <a:rPr lang="zh-CN" altLang="en-US" smtClean="0">
                <a:ea typeface="宋体" panose="02010600030101010101" pitchFamily="2" charset="-122"/>
              </a:rPr>
              <a:t>指向队列的尾部，分析出</a:t>
            </a:r>
            <a:r>
              <a:rPr lang="en-US" altLang="zh-CN" smtClean="0">
                <a:ea typeface="宋体" panose="02010600030101010101" pitchFamily="2" charset="-122"/>
              </a:rPr>
              <a:t>rear </a:t>
            </a:r>
            <a:r>
              <a:rPr lang="zh-CN" altLang="en-US" smtClean="0">
                <a:ea typeface="宋体" panose="02010600030101010101" pitchFamily="2" charset="-122"/>
              </a:rPr>
              <a:t>是指向队列的最后数据</a:t>
            </a:r>
            <a:r>
              <a:rPr lang="en-US" altLang="zh-CN" smtClean="0">
                <a:ea typeface="宋体" panose="02010600030101010101" pitchFamily="2" charset="-122"/>
              </a:rPr>
              <a:t>(</a:t>
            </a:r>
            <a:r>
              <a:rPr lang="zh-CN" altLang="en-US" smtClean="0">
                <a:ea typeface="宋体" panose="02010600030101010101" pitchFamily="2" charset="-122"/>
              </a:rPr>
              <a:t>含</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判断队列是否满</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rear == maxSize - 1;</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判断队列是否空</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front == rear;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添加数据到队列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void addQueue(int n)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判断是否满</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if (isFull())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队列满，无法加入</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rear += 1; // </a:t>
            </a:r>
            <a:r>
              <a:rPr lang="zh-CN" altLang="en-US" smtClean="0">
                <a:ea typeface="宋体" panose="02010600030101010101" pitchFamily="2" charset="-122"/>
              </a:rPr>
              <a:t>先让</a:t>
            </a:r>
            <a:r>
              <a:rPr lang="en-US" altLang="zh-CN" smtClean="0">
                <a:ea typeface="宋体" panose="02010600030101010101" pitchFamily="2" charset="-122"/>
              </a:rPr>
              <a:t>rear </a:t>
            </a:r>
            <a:r>
              <a:rPr lang="zh-CN" altLang="en-US" smtClean="0">
                <a:ea typeface="宋体" panose="02010600030101010101" pitchFamily="2" charset="-122"/>
              </a:rPr>
              <a:t>后移</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arr[rear] = 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r>
              <a:rPr lang="en-US" altLang="zh-CN" smtClean="0">
                <a:ea typeface="宋体" panose="02010600030101010101" pitchFamily="2" charset="-122"/>
              </a:rPr>
              <a:t>	</a:t>
            </a:r>
            <a:r>
              <a:rPr lang="en-US" altLang="zh-CN" sz="1200" b="1" kern="1200" smtClean="0">
                <a:solidFill>
                  <a:schemeClr val="tx1"/>
                </a:solidFill>
                <a:latin typeface="+mn-lt"/>
                <a:ea typeface="+mn-ea"/>
                <a:cs typeface="+mn-cs"/>
              </a:rPr>
              <a:t>public int headQueue()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if(isEmpty())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throw new RuntimeException("</a:t>
            </a:r>
            <a:r>
              <a:rPr lang="zh-CN" altLang="en-US" sz="1200" b="1" kern="1200" smtClean="0">
                <a:solidFill>
                  <a:schemeClr val="tx1"/>
                </a:solidFill>
                <a:latin typeface="+mn-lt"/>
                <a:ea typeface="+mn-ea"/>
                <a:cs typeface="+mn-cs"/>
              </a:rPr>
              <a:t>队列空</a:t>
            </a:r>
            <a:r>
              <a:rPr lang="en-US" altLang="zh-CN" sz="1200" b="1" kern="1200" smtClean="0">
                <a:solidFill>
                  <a:schemeClr val="tx1"/>
                </a:solidFill>
                <a:latin typeface="+mn-lt"/>
                <a:ea typeface="+mn-ea"/>
                <a:cs typeface="+mn-cs"/>
              </a:rPr>
              <a:t>");</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endParaRPr lang="en-US" altLang="zh-CN"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return arr[front+1];</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获取队列数据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int getQueue()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if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front += 1;</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arr[front];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显示队列的所有数据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void showQueue()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if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队列空的，没有数据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System.out.printf("arr[%d]=%d\n", i, arr[i]);</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ea typeface="宋体" panose="02010600030101010101" pitchFamily="2" charset="-122"/>
              </a:rPr>
              <a:t>问题分析</a:t>
            </a:r>
            <a:r>
              <a:rPr lang="en-US" altLang="zh-CN" smtClean="0">
                <a:ea typeface="宋体" panose="02010600030101010101" pitchFamily="2" charset="-122"/>
              </a:rPr>
              <a:t>: </a:t>
            </a:r>
            <a:r>
              <a:rPr lang="zh-CN" altLang="en-US" smtClean="0">
                <a:ea typeface="宋体" panose="02010600030101010101" pitchFamily="2" charset="-122"/>
              </a:rPr>
              <a:t>利用一次就不能使用了，这样不能充分利用数组。</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因此需要优化</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com.atguigu.floyd;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FloydAlgorithm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matrix=new int[7][];     //</a:t>
            </a:r>
            <a:r>
              <a:rPr lang="zh-CN" altLang="en-US" smtClean="0">
                <a:ea typeface="宋体" panose="02010600030101010101" pitchFamily="2" charset="-122"/>
              </a:rPr>
              <a:t>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matrix[0]=new int[]{0,5,7,N,N,N,2};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matrix[1]=new int[]{5,0,N,9,N,N,3};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matrix[2]=new int[]{7,N,0,N,8,N,N};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matrix[3]=new int[]{N,9,N,0,N,4,N};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matrix[4]=new int[]{N,N,8,N,0,5,4};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matrix[5]=new int[]{N,N,N,4,5,0,6};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matrix[6]=new int[]{2,3,N,N,4,6,0};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 G=new Graph(vertex.length,matrix,vertex);  //</a:t>
            </a:r>
            <a:r>
              <a:rPr lang="zh-CN" altLang="en-US" smtClean="0">
                <a:ea typeface="宋体" panose="02010600030101010101" pitchFamily="2" charset="-122"/>
              </a:rPr>
              <a:t>构建图对象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上述为测试用例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G.floyd();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dis;//</a:t>
            </a:r>
            <a:r>
              <a:rPr lang="zh-CN" altLang="en-US" smtClean="0">
                <a:ea typeface="宋体" panose="02010600030101010101" pitchFamily="2" charset="-122"/>
              </a:rPr>
              <a:t>从各个顶点出发到其他顶点的距离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pre;//</a:t>
            </a:r>
            <a:r>
              <a:rPr lang="zh-CN" altLang="en-US" smtClean="0">
                <a:ea typeface="宋体" panose="02010600030101010101" pitchFamily="2" charset="-122"/>
              </a:rPr>
              <a:t>到达目标顶点的前驱顶点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Graph(int length,int[][] matrix,char[] 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this.dis=matrix;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this.pre=new int[length][length];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Arrays.fill(pre[i],i);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floyd(){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len=0;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k=0;k&lt;dis.length;k++){//</a:t>
            </a:r>
            <a:r>
              <a:rPr lang="zh-CN" altLang="en-US" smtClean="0">
                <a:ea typeface="宋体" panose="02010600030101010101" pitchFamily="2" charset="-122"/>
              </a:rPr>
              <a:t>作为中间顶点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j=0;j&lt;dis.length;j++){//</a:t>
            </a:r>
            <a:r>
              <a:rPr lang="zh-CN" altLang="en-US" smtClean="0">
                <a:ea typeface="宋体" panose="02010600030101010101" pitchFamily="2" charset="-122"/>
              </a:rPr>
              <a:t>到达</a:t>
            </a:r>
            <a:r>
              <a:rPr lang="en-US" altLang="zh-CN" smtClean="0">
                <a:ea typeface="宋体" panose="02010600030101010101" pitchFamily="2" charset="-122"/>
              </a:rPr>
              <a:t>j</a:t>
            </a:r>
            <a:r>
              <a:rPr lang="zh-CN" altLang="en-US" smtClean="0">
                <a:ea typeface="宋体" panose="02010600030101010101" pitchFamily="2" charset="-122"/>
              </a:rPr>
              <a:t>顶点，经过</a:t>
            </a:r>
            <a:r>
              <a:rPr lang="en-US" altLang="zh-CN" smtClean="0">
                <a:ea typeface="宋体" panose="02010600030101010101" pitchFamily="2" charset="-122"/>
              </a:rPr>
              <a:t>k</a:t>
            </a:r>
            <a:r>
              <a:rPr lang="zh-CN" altLang="en-US" smtClean="0">
                <a:ea typeface="宋体" panose="02010600030101010101" pitchFamily="2" charset="-122"/>
              </a:rPr>
              <a:t>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len=dis[i][k]+dis[k][j];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if(len&lt;dis[i][j]){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dis[i][j]=len;//</a:t>
            </a:r>
            <a:r>
              <a:rPr lang="zh-CN" altLang="en-US" smtClean="0">
                <a:ea typeface="宋体" panose="02010600030101010101" pitchFamily="2" charset="-122"/>
              </a:rPr>
              <a:t>更新距离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pre[i][j]=pre[k][j];//</a:t>
            </a:r>
            <a:r>
              <a:rPr lang="zh-CN" altLang="en-US" smtClean="0">
                <a:ea typeface="宋体" panose="02010600030101010101" pitchFamily="2" charset="-122"/>
              </a:rPr>
              <a:t>更新前驱顶点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k=0;k&lt;dis.length;k++){//</a:t>
            </a:r>
            <a:r>
              <a:rPr lang="zh-CN" altLang="en-US" smtClean="0">
                <a:ea typeface="宋体" panose="02010600030101010101" pitchFamily="2" charset="-122"/>
              </a:rPr>
              <a:t>作为中间顶点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System.out.print(vertex[pre[k][i]]+"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 + vertex[k] + "</a:t>
            </a:r>
            <a:r>
              <a:rPr lang="zh-CN" altLang="en-US" smtClean="0">
                <a:ea typeface="宋体" panose="02010600030101010101" pitchFamily="2" charset="-122"/>
              </a:rPr>
              <a:t>到</a:t>
            </a:r>
            <a:r>
              <a:rPr lang="en-US" altLang="zh-CN" smtClean="0">
                <a:ea typeface="宋体" panose="02010600030101010101" pitchFamily="2" charset="-122"/>
              </a:rPr>
              <a:t>" + vertex[i] + "</a:t>
            </a:r>
            <a:r>
              <a:rPr lang="zh-CN" altLang="en-US" smtClean="0">
                <a:ea typeface="宋体" panose="02010600030101010101" pitchFamily="2" charset="-122"/>
              </a:rPr>
              <a:t>最短距离</a:t>
            </a:r>
            <a:r>
              <a:rPr lang="en-US" altLang="zh-CN" smtClean="0">
                <a:ea typeface="宋体" panose="02010600030101010101" pitchFamily="2" charset="-122"/>
              </a:rPr>
              <a:t>" + dis[k][i]+")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38175" y="685800"/>
            <a:ext cx="55816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队列新的案例：</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增加一个取出队列头的操作</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def </a:t>
            </a:r>
            <a:r>
              <a:rPr lang="en-US" altLang="zh-CN" smtClean="0"/>
              <a:t>headQueue(): Unit = {</a:t>
            </a:r>
            <a:br>
              <a:rPr lang="en-US" altLang="zh-CN" smtClean="0"/>
            </a:br>
            <a:br>
              <a:rPr lang="en-US" altLang="zh-CN" smtClean="0"/>
            </a:br>
            <a:r>
              <a:rPr lang="en-US" altLang="zh-CN" smtClean="0"/>
              <a:t>  </a:t>
            </a:r>
            <a:r>
              <a:rPr lang="en-US" altLang="zh-CN" sz="1200" b="1" kern="1200" smtClean="0">
                <a:solidFill>
                  <a:schemeClr val="tx1"/>
                </a:solidFill>
                <a:effectLst/>
                <a:latin typeface="+mn-lt"/>
                <a:ea typeface="+mn-ea"/>
                <a:cs typeface="+mn-cs"/>
              </a:rPr>
              <a:t>if </a:t>
            </a:r>
            <a:r>
              <a:rPr lang="en-US" altLang="zh-CN" smtClean="0"/>
              <a:t>(isEmpty()) {</a:t>
            </a:r>
            <a:br>
              <a:rPr lang="en-US" altLang="zh-CN" smtClean="0"/>
            </a:br>
            <a:r>
              <a:rPr lang="en-US" altLang="zh-CN" smtClean="0"/>
              <a:t>    </a:t>
            </a:r>
            <a:r>
              <a:rPr lang="en-US" altLang="zh-CN" i="1" smtClean="0">
                <a:effectLst/>
              </a:rPr>
              <a:t>println</a:t>
            </a:r>
            <a:r>
              <a:rPr lang="en-US" altLang="zh-CN" smtClean="0"/>
              <a:t>(</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队列空，没有数据</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r>
              <a:rPr lang="en-US" altLang="zh-CN" sz="1200" b="1" kern="1200" smtClean="0">
                <a:solidFill>
                  <a:schemeClr val="tx1"/>
                </a:solidFill>
                <a:effectLst/>
                <a:latin typeface="+mn-lt"/>
                <a:ea typeface="+mn-ea"/>
                <a:cs typeface="+mn-cs"/>
              </a:rPr>
              <a:t>return</a:t>
            </a:r>
            <a:br>
              <a:rPr lang="en-US" altLang="zh-CN" sz="1200" b="1" kern="1200" smtClean="0">
                <a:solidFill>
                  <a:schemeClr val="tx1"/>
                </a:solidFill>
                <a:effectLst/>
                <a:latin typeface="+mn-lt"/>
                <a:ea typeface="+mn-ea"/>
                <a:cs typeface="+mn-cs"/>
              </a:rPr>
            </a:br>
            <a:r>
              <a:rPr lang="en-US" altLang="zh-CN" sz="1200" b="1" kern="1200" smtClean="0">
                <a:solidFill>
                  <a:schemeClr val="tx1"/>
                </a:solidFill>
                <a:effectLst/>
                <a:latin typeface="+mn-lt"/>
                <a:ea typeface="+mn-ea"/>
                <a:cs typeface="+mn-cs"/>
              </a:rPr>
              <a:t>  </a:t>
            </a:r>
            <a:r>
              <a:rPr lang="en-US" altLang="zh-CN" smtClean="0"/>
              <a:t>}</a:t>
            </a:r>
            <a:br>
              <a:rPr lang="en-US" altLang="zh-CN" smtClean="0"/>
            </a:br>
            <a:br>
              <a:rPr lang="en-US" altLang="zh-CN" smtClean="0"/>
            </a:br>
            <a:r>
              <a:rPr lang="en-US" altLang="zh-CN" smtClean="0"/>
              <a:t>  </a:t>
            </a:r>
            <a:r>
              <a:rPr lang="en-US" altLang="zh-CN" i="1" smtClean="0">
                <a:effectLst/>
              </a:rPr>
              <a:t>printf</a:t>
            </a:r>
            <a:r>
              <a:rPr lang="en-US" altLang="zh-CN" smtClean="0"/>
              <a:t>(</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队列头数据 </a:t>
            </a:r>
            <a:r>
              <a:rPr lang="en-US" altLang="zh-CN" sz="1200" b="1" kern="1200" smtClean="0">
                <a:solidFill>
                  <a:schemeClr val="tx1"/>
                </a:solidFill>
                <a:effectLst/>
                <a:latin typeface="+mn-lt"/>
                <a:ea typeface="+mn-ea"/>
                <a:cs typeface="+mn-cs"/>
              </a:rPr>
              <a:t>arr[%d]=%d\n"</a:t>
            </a:r>
            <a:r>
              <a:rPr lang="en-US" altLang="zh-CN" smtClean="0"/>
              <a:t>, </a:t>
            </a:r>
            <a:r>
              <a:rPr lang="en-US" altLang="zh-CN" sz="1200" i="1" kern="1200" smtClean="0">
                <a:solidFill>
                  <a:schemeClr val="tx1"/>
                </a:solidFill>
                <a:effectLst/>
                <a:latin typeface="+mn-lt"/>
                <a:ea typeface="+mn-ea"/>
                <a:cs typeface="+mn-cs"/>
              </a:rPr>
              <a:t>front </a:t>
            </a:r>
            <a:r>
              <a:rPr lang="en-US" altLang="zh-CN" smtClean="0"/>
              <a:t>+ </a:t>
            </a:r>
            <a:r>
              <a:rPr lang="en-US" altLang="zh-CN" sz="1200" kern="1200" smtClean="0">
                <a:solidFill>
                  <a:schemeClr val="tx1"/>
                </a:solidFill>
                <a:effectLst/>
                <a:latin typeface="+mn-lt"/>
                <a:ea typeface="+mn-ea"/>
                <a:cs typeface="+mn-cs"/>
              </a:rPr>
              <a:t>1</a:t>
            </a:r>
            <a:r>
              <a:rPr lang="en-US" altLang="zh-CN" smtClean="0"/>
              <a:t>, </a:t>
            </a:r>
            <a:r>
              <a:rPr lang="en-US" altLang="zh-CN" sz="1200" i="1" kern="1200" smtClean="0">
                <a:solidFill>
                  <a:schemeClr val="tx1"/>
                </a:solidFill>
                <a:effectLst/>
                <a:latin typeface="+mn-lt"/>
                <a:ea typeface="+mn-ea"/>
                <a:cs typeface="+mn-cs"/>
              </a:rPr>
              <a:t>arr</a:t>
            </a:r>
            <a:r>
              <a:rPr lang="en-US" altLang="zh-CN" smtClean="0"/>
              <a:t>(</a:t>
            </a:r>
            <a:r>
              <a:rPr lang="en-US" altLang="zh-CN" sz="1200" i="1" kern="1200" smtClean="0">
                <a:solidFill>
                  <a:schemeClr val="tx1"/>
                </a:solidFill>
                <a:effectLst/>
                <a:latin typeface="+mn-lt"/>
                <a:ea typeface="+mn-ea"/>
                <a:cs typeface="+mn-cs"/>
              </a:rPr>
              <a:t>front </a:t>
            </a:r>
            <a:r>
              <a:rPr lang="en-US" altLang="zh-CN" smtClean="0"/>
              <a:t>+ </a:t>
            </a:r>
            <a:r>
              <a:rPr lang="en-US" altLang="zh-CN" sz="1200" kern="1200" smtClean="0">
                <a:solidFill>
                  <a:schemeClr val="tx1"/>
                </a:solidFill>
                <a:effectLst/>
                <a:latin typeface="+mn-lt"/>
                <a:ea typeface="+mn-ea"/>
                <a:cs typeface="+mn-cs"/>
              </a:rPr>
              <a:t>1</a:t>
            </a:r>
            <a:r>
              <a:rPr lang="en-US" altLang="zh-CN" smtClean="0"/>
              <a:t>) )</a:t>
            </a:r>
            <a:br>
              <a:rPr lang="en-US" altLang="zh-CN" smtClean="0"/>
            </a:br>
            <a:r>
              <a:rPr lang="en-US" altLang="zh-CN" smtClean="0"/>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ea typeface="宋体" panose="02010600030101010101" pitchFamily="2" charset="-122"/>
              </a:rPr>
              <a:t>问题分析</a:t>
            </a:r>
            <a:r>
              <a:rPr lang="en-US" altLang="zh-CN" smtClean="0">
                <a:ea typeface="宋体" panose="02010600030101010101" pitchFamily="2" charset="-122"/>
              </a:rPr>
              <a:t>: </a:t>
            </a:r>
            <a:r>
              <a:rPr lang="zh-CN" altLang="en-US" smtClean="0">
                <a:ea typeface="宋体" panose="02010600030101010101" pitchFamily="2" charset="-122"/>
              </a:rPr>
              <a:t>利用一次就不能使用了，这样不能充分利用数组。</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因此需要优化</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最新版环形数组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CircleArrayQueueDemo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环形队列的案例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初始化一个队列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CircleArrayQueue queue = new CircleArrayQueue(4);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key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loop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(loop)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System.out.println("s(show): </a:t>
            </a:r>
            <a:r>
              <a:rPr lang="zh-CN" altLang="en-US" smtClean="0">
                <a:ea typeface="宋体" panose="02010600030101010101" pitchFamily="2" charset="-122"/>
              </a:rPr>
              <a:t>表示显示队列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System.out.println("e(exit): </a:t>
            </a:r>
            <a:r>
              <a:rPr lang="zh-CN" altLang="en-US" smtClean="0">
                <a:ea typeface="宋体" panose="02010600030101010101" pitchFamily="2" charset="-122"/>
              </a:rPr>
              <a:t>表示退出程序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System.out.println("a(add): </a:t>
            </a:r>
            <a:r>
              <a:rPr lang="zh-CN" altLang="en-US" smtClean="0">
                <a:ea typeface="宋体" panose="02010600030101010101" pitchFamily="2" charset="-122"/>
              </a:rPr>
              <a:t>表示添加队列数据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System.out.println("g(get): </a:t>
            </a:r>
            <a:r>
              <a:rPr lang="zh-CN" altLang="en-US" smtClean="0">
                <a:ea typeface="宋体" panose="02010600030101010101" pitchFamily="2" charset="-122"/>
              </a:rPr>
              <a:t>表示取出队列数据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System.out.println("h(head): </a:t>
            </a:r>
            <a:r>
              <a:rPr lang="zh-CN" altLang="en-US" smtClean="0">
                <a:ea typeface="宋体" panose="02010600030101010101" pitchFamily="2" charset="-122"/>
              </a:rPr>
              <a:t>查看队列头的数据</a:t>
            </a:r>
            <a:r>
              <a:rPr lang="en-US" altLang="zh-CN" smtClean="0">
                <a:ea typeface="宋体" panose="02010600030101010101" pitchFamily="2" charset="-122"/>
              </a:rPr>
              <a:t>(</a:t>
            </a:r>
            <a:r>
              <a:rPr lang="zh-CN" altLang="en-US" smtClean="0">
                <a:ea typeface="宋体" panose="02010600030101010101" pitchFamily="2" charset="-122"/>
              </a:rPr>
              <a:t>不改变队列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key = scanner.next().charAt(0);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switch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queue.showQueue();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请输入一个数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value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queue.addQueue(value);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try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queue.getQueue();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从队列中取出数据为</a:t>
            </a:r>
            <a:r>
              <a:rPr lang="en-US" altLang="zh-CN" smtClean="0">
                <a:ea typeface="宋体" panose="02010600030101010101" pitchFamily="2" charset="-122"/>
              </a:rPr>
              <a:t>"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catch (Exception 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try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queue.headQueue();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队列头元素值为</a:t>
            </a:r>
            <a:r>
              <a:rPr lang="en-US" altLang="zh-CN" smtClean="0">
                <a:ea typeface="宋体" panose="02010600030101010101" pitchFamily="2" charset="-122"/>
              </a:rPr>
              <a:t>="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catch (Exception 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scanner.close();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loop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环形的队列和前面的单向队列有类似的地方，因为我们修改即可</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CircleArrayQueue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arr; // </a:t>
            </a:r>
            <a:r>
              <a:rPr lang="zh-CN" altLang="en-US" smtClean="0">
                <a:ea typeface="宋体" panose="02010600030101010101" pitchFamily="2" charset="-122"/>
              </a:rPr>
              <a:t>该数组存放数据，模拟队列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front; // </a:t>
            </a:r>
            <a:r>
              <a:rPr lang="zh-CN" altLang="en-US" smtClean="0">
                <a:ea typeface="宋体" panose="02010600030101010101" pitchFamily="2" charset="-122"/>
              </a:rPr>
              <a:t>指向队列头部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rear; // </a:t>
            </a:r>
            <a:r>
              <a:rPr lang="zh-CN" altLang="en-US" smtClean="0">
                <a:ea typeface="宋体" panose="02010600030101010101" pitchFamily="2" charset="-122"/>
              </a:rPr>
              <a:t>指向队列的尾部</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CircleArrayQueue(int arrMaxSize)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maxSize = arrMaxSize;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 = new int[maxSize];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判断队列满的方法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队列容量空出一个作为约定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 =&gt; rear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 =&gt; rear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=&gt; rear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+ 1) % maxSize == 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判断队列空的条件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添加数据到队列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addQueue(int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(isFull())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队列满，无法加入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将数据加入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arr[rear] =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然后将</a:t>
            </a:r>
            <a:r>
              <a:rPr lang="en-US" altLang="zh-CN" smtClean="0">
                <a:ea typeface="宋体" panose="02010600030101010101" pitchFamily="2" charset="-122"/>
              </a:rPr>
              <a:t>rear </a:t>
            </a:r>
            <a:r>
              <a:rPr lang="zh-CN" altLang="en-US" smtClean="0">
                <a:ea typeface="宋体" panose="02010600030101010101" pitchFamily="2" charset="-122"/>
              </a:rPr>
              <a:t>后移</a:t>
            </a:r>
            <a:r>
              <a:rPr lang="en-US" altLang="zh-CN" smtClean="0">
                <a:ea typeface="宋体" panose="02010600030101010101" pitchFamily="2" charset="-122"/>
              </a:rPr>
              <a:t>, </a:t>
            </a:r>
            <a:r>
              <a:rPr lang="zh-CN" altLang="en-US" smtClean="0">
                <a:ea typeface="宋体" panose="02010600030101010101" pitchFamily="2" charset="-122"/>
              </a:rPr>
              <a:t>这里必须考虑取模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rear = (rear + 1)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取出队列的数据</a:t>
            </a:r>
            <a:r>
              <a:rPr lang="en-US" altLang="zh-CN" smtClean="0">
                <a:ea typeface="宋体" panose="02010600030101010101" pitchFamily="2" charset="-122"/>
              </a:rPr>
              <a:t>(</a:t>
            </a:r>
            <a:r>
              <a:rPr lang="zh-CN" altLang="en-US" smtClean="0">
                <a:ea typeface="宋体" panose="02010600030101010101" pitchFamily="2" charset="-122"/>
              </a:rPr>
              <a:t>按先进先出的原则</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这里我们需要分析处理 </a:t>
            </a:r>
            <a:r>
              <a:rPr lang="en-US" altLang="zh-CN" smtClean="0">
                <a:ea typeface="宋体" panose="02010600030101010101" pitchFamily="2" charset="-122"/>
              </a:rPr>
              <a:t>front </a:t>
            </a:r>
            <a:r>
              <a:rPr lang="zh-CN" altLang="en-US" smtClean="0">
                <a:ea typeface="宋体" panose="02010600030101010101" pitchFamily="2" charset="-122"/>
              </a:rPr>
              <a:t>已经指向了队列的头元素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先把</a:t>
            </a:r>
            <a:r>
              <a:rPr lang="en-US" altLang="zh-CN" smtClean="0">
                <a:ea typeface="宋体" panose="02010600030101010101" pitchFamily="2" charset="-122"/>
              </a:rPr>
              <a:t>front </a:t>
            </a:r>
            <a:r>
              <a:rPr lang="zh-CN" altLang="en-US" smtClean="0">
                <a:ea typeface="宋体" panose="02010600030101010101" pitchFamily="2" charset="-122"/>
              </a:rPr>
              <a:t>对应的数据保存到变量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将</a:t>
            </a:r>
            <a:r>
              <a:rPr lang="en-US" altLang="zh-CN" smtClean="0">
                <a:ea typeface="宋体" panose="02010600030101010101" pitchFamily="2" charset="-122"/>
              </a:rPr>
              <a:t>front</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3. </a:t>
            </a:r>
            <a:r>
              <a:rPr lang="zh-CN" altLang="en-US" smtClean="0">
                <a:ea typeface="宋体" panose="02010600030101010101" pitchFamily="2" charset="-122"/>
              </a:rPr>
              <a:t>返回前面保存的变量值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value = arr[front];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front = (front + 1)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显示队列的所有数据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队列空的，没有数据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 </a:t>
            </a:r>
            <a:r>
              <a:rPr lang="zh-CN" altLang="en-US" smtClean="0">
                <a:ea typeface="宋体" panose="02010600030101010101" pitchFamily="2" charset="-122"/>
              </a:rPr>
              <a:t>从</a:t>
            </a:r>
            <a:r>
              <a:rPr lang="en-US" altLang="zh-CN" smtClean="0">
                <a:ea typeface="宋体" panose="02010600030101010101" pitchFamily="2" charset="-122"/>
              </a:rPr>
              <a:t>front </a:t>
            </a:r>
            <a:r>
              <a:rPr lang="zh-CN" altLang="en-US" smtClean="0">
                <a:ea typeface="宋体" panose="02010600030101010101" pitchFamily="2" charset="-122"/>
              </a:rPr>
              <a:t>取，取出几个元素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动脑筋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front; j &lt; front + size();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System.out.printf("arr[%d]=%d\n", j % maxSize, arr[j % maxSize]);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求出当前环形队列有几个元素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动脑筋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基础 </a:t>
            </a:r>
            <a:r>
              <a:rPr lang="en-US" altLang="zh-CN" smtClean="0">
                <a:ea typeface="宋体" panose="02010600030101010101" pitchFamily="2" charset="-122"/>
              </a:rPr>
              <a:t>【</a:t>
            </a:r>
            <a:r>
              <a:rPr lang="zh-CN" altLang="en-US" smtClean="0">
                <a:ea typeface="宋体" panose="02010600030101010101" pitchFamily="2" charset="-122"/>
              </a:rPr>
              <a:t>问题</a:t>
            </a:r>
            <a:r>
              <a:rPr lang="en-US" altLang="zh-CN" smtClean="0">
                <a:ea typeface="宋体" panose="02010600030101010101" pitchFamily="2" charset="-122"/>
              </a:rPr>
              <a:t>/</a:t>
            </a:r>
            <a:r>
              <a:rPr lang="zh-CN" altLang="en-US" smtClean="0">
                <a:ea typeface="宋体" panose="02010600030101010101" pitchFamily="2" charset="-122"/>
              </a:rPr>
              <a:t>需求 </a:t>
            </a:r>
            <a:r>
              <a:rPr lang="en-US" altLang="zh-CN" smtClean="0">
                <a:ea typeface="宋体" panose="02010600030101010101" pitchFamily="2" charset="-122"/>
              </a:rPr>
              <a:t>---&gt; </a:t>
            </a:r>
            <a:r>
              <a:rPr lang="zh-CN" altLang="en-US" smtClean="0">
                <a:ea typeface="宋体" panose="02010600030101010101" pitchFamily="2" charset="-122"/>
              </a:rPr>
              <a:t>设计算法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rear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front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maxSize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maxSize - front)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查看队列的头元素，但是不是改变队列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headQueue()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这里注意，不要去改变</a:t>
            </a:r>
            <a:r>
              <a:rPr lang="en-US" altLang="zh-CN" smtClean="0">
                <a:ea typeface="宋体" panose="02010600030101010101" pitchFamily="2" charset="-122"/>
              </a:rPr>
              <a:t>fornt </a:t>
            </a:r>
            <a:r>
              <a:rPr lang="zh-CN" altLang="en-US" smtClean="0">
                <a:ea typeface="宋体" panose="02010600030101010101" pitchFamily="2" charset="-122"/>
              </a:rPr>
              <a:t>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arr[front];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ea typeface="宋体" panose="02010600030101010101" pitchFamily="2" charset="-122"/>
              </a:rPr>
              <a:t>在添加时，我有如下要求</a:t>
            </a:r>
            <a:r>
              <a:rPr lang="en-US" altLang="zh-CN" smtClean="0">
                <a:ea typeface="宋体" panose="02010600030101010101" pitchFamily="2" charset="-122"/>
              </a:rPr>
              <a:t>:</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添加一个数据时，就要求排序</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如果是对象，要求对对象中的某个字段的值进行排序</a:t>
            </a:r>
            <a:r>
              <a:rPr lang="en-US" altLang="zh-CN" smtClean="0">
                <a:ea typeface="宋体" panose="02010600030101010101" pitchFamily="2" charset="-122"/>
              </a:rPr>
              <a:t>, </a:t>
            </a:r>
            <a:r>
              <a:rPr lang="zh-CN" altLang="en-US" smtClean="0">
                <a:ea typeface="宋体" panose="02010600030101010101" pitchFamily="2" charset="-122"/>
              </a:rPr>
              <a:t>比如</a:t>
            </a:r>
            <a:r>
              <a:rPr lang="en-US" altLang="zh-CN" smtClean="0">
                <a:ea typeface="宋体" panose="02010600030101010101" pitchFamily="2" charset="-122"/>
              </a:rPr>
              <a:t>Person</a:t>
            </a:r>
            <a:r>
              <a:rPr lang="zh-CN" altLang="en-US" smtClean="0">
                <a:ea typeface="宋体" panose="02010600030101010101" pitchFamily="2" charset="-122"/>
              </a:rPr>
              <a:t>对象的 </a:t>
            </a:r>
            <a:r>
              <a:rPr lang="en-US" altLang="zh-CN" smtClean="0">
                <a:ea typeface="宋体" panose="02010600030101010101" pitchFamily="2" charset="-122"/>
              </a:rPr>
              <a:t>age</a:t>
            </a:r>
            <a:endParaRPr lang="zh-CN" altLang="en-US"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indent="0">
              <a:buNone/>
            </a:pPr>
            <a:r>
              <a:rPr lang="en-US" altLang="zh-CN" smtClean="0"/>
              <a:t>//5</a:t>
            </a:r>
            <a:r>
              <a:rPr lang="zh-CN" altLang="en-US" smtClean="0"/>
              <a:t>个盘子的步骤</a:t>
            </a:r>
            <a:r>
              <a:rPr lang="en-US" altLang="zh-CN" smtClean="0"/>
              <a:t>:[31]</a:t>
            </a:r>
            <a:endParaRPr lang="en-US" altLang="zh-CN" smtClean="0"/>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版最新代码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SingleLinkedListDemo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测试单向链表的添加和遍历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hero2 = new HeroNode(3,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hero3 = new HeroNode(4,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hero4 = new HeroNode(2,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测试删除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定义我们的单向链表管理</a:t>
            </a:r>
            <a:r>
              <a:rPr lang="en-US" altLang="zh-CN" smtClean="0">
                <a:ea typeface="宋体" panose="02010600030101010101" pitchFamily="2" charset="-122"/>
              </a:rPr>
              <a:t>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HeroNode head = new HeroNode(0,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删除的思路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head </a:t>
            </a:r>
            <a:r>
              <a:rPr lang="zh-CN" altLang="en-US" smtClean="0">
                <a:ea typeface="宋体" panose="02010600030101010101" pitchFamily="2" charset="-122"/>
              </a:rPr>
              <a:t>不能动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使用</a:t>
            </a:r>
            <a:r>
              <a:rPr lang="en-US" altLang="zh-CN" smtClean="0">
                <a:ea typeface="宋体" panose="02010600030101010101" pitchFamily="2" charset="-122"/>
              </a:rPr>
              <a:t>temp</a:t>
            </a:r>
            <a:r>
              <a:rPr lang="zh-CN" altLang="en-US" smtClean="0">
                <a:ea typeface="宋体" panose="02010600030101010101" pitchFamily="2" charset="-122"/>
              </a:rPr>
              <a:t>变量</a:t>
            </a:r>
            <a:r>
              <a:rPr lang="en-US" altLang="zh-CN" smtClean="0">
                <a:ea typeface="宋体" panose="02010600030101010101" pitchFamily="2" charset="-122"/>
              </a:rPr>
              <a:t>, </a:t>
            </a:r>
            <a:r>
              <a:rPr lang="zh-CN" altLang="en-US" smtClean="0">
                <a:ea typeface="宋体" panose="02010600030101010101" pitchFamily="2" charset="-122"/>
              </a:rPr>
              <a:t>我们要删除的应该是</a:t>
            </a:r>
            <a:r>
              <a:rPr lang="en-US" altLang="zh-CN" smtClean="0">
                <a:ea typeface="宋体" panose="02010600030101010101" pitchFamily="2" charset="-122"/>
              </a:rPr>
              <a:t>temp </a:t>
            </a:r>
            <a:r>
              <a:rPr lang="zh-CN" altLang="en-US" smtClean="0">
                <a:ea typeface="宋体" panose="02010600030101010101" pitchFamily="2" charset="-122"/>
              </a:rPr>
              <a:t>的下一个结点</a:t>
            </a:r>
            <a:r>
              <a:rPr lang="en-US" altLang="zh-CN" smtClean="0">
                <a:ea typeface="宋体" panose="02010600030101010101" pitchFamily="2" charset="-122"/>
              </a:rPr>
              <a:t>., </a:t>
            </a:r>
            <a:r>
              <a:rPr lang="zh-CN" altLang="en-US" smtClean="0">
                <a:ea typeface="宋体" panose="02010600030101010101" pitchFamily="2" charset="-122"/>
              </a:rPr>
              <a:t>即，我们在比较时，始终比较的是 </a:t>
            </a:r>
            <a:r>
              <a:rPr lang="en-US" altLang="zh-CN" smtClean="0">
                <a:ea typeface="宋体" panose="02010600030101010101" pitchFamily="2" charset="-122"/>
              </a:rPr>
              <a:t>temp.next </a:t>
            </a:r>
            <a:r>
              <a:rPr lang="zh-CN" altLang="en-US" smtClean="0">
                <a:ea typeface="宋体" panose="02010600030101010101" pitchFamily="2" charset="-122"/>
              </a:rPr>
              <a:t>的节点值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第二种方式在添加英雄时，根据排名将英雄插入到指定位置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如果有这个排名，则添加失败，并给出提示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编号从小到大排序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add2(HeroNode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注意，我们在找这个添加位置时，是将这个节点加入到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因此，在比较时，是将当前的</a:t>
            </a:r>
            <a:r>
              <a:rPr lang="en-US" altLang="zh-CN" smtClean="0">
                <a:ea typeface="宋体" panose="02010600030101010101" pitchFamily="2" charset="-122"/>
              </a:rPr>
              <a:t>heroNode </a:t>
            </a:r>
            <a:r>
              <a:rPr lang="zh-CN" altLang="en-US" smtClean="0">
                <a:ea typeface="宋体" panose="02010600030101010101" pitchFamily="2" charset="-122"/>
              </a:rPr>
              <a:t>和 </a:t>
            </a:r>
            <a:r>
              <a:rPr lang="en-US" altLang="zh-CN" smtClean="0">
                <a:ea typeface="宋体" panose="02010600030101010101" pitchFamily="2" charset="-122"/>
              </a:rPr>
              <a:t>temp.next </a:t>
            </a:r>
            <a:r>
              <a:rPr lang="zh-CN" altLang="en-US" smtClean="0">
                <a:ea typeface="宋体" panose="02010600030101010101" pitchFamily="2" charset="-122"/>
              </a:rPr>
              <a:t>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flag </a:t>
            </a:r>
            <a:r>
              <a:rPr lang="zh-CN" altLang="en-US" smtClean="0">
                <a:ea typeface="宋体" panose="02010600030101010101" pitchFamily="2" charset="-122"/>
              </a:rPr>
              <a:t>是用于判断是否该英雄的编号已经存在</a:t>
            </a:r>
            <a:r>
              <a:rPr lang="en-US" altLang="zh-CN" smtClean="0">
                <a:ea typeface="宋体" panose="02010600030101010101" pitchFamily="2" charset="-122"/>
              </a:rPr>
              <a:t>, </a:t>
            </a:r>
            <a:r>
              <a:rPr lang="zh-CN" altLang="en-US" smtClean="0">
                <a:ea typeface="宋体" panose="02010600030101010101" pitchFamily="2" charset="-122"/>
              </a:rPr>
              <a:t>默认为</a:t>
            </a:r>
            <a:r>
              <a:rPr lang="en-US" altLang="zh-CN" smtClean="0">
                <a:ea typeface="宋体" panose="02010600030101010101" pitchFamily="2" charset="-122"/>
              </a:rPr>
              <a:t>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位置找到，当前这个节点，应当加入到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(temp.next.no ==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已经有这个节点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a:t>
            </a:r>
            <a:r>
              <a:rPr lang="zh-CN" altLang="en-US" smtClean="0">
                <a:ea typeface="宋体" panose="02010600030101010101" pitchFamily="2" charset="-122"/>
              </a:rPr>
              <a:t>注意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不可以加入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待插入的英雄编号 </a:t>
            </a:r>
            <a:r>
              <a:rPr lang="en-US" altLang="zh-CN" smtClean="0">
                <a:ea typeface="宋体" panose="02010600030101010101" pitchFamily="2" charset="-122"/>
              </a:rPr>
              <a:t>%d </a:t>
            </a:r>
            <a:r>
              <a:rPr lang="zh-CN" altLang="en-US" smtClean="0">
                <a:ea typeface="宋体" panose="02010600030101010101" pitchFamily="2" charset="-122"/>
              </a:rPr>
              <a:t>已经有了，不能加入</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加入，注意顺序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com.atguigu.temp.linkedlist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util.control.Breaks._</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SingleLinkedListTest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hero1 = new HeroNode(1,"</a:t>
            </a:r>
            <a:r>
              <a:rPr lang="zh-CN" altLang="en-US" smtClean="0">
                <a:ea typeface="宋体" panose="02010600030101010101" pitchFamily="2" charset="-122"/>
              </a:rPr>
              <a:t>宋江</a:t>
            </a:r>
            <a:r>
              <a:rPr lang="en-US" altLang="zh-CN" smtClean="0">
                <a:ea typeface="宋体" panose="02010600030101010101" pitchFamily="2" charset="-122"/>
              </a:rPr>
              <a:t>","</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hero2 = new HeroNode(2,"</a:t>
            </a:r>
            <a:r>
              <a:rPr lang="zh-CN" altLang="en-US" smtClean="0">
                <a:ea typeface="宋体" panose="02010600030101010101" pitchFamily="2" charset="-122"/>
              </a:rPr>
              <a:t>宋江</a:t>
            </a:r>
            <a:r>
              <a:rPr lang="en-US" altLang="zh-CN" smtClean="0">
                <a:ea typeface="宋体" panose="02010600030101010101" pitchFamily="2" charset="-122"/>
              </a:rPr>
              <a:t>2","</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hero3 = new HeroNode(4,"</a:t>
            </a:r>
            <a:r>
              <a:rPr lang="zh-CN" altLang="en-US" smtClean="0">
                <a:ea typeface="宋体" panose="02010600030101010101" pitchFamily="2" charset="-122"/>
              </a:rPr>
              <a:t>宋江</a:t>
            </a:r>
            <a:r>
              <a:rPr lang="en-US" altLang="zh-CN" smtClean="0">
                <a:ea typeface="宋体" panose="02010600030101010101" pitchFamily="2" charset="-122"/>
              </a:rPr>
              <a:t>4","</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hero6 = new HeroNode(3,"</a:t>
            </a:r>
            <a:r>
              <a:rPr lang="zh-CN" altLang="en-US" smtClean="0">
                <a:ea typeface="宋体" panose="02010600030101010101" pitchFamily="2" charset="-122"/>
              </a:rPr>
              <a:t>宋江</a:t>
            </a:r>
            <a:r>
              <a:rPr lang="en-US" altLang="zh-CN" smtClean="0">
                <a:ea typeface="宋体" panose="02010600030101010101" pitchFamily="2" charset="-122"/>
              </a:rPr>
              <a:t>3","</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singleLinkedList.add2(hero6)</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测试修改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修改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hero4 = new HeroNode(2,"</a:t>
            </a:r>
            <a:r>
              <a:rPr lang="zh-CN" altLang="en-US" smtClean="0">
                <a:ea typeface="宋体" panose="02010600030101010101" pitchFamily="2" charset="-122"/>
              </a:rPr>
              <a:t>吴用</a:t>
            </a:r>
            <a:r>
              <a:rPr lang="en-US" altLang="zh-CN" smtClean="0">
                <a:ea typeface="宋体" panose="02010600030101010101" pitchFamily="2" charset="-122"/>
              </a:rPr>
              <a:t>","</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修改后</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head = new HeroNode(0,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添加方法</a:t>
            </a:r>
            <a:r>
              <a:rPr lang="en-US" altLang="zh-CN" smtClean="0">
                <a:ea typeface="宋体" panose="02010600030101010101" pitchFamily="2" charset="-122"/>
              </a:rPr>
              <a:t>, </a:t>
            </a:r>
            <a:r>
              <a:rPr lang="zh-CN" altLang="en-US" smtClean="0">
                <a:ea typeface="宋体" panose="02010600030101010101" pitchFamily="2" charset="-122"/>
              </a:rPr>
              <a:t>方式</a:t>
            </a:r>
            <a:r>
              <a:rPr lang="en-US" altLang="zh-CN" smtClean="0">
                <a:ea typeface="宋体" panose="02010600030101010101" pitchFamily="2" charset="-122"/>
              </a:rPr>
              <a:t>1</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add(heroNode: 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a:t>
            </a:r>
            <a:r>
              <a:rPr lang="zh-CN" altLang="en-US" smtClean="0">
                <a:ea typeface="宋体" panose="02010600030101010101" pitchFamily="2" charset="-122"/>
              </a:rPr>
              <a:t>是头结点，不用改变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安装编号的大小来插入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add2(heroNode: 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a:t>
            </a:r>
            <a:r>
              <a:rPr lang="zh-CN" altLang="en-US" smtClean="0">
                <a:ea typeface="宋体" panose="02010600030101010101" pitchFamily="2" charset="-122"/>
              </a:rPr>
              <a:t>是头结点，不用改变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 </a:t>
            </a:r>
            <a:r>
              <a:rPr lang="zh-CN" altLang="en-US" smtClean="0">
                <a:ea typeface="宋体" panose="02010600030101010101" pitchFamily="2" charset="-122"/>
              </a:rPr>
              <a:t>表示是否已经存在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 </a:t>
            </a:r>
            <a:r>
              <a:rPr lang="zh-CN" altLang="en-US" smtClean="0">
                <a:ea typeface="宋体" panose="02010600030101010101" pitchFamily="2" charset="-122"/>
              </a:rPr>
              <a:t>最后了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 //</a:t>
            </a:r>
            <a:r>
              <a:rPr lang="zh-CN" altLang="en-US" smtClean="0">
                <a:ea typeface="宋体" panose="02010600030101010101" pitchFamily="2" charset="-122"/>
              </a:rPr>
              <a:t>就应该插入到</a:t>
            </a:r>
            <a:r>
              <a:rPr lang="en-US" altLang="zh-CN" smtClean="0">
                <a:ea typeface="宋体" panose="02010600030101010101" pitchFamily="2" charset="-122"/>
              </a:rPr>
              <a:t>temp</a:t>
            </a:r>
            <a:r>
              <a:rPr lang="zh-CN" altLang="en-US" smtClean="0">
                <a:ea typeface="宋体" panose="02010600030101010101" pitchFamily="2" charset="-122"/>
              </a:rPr>
              <a:t>节点后面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heroNode.no) { //</a:t>
            </a:r>
            <a:r>
              <a:rPr lang="zh-CN" altLang="en-US" smtClean="0">
                <a:ea typeface="宋体" panose="02010600030101010101" pitchFamily="2" charset="-122"/>
              </a:rPr>
              <a:t>已经有了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没有该节点， 可以添加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你要添加的</a:t>
            </a:r>
            <a:r>
              <a:rPr lang="en-US" altLang="zh-CN" smtClean="0">
                <a:ea typeface="宋体" panose="02010600030101010101" pitchFamily="2" charset="-122"/>
              </a:rPr>
              <a:t>no=%d </a:t>
            </a:r>
            <a:r>
              <a:rPr lang="zh-CN" altLang="en-US" smtClean="0">
                <a:ea typeface="宋体" panose="02010600030101010101" pitchFamily="2" charset="-122"/>
              </a:rPr>
              <a:t>的节点已经存在</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显示单链表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list():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当前节点信息 </a:t>
            </a:r>
            <a:r>
              <a:rPr lang="en-US" altLang="zh-CN" smtClean="0">
                <a:ea typeface="宋体" panose="02010600030101010101" pitchFamily="2" charset="-122"/>
              </a:rPr>
              <a:t>no=%d name=%s nickname=%s\n",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思路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del(no:Int):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 //</a:t>
            </a:r>
            <a:r>
              <a:rPr lang="zh-CN" altLang="en-US" smtClean="0">
                <a:ea typeface="宋体" panose="02010600030101010101" pitchFamily="2" charset="-122"/>
              </a:rPr>
              <a:t>要删除的是</a:t>
            </a:r>
            <a:r>
              <a:rPr lang="en-US" altLang="zh-CN" smtClean="0">
                <a:ea typeface="宋体" panose="02010600030101010101" pitchFamily="2" charset="-122"/>
              </a:rPr>
              <a:t>temp.next </a:t>
            </a:r>
            <a:r>
              <a:rPr lang="zh-CN" altLang="en-US" smtClean="0">
                <a:ea typeface="宋体" panose="02010600030101010101" pitchFamily="2" charset="-122"/>
              </a:rPr>
              <a:t>节点，而不是</a:t>
            </a:r>
            <a:r>
              <a:rPr lang="en-US" altLang="zh-CN" smtClean="0">
                <a:ea typeface="宋体" panose="02010600030101010101" pitchFamily="2" charset="-122"/>
              </a:rPr>
              <a:t>temp</a:t>
            </a:r>
            <a:r>
              <a:rPr lang="zh-CN" altLang="en-US" smtClean="0">
                <a:ea typeface="宋体" panose="02010600030101010101" pitchFamily="2" charset="-122"/>
              </a:rPr>
              <a:t>节点，需要考虑单链表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flag = false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你删除的</a:t>
            </a:r>
            <a:r>
              <a:rPr lang="en-US" altLang="zh-CN" smtClean="0">
                <a:ea typeface="宋体" panose="02010600030101010101" pitchFamily="2" charset="-122"/>
              </a:rPr>
              <a:t>no=%d </a:t>
            </a:r>
            <a:r>
              <a:rPr lang="zh-CN" altLang="en-US" smtClean="0">
                <a:ea typeface="宋体" panose="02010600030101010101" pitchFamily="2" charset="-122"/>
              </a:rPr>
              <a:t>的节点不存在，无法删除</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a:t>
            </a:r>
            <a:r>
              <a:rPr lang="en-US" altLang="zh-CN" smtClean="0">
                <a:ea typeface="宋体" panose="02010600030101010101" pitchFamily="2" charset="-122"/>
              </a:rPr>
              <a:t>, </a:t>
            </a:r>
            <a:r>
              <a:rPr lang="zh-CN" altLang="en-US" smtClean="0">
                <a:ea typeface="宋体" panose="02010600030101010101" pitchFamily="2" charset="-122"/>
              </a:rPr>
              <a:t>给你一个新的</a:t>
            </a:r>
            <a:r>
              <a:rPr lang="en-US" altLang="zh-CN" smtClean="0">
                <a:ea typeface="宋体" panose="02010600030101010101" pitchFamily="2" charset="-122"/>
              </a:rPr>
              <a:t>node ,</a:t>
            </a:r>
            <a:r>
              <a:rPr lang="zh-CN" altLang="en-US" smtClean="0">
                <a:ea typeface="宋体" panose="02010600030101010101" pitchFamily="2" charset="-122"/>
              </a:rPr>
              <a:t>修改对应的值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update(newHeroNode:HeroNode):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先找到这个节点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你修改的</a:t>
            </a:r>
            <a:r>
              <a:rPr lang="en-US" altLang="zh-CN" smtClean="0">
                <a:ea typeface="宋体" panose="02010600030101010101" pitchFamily="2" charset="-122"/>
              </a:rPr>
              <a:t>no=%d </a:t>
            </a:r>
            <a:r>
              <a:rPr lang="zh-CN" altLang="en-US" smtClean="0">
                <a:ea typeface="宋体" panose="02010600030101010101" pitchFamily="2" charset="-122"/>
              </a:rPr>
              <a:t>的节点不存在，无法修改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HeroNode(hNo: Int, hName: String, hNickName: 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no: Int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name: String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nickName: String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next: HeroNode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util.control.Breaks._</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SingleLinkedListTest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声明单链表</a:t>
            </a:r>
            <a:r>
              <a:rPr lang="en-US" altLang="zh-CN" smtClean="0">
                <a:ea typeface="宋体" panose="02010600030101010101" pitchFamily="2" charset="-122"/>
              </a:rPr>
              <a:t>, </a:t>
            </a:r>
            <a:r>
              <a:rPr lang="zh-CN" altLang="en-US" smtClean="0">
                <a:ea typeface="宋体" panose="02010600030101010101" pitchFamily="2" charset="-122"/>
              </a:rPr>
              <a:t>包含一个头结点，头结点不保存具体的数据，就是表示这个单链表的表头</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singleLinkedList = new SingleLinkedList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添加结点的方法，比较简单</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hero1 := &amp;Hero{1,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 nil}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head.Next = 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hero2 := &amp;Hero{2,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 nil}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hero1.Next = 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编写方法来处理添加结点的方法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a:t>
            </a:r>
            <a:r>
              <a:rPr lang="en-US" altLang="zh-CN" smtClean="0">
                <a:ea typeface="宋体" panose="02010600030101010101" pitchFamily="2" charset="-122"/>
              </a:rPr>
              <a:t>:</a:t>
            </a:r>
            <a:r>
              <a:rPr lang="zh-CN" altLang="en-US" smtClean="0">
                <a:ea typeface="宋体" panose="02010600030101010101" pitchFamily="2" charset="-122"/>
              </a:rPr>
              <a:t>你给我一个结点，和表头，就能放入到链表中，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并且考虑该英雄的排名，插入到链表适当的位置</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hero2 = new HeroNode(2,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hero3 = new HeroNode(5, "</a:t>
            </a:r>
            <a:r>
              <a:rPr lang="zh-CN" altLang="en-US" smtClean="0">
                <a:ea typeface="宋体" panose="02010600030101010101" pitchFamily="2" charset="-122"/>
              </a:rPr>
              <a:t>林冲</a:t>
            </a:r>
            <a:r>
              <a:rPr lang="en-US" altLang="zh-CN" smtClean="0">
                <a:ea typeface="宋体" panose="02010600030101010101" pitchFamily="2" charset="-122"/>
              </a:rPr>
              <a:t>", "</a:t>
            </a:r>
            <a:r>
              <a:rPr lang="zh-CN" altLang="en-US" smtClean="0">
                <a:ea typeface="宋体" panose="02010600030101010101" pitchFamily="2" charset="-122"/>
              </a:rPr>
              <a:t>豹子头</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hero4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singleLinkedList.insertHeroNode2(hero5) //</a:t>
            </a:r>
            <a:r>
              <a:rPr lang="zh-CN" altLang="en-US" smtClean="0">
                <a:ea typeface="宋体" panose="02010600030101010101" pitchFamily="2" charset="-122"/>
              </a:rPr>
              <a:t>会报告重复编号的英雄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删除后的链表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hero6 = new HeroNode(3, "</a:t>
            </a:r>
            <a:r>
              <a:rPr lang="zh-CN" altLang="en-US" smtClean="0">
                <a:ea typeface="宋体" panose="02010600030101010101" pitchFamily="2" charset="-122"/>
              </a:rPr>
              <a:t>吴用</a:t>
            </a:r>
            <a:r>
              <a:rPr lang="en-US" altLang="zh-CN" smtClean="0">
                <a:ea typeface="宋体" panose="02010600030101010101" pitchFamily="2" charset="-122"/>
              </a:rPr>
              <a:t>2", "</a:t>
            </a:r>
            <a:r>
              <a:rPr lang="zh-CN" altLang="en-US" smtClean="0">
                <a:ea typeface="宋体" panose="02010600030101010101" pitchFamily="2" charset="-122"/>
              </a:rPr>
              <a:t>智多星</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singleLinkedList.updateHero(hero6)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修改后的单链表是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初始化一个头节点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head = new HeroNode(0,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显示</a:t>
            </a:r>
            <a:r>
              <a:rPr lang="en-US" altLang="zh-CN" smtClean="0">
                <a:ea typeface="宋体" panose="02010600030101010101" pitchFamily="2" charset="-122"/>
              </a:rPr>
              <a:t>,</a:t>
            </a:r>
            <a:r>
              <a:rPr lang="zh-CN" altLang="en-US" smtClean="0">
                <a:ea typeface="宋体" panose="02010600030101010101" pitchFamily="2" charset="-122"/>
              </a:rPr>
              <a:t>所有的英雄</a:t>
            </a:r>
            <a:r>
              <a:rPr lang="en-US" altLang="zh-CN" smtClean="0">
                <a:ea typeface="宋体" panose="02010600030101010101" pitchFamily="2" charset="-122"/>
              </a:rPr>
              <a:t>,</a:t>
            </a:r>
            <a:r>
              <a:rPr lang="zh-CN" altLang="en-US" smtClean="0">
                <a:ea typeface="宋体" panose="02010600030101010101" pitchFamily="2" charset="-122"/>
              </a:rPr>
              <a:t>需要链表头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listHero():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 // temp</a:t>
            </a:r>
            <a:r>
              <a:rPr lang="zh-CN" altLang="en-US" smtClean="0">
                <a:ea typeface="宋体" panose="02010600030101010101" pitchFamily="2" charset="-122"/>
              </a:rPr>
              <a:t>就是一个跑龙套的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编号</a:t>
            </a:r>
            <a:r>
              <a:rPr lang="en-US" altLang="zh-CN" smtClean="0">
                <a:ea typeface="宋体" panose="02010600030101010101" pitchFamily="2" charset="-122"/>
              </a:rPr>
              <a:t>=%d </a:t>
            </a:r>
            <a:r>
              <a:rPr lang="zh-CN" altLang="en-US" smtClean="0">
                <a:ea typeface="宋体" panose="02010600030101010101" pitchFamily="2" charset="-122"/>
              </a:rPr>
              <a:t>名字</a:t>
            </a:r>
            <a:r>
              <a:rPr lang="en-US" altLang="zh-CN" smtClean="0">
                <a:ea typeface="宋体" panose="02010600030101010101" pitchFamily="2" charset="-122"/>
              </a:rPr>
              <a:t>=%s </a:t>
            </a:r>
            <a:r>
              <a:rPr lang="zh-CN" altLang="en-US" smtClean="0">
                <a:ea typeface="宋体" panose="02010600030101010101" pitchFamily="2" charset="-122"/>
              </a:rPr>
              <a:t>外号</a:t>
            </a:r>
            <a:r>
              <a:rPr lang="en-US" altLang="zh-CN" smtClean="0">
                <a:ea typeface="宋体" panose="02010600030101010101" pitchFamily="2" charset="-122"/>
              </a:rPr>
              <a:t>=%s -&gt; \t\n",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我们认为链表可以一直增长，当然也可以设置大小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直接追加到链表尾部</a:t>
            </a:r>
            <a:r>
              <a:rPr lang="en-US" altLang="zh-CN" smtClean="0">
                <a:ea typeface="宋体" panose="02010600030101010101" pitchFamily="2" charset="-122"/>
              </a:rPr>
              <a:t>, </a:t>
            </a:r>
            <a:r>
              <a:rPr lang="zh-CN" altLang="en-US" smtClean="0">
                <a:ea typeface="宋体" panose="02010600030101010101" pitchFamily="2" charset="-122"/>
              </a:rPr>
              <a:t>这种方法比较简单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insertHeroNode(newHeroNode: HeroNode)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temp.next == null </a:t>
            </a:r>
            <a:r>
              <a:rPr lang="zh-CN" altLang="en-US" smtClean="0">
                <a:ea typeface="宋体" panose="02010600030101010101" pitchFamily="2" charset="-122"/>
              </a:rPr>
              <a:t>说明这个就是链表的最后结点了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当退出</a:t>
            </a:r>
            <a:r>
              <a:rPr lang="en-US" altLang="zh-CN" smtClean="0">
                <a:ea typeface="宋体" panose="02010600030101010101" pitchFamily="2" charset="-122"/>
              </a:rPr>
              <a:t>for</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就到达链表最后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newHeroNode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第二种添加方式</a:t>
            </a:r>
            <a:r>
              <a:rPr lang="en-US" altLang="zh-CN" smtClean="0">
                <a:ea typeface="宋体" panose="02010600030101010101" pitchFamily="2" charset="-122"/>
              </a:rPr>
              <a:t>:.</a:t>
            </a:r>
            <a:r>
              <a:rPr lang="zh-CN" altLang="en-US" smtClean="0">
                <a:ea typeface="宋体" panose="02010600030101010101" pitchFamily="2" charset="-122"/>
              </a:rPr>
              <a:t>在添加的时候，考虑到英雄的排名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insertHeroNode2(newHeroNode: HeroNode)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在添加的时候，考虑到英雄的排名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这里分三种情况考虑添加 </a:t>
            </a:r>
            <a:r>
              <a:rPr lang="en-US" altLang="zh-CN" smtClean="0">
                <a:ea typeface="宋体" panose="02010600030101010101" pitchFamily="2" charset="-122"/>
              </a:rPr>
              <a:t>(1) </a:t>
            </a:r>
            <a:r>
              <a:rPr lang="zh-CN" altLang="en-US" smtClean="0">
                <a:ea typeface="宋体" panose="02010600030101010101" pitchFamily="2" charset="-122"/>
              </a:rPr>
              <a:t>空链表 </a:t>
            </a:r>
            <a:r>
              <a:rPr lang="en-US" altLang="zh-CN" smtClean="0">
                <a:ea typeface="宋体" panose="02010600030101010101" pitchFamily="2" charset="-122"/>
              </a:rPr>
              <a:t>(2) </a:t>
            </a:r>
            <a:r>
              <a:rPr lang="zh-CN" altLang="en-US" smtClean="0">
                <a:ea typeface="宋体" panose="02010600030101010101" pitchFamily="2" charset="-122"/>
              </a:rPr>
              <a:t>已经是有序链表 </a:t>
            </a:r>
            <a:r>
              <a:rPr lang="en-US" altLang="zh-CN" smtClean="0">
                <a:ea typeface="宋体" panose="02010600030101010101" pitchFamily="2" charset="-122"/>
              </a:rPr>
              <a:t>(3) </a:t>
            </a:r>
            <a:r>
              <a:rPr lang="zh-CN" altLang="en-US" smtClean="0">
                <a:ea typeface="宋体" panose="02010600030101010101" pitchFamily="2" charset="-122"/>
              </a:rPr>
              <a:t>中间编号不连续链表</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a:t>
            </a:r>
            <a:r>
              <a:rPr lang="zh-CN" altLang="en-US" smtClean="0">
                <a:ea typeface="宋体" panose="02010600030101010101" pitchFamily="2" charset="-122"/>
              </a:rPr>
              <a:t>声明一个标志</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说明已经找到了链表的最后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//newHeroNode</a:t>
            </a:r>
            <a:r>
              <a:rPr lang="zh-CN" altLang="en-US" smtClean="0">
                <a:ea typeface="宋体" panose="02010600030101010101" pitchFamily="2" charset="-122"/>
              </a:rPr>
              <a:t>就应该加入到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else if (temp.next.no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说明已经有这个英雄编号了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添加的英雄编号没有占用</a:t>
            </a:r>
            <a:r>
              <a:rPr lang="en-US" altLang="zh-CN" smtClean="0">
                <a:ea typeface="宋体" panose="02010600030101010101" pitchFamily="2" charset="-122"/>
              </a:rPr>
              <a:t>,</a:t>
            </a:r>
            <a:r>
              <a:rPr lang="zh-CN" altLang="en-US" smtClean="0">
                <a:ea typeface="宋体" panose="02010600030101010101" pitchFamily="2" charset="-122"/>
              </a:rPr>
              <a:t>就插入到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newHeroNode.next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newHeroNode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编号为</a:t>
            </a:r>
            <a:r>
              <a:rPr lang="en-US" altLang="zh-CN" smtClean="0">
                <a:ea typeface="宋体" panose="02010600030101010101" pitchFamily="2" charset="-122"/>
              </a:rPr>
              <a:t>%d </a:t>
            </a:r>
            <a:r>
              <a:rPr lang="zh-CN" altLang="en-US" smtClean="0">
                <a:ea typeface="宋体" panose="02010600030101010101" pitchFamily="2" charset="-122"/>
              </a:rPr>
              <a:t>的英雄已经存在，不能添加了</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根据某个</a:t>
            </a:r>
            <a:r>
              <a:rPr lang="en-US" altLang="zh-CN" smtClean="0">
                <a:ea typeface="宋体" panose="02010600030101010101" pitchFamily="2" charset="-122"/>
              </a:rPr>
              <a:t>id</a:t>
            </a:r>
            <a:r>
              <a:rPr lang="zh-CN" altLang="en-US" smtClean="0">
                <a:ea typeface="宋体" panose="02010600030101010101" pitchFamily="2" charset="-122"/>
              </a:rPr>
              <a:t>删除英雄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delHero(no: 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注意是判断</a:t>
            </a:r>
            <a:r>
              <a:rPr lang="en-US" altLang="zh-CN" smtClean="0">
                <a:ea typeface="宋体" panose="02010600030101010101" pitchFamily="2" charset="-122"/>
              </a:rPr>
              <a:t>temp.Next</a:t>
            </a:r>
            <a:r>
              <a:rPr lang="zh-CN" altLang="en-US" smtClean="0">
                <a:ea typeface="宋体" panose="02010600030101010101" pitchFamily="2" charset="-122"/>
              </a:rPr>
              <a:t>是不是要删除的结点，而不是判断</a:t>
            </a:r>
            <a:r>
              <a:rPr lang="en-US" altLang="zh-CN" smtClean="0">
                <a:ea typeface="宋体" panose="02010600030101010101" pitchFamily="2" charset="-122"/>
              </a:rPr>
              <a:t>temp</a:t>
            </a:r>
            <a:r>
              <a:rPr lang="zh-CN" altLang="en-US" smtClean="0">
                <a:ea typeface="宋体" panose="02010600030101010101" pitchFamily="2" charset="-122"/>
              </a:rPr>
              <a:t>是不是要删除的结点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a:t>
            </a:r>
            <a:r>
              <a:rPr lang="zh-CN" altLang="en-US" smtClean="0">
                <a:ea typeface="宋体" panose="02010600030101010101" pitchFamily="2" charset="-122"/>
              </a:rPr>
              <a:t>标志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没有找到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你希望删除的编号</a:t>
            </a:r>
            <a:r>
              <a:rPr lang="en-US" altLang="zh-CN" smtClean="0">
                <a:ea typeface="宋体" panose="02010600030101010101" pitchFamily="2" charset="-122"/>
              </a:rPr>
              <a:t>%d </a:t>
            </a:r>
            <a:r>
              <a:rPr lang="zh-CN" altLang="en-US" smtClean="0">
                <a:ea typeface="宋体" panose="02010600030101010101" pitchFamily="2" charset="-122"/>
              </a:rPr>
              <a:t>不存在</a:t>
            </a:r>
            <a:r>
              <a:rPr lang="en-US" altLang="zh-CN" smtClean="0">
                <a:ea typeface="宋体" panose="02010600030101010101" pitchFamily="2" charset="-122"/>
              </a:rPr>
              <a: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updateHero(newHero: HeroNode):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首先定位这个英雄节点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newHero.no)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找到了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找到了可以修改了</a:t>
            </a:r>
            <a:r>
              <a:rPr lang="en-US" altLang="zh-CN" smtClean="0">
                <a:ea typeface="宋体" panose="02010600030101010101" pitchFamily="2" charset="-122"/>
              </a:rPr>
              <a:t>, </a:t>
            </a:r>
            <a:r>
              <a:rPr lang="zh-CN" altLang="en-US" smtClean="0">
                <a:ea typeface="宋体" panose="02010600030101010101" pitchFamily="2" charset="-122"/>
              </a:rPr>
              <a:t>直接换结点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当然也可以修改具体的字段值，我这里使用的是直接换结点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同样，要修改的节点不是</a:t>
            </a:r>
            <a:r>
              <a:rPr lang="en-US" altLang="zh-CN" smtClean="0">
                <a:ea typeface="宋体" panose="02010600030101010101" pitchFamily="2" charset="-122"/>
              </a:rPr>
              <a:t>temp</a:t>
            </a:r>
            <a:r>
              <a:rPr lang="zh-CN" altLang="en-US" smtClean="0">
                <a:ea typeface="宋体" panose="02010600030101010101" pitchFamily="2" charset="-122"/>
              </a:rPr>
              <a:t>而是</a:t>
            </a:r>
            <a:r>
              <a:rPr lang="en-US" altLang="zh-CN" smtClean="0">
                <a:ea typeface="宋体" panose="02010600030101010101" pitchFamily="2" charset="-122"/>
              </a:rPr>
              <a:t>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newHero.next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newHero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你要修改的的编号</a:t>
            </a:r>
            <a:r>
              <a:rPr lang="en-US" altLang="zh-CN" smtClean="0">
                <a:ea typeface="宋体" panose="02010600030101010101" pitchFamily="2" charset="-122"/>
              </a:rPr>
              <a:t>%d</a:t>
            </a:r>
            <a:r>
              <a:rPr lang="zh-CN" altLang="en-US" smtClean="0">
                <a:ea typeface="宋体" panose="02010600030101010101" pitchFamily="2" charset="-122"/>
              </a:rPr>
              <a:t>不存在</a:t>
            </a:r>
            <a:r>
              <a:rPr lang="en-US" altLang="zh-CN" smtClean="0">
                <a:ea typeface="宋体" panose="02010600030101010101" pitchFamily="2" charset="-122"/>
              </a:rPr>
              <a:t>\n", newHero.no)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HeroNode(hNo: Int, hName: String, hNickName: 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 Int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name: String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nickName: String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next: HeroNode = null //</a:t>
            </a:r>
            <a:r>
              <a:rPr lang="zh-CN" altLang="en-US" smtClean="0">
                <a:ea typeface="宋体" panose="02010600030101010101" pitchFamily="2" charset="-122"/>
              </a:rPr>
              <a:t>指向下一个节点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r>
              <a:rPr lang="zh-CN" altLang="en-US" smtClean="0">
                <a:ea typeface="宋体" panose="02010600030101010101" pitchFamily="2" charset="-122"/>
              </a:rPr>
              <a:t>粗体</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com.atguigu.singlelink;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java.util.Stack;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SingleLinkedListDemo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测试单向链表的添加和遍历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hero2 = new HeroNode(3,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hero3 = new HeroNode(4,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hero4 = new HeroNode(2,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单链表面试题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 </a:t>
            </a:r>
            <a:r>
              <a:rPr lang="zh-CN" altLang="en-US" smtClean="0">
                <a:ea typeface="宋体" panose="02010600030101010101" pitchFamily="2" charset="-122"/>
              </a:rPr>
              <a:t>获取单链表的长度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System.out.println(getLength(singleLinkedList.getHead()));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 </a:t>
            </a:r>
            <a:r>
              <a:rPr lang="zh-CN" altLang="en-US" smtClean="0">
                <a:ea typeface="宋体" panose="02010600030101010101" pitchFamily="2" charset="-122"/>
              </a:rPr>
              <a:t>找到倒数第</a:t>
            </a:r>
            <a:r>
              <a:rPr lang="en-US" altLang="zh-CN" smtClean="0">
                <a:ea typeface="宋体" panose="02010600030101010101" pitchFamily="2" charset="-122"/>
              </a:rPr>
              <a:t>index</a:t>
            </a:r>
            <a:r>
              <a:rPr lang="zh-CN" altLang="en-US" smtClean="0">
                <a:ea typeface="宋体" panose="02010600030101010101" pitchFamily="2" charset="-122"/>
              </a:rPr>
              <a:t>个节点</a:t>
            </a:r>
            <a:r>
              <a:rPr lang="en-US" altLang="zh-CN" smtClean="0">
                <a:ea typeface="宋体" panose="02010600030101010101" pitchFamily="2" charset="-122"/>
              </a:rPr>
              <a:t>, </a:t>
            </a:r>
            <a:r>
              <a:rPr lang="zh-CN" altLang="en-US" smtClean="0">
                <a:ea typeface="宋体" panose="02010600030101010101" pitchFamily="2" charset="-122"/>
              </a:rPr>
              <a:t>没有的话，返回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findLastNode = findLastNode(singleLinkedList.getHead(),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if(findLastNode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System.out.println(findLastNode);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//4. </a:t>
            </a:r>
            <a:r>
              <a:rPr lang="zh-CN" altLang="en-US" smtClean="0">
                <a:ea typeface="宋体" panose="02010600030101010101" pitchFamily="2" charset="-122"/>
              </a:rPr>
              <a:t>反向输出数据</a:t>
            </a:r>
            <a:r>
              <a:rPr lang="en-US" altLang="zh-CN" smtClean="0">
                <a:ea typeface="宋体" panose="02010600030101010101" pitchFamily="2" charset="-122"/>
              </a:rPr>
              <a:t>~</a:t>
            </a:r>
            <a:r>
              <a:rPr lang="zh-CN" altLang="en-US" smtClean="0">
                <a:ea typeface="宋体" panose="02010600030101010101" pitchFamily="2" charset="-122"/>
              </a:rPr>
              <a:t>， 注意没有真正改变链表节点顺序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反向输出数据</a:t>
            </a:r>
            <a:r>
              <a:rPr lang="en-US" altLang="zh-CN" smtClean="0">
                <a:ea typeface="宋体" panose="02010600030101010101" pitchFamily="2" charset="-122"/>
              </a:rPr>
              <a:t>~</a:t>
            </a:r>
            <a:r>
              <a:rPr lang="zh-CN" altLang="en-US" smtClean="0">
                <a:ea typeface="宋体" panose="02010600030101010101" pitchFamily="2" charset="-122"/>
              </a:rPr>
              <a:t>， 注意没有真正改变链表节点顺序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reversePrint(singleLinkedList.getHead());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//3. </a:t>
            </a:r>
            <a:r>
              <a:rPr lang="zh-CN" altLang="en-US" smtClean="0">
                <a:ea typeface="宋体" panose="02010600030101010101" pitchFamily="2" charset="-122"/>
              </a:rPr>
              <a:t>单链表的反转</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System.out.println(singleLinkedList.getHead().hashCode());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reverseList(singleLinkedList.getHead());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翻转后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测试删除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方法：获取单链表的长度 </a:t>
            </a:r>
            <a:r>
              <a:rPr lang="en-US" altLang="zh-CN" b="1" smtClean="0">
                <a:ea typeface="宋体" panose="02010600030101010101" pitchFamily="2" charset="-122"/>
              </a:rPr>
              <a:t>[</a:t>
            </a:r>
            <a:r>
              <a:rPr lang="zh-CN" altLang="en-US" b="1" smtClean="0">
                <a:ea typeface="宋体" panose="02010600030101010101" pitchFamily="2" charset="-122"/>
              </a:rPr>
              <a:t>注意：带头结点和不带头结点有区别，注意下即可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static  int getLength(HeroNode head)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0;</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int length = 0;</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length++;</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length;</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找到倒数第</a:t>
            </a:r>
            <a:r>
              <a:rPr lang="en-US" altLang="zh-CN" smtClean="0">
                <a:ea typeface="宋体" panose="02010600030101010101" pitchFamily="2" charset="-122"/>
              </a:rPr>
              <a:t>index</a:t>
            </a:r>
            <a:r>
              <a:rPr lang="zh-CN" altLang="en-US" smtClean="0">
                <a:ea typeface="宋体" panose="02010600030101010101" pitchFamily="2" charset="-122"/>
              </a:rPr>
              <a:t>个节点</a:t>
            </a:r>
            <a:r>
              <a:rPr lang="en-US" altLang="zh-CN" smtClean="0">
                <a:ea typeface="宋体" panose="02010600030101010101" pitchFamily="2" charset="-122"/>
              </a:rPr>
              <a:t>, </a:t>
            </a:r>
            <a:r>
              <a:rPr lang="zh-CN" altLang="en-US" smtClean="0">
                <a:ea typeface="宋体" panose="02010600030101010101" pitchFamily="2" charset="-122"/>
              </a:rPr>
              <a:t>没有的话，返回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a:t>
            </a:r>
            <a:r>
              <a:rPr lang="zh-CN" altLang="en-US" smtClean="0">
                <a:ea typeface="宋体" panose="02010600030101010101" pitchFamily="2" charset="-122"/>
              </a:rPr>
              <a:t>代表的是倒数第</a:t>
            </a:r>
            <a:r>
              <a:rPr lang="en-US" altLang="zh-CN" smtClean="0">
                <a:ea typeface="宋体" panose="02010600030101010101" pitchFamily="2" charset="-122"/>
              </a:rPr>
              <a:t>index</a:t>
            </a:r>
            <a:r>
              <a:rPr lang="zh-CN" altLang="en-US" smtClean="0">
                <a:ea typeface="宋体" panose="02010600030101010101" pitchFamily="2" charset="-122"/>
              </a:rPr>
              <a:t>的那个结点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先将整个链表从头到尾遍历一次，计算出链表的长度</a:t>
            </a:r>
            <a:r>
              <a:rPr lang="en-US" altLang="zh-CN" smtClean="0">
                <a:ea typeface="宋体" panose="02010600030101010101" pitchFamily="2" charset="-122"/>
              </a:rPr>
              <a:t>size</a:t>
            </a:r>
            <a:r>
              <a:rPr lang="zh-CN" altLang="en-US" smtClean="0">
                <a:ea typeface="宋体" panose="02010600030101010101" pitchFamily="2" charset="-122"/>
              </a:rPr>
              <a:t>，得到链表的长度之后，就好办了，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直接输出第</a:t>
            </a:r>
            <a:r>
              <a:rPr lang="en-US" altLang="zh-CN" smtClean="0">
                <a:ea typeface="宋体" panose="02010600030101010101" pitchFamily="2" charset="-122"/>
              </a:rPr>
              <a:t>(size-k)</a:t>
            </a:r>
            <a:r>
              <a:rPr lang="zh-CN" altLang="en-US" smtClean="0">
                <a:ea typeface="宋体" panose="02010600030101010101" pitchFamily="2" charset="-122"/>
              </a:rPr>
              <a:t>个节点就可以了（注意链表为空，</a:t>
            </a:r>
            <a:r>
              <a:rPr lang="en-US" altLang="zh-CN" smtClean="0">
                <a:ea typeface="宋体" panose="02010600030101010101" pitchFamily="2" charset="-122"/>
              </a:rPr>
              <a:t>k</a:t>
            </a:r>
            <a:r>
              <a:rPr lang="zh-CN" altLang="en-US" smtClean="0">
                <a:ea typeface="宋体" panose="02010600030101010101" pitchFamily="2" charset="-122"/>
              </a:rPr>
              <a:t>为</a:t>
            </a:r>
            <a:r>
              <a:rPr lang="en-US" altLang="zh-CN" smtClean="0">
                <a:ea typeface="宋体" panose="02010600030101010101" pitchFamily="2" charset="-122"/>
              </a:rPr>
              <a:t>0</a:t>
            </a:r>
            <a:r>
              <a:rPr lang="zh-CN" altLang="en-US" smtClean="0">
                <a:ea typeface="宋体" panose="02010600030101010101" pitchFamily="2" charset="-122"/>
              </a:rPr>
              <a:t>，</a:t>
            </a:r>
            <a:r>
              <a:rPr lang="en-US" altLang="zh-CN" smtClean="0">
                <a:ea typeface="宋体" panose="02010600030101010101" pitchFamily="2" charset="-122"/>
              </a:rPr>
              <a:t>k</a:t>
            </a:r>
            <a:r>
              <a:rPr lang="zh-CN" altLang="en-US" smtClean="0">
                <a:ea typeface="宋体" panose="02010600030101010101" pitchFamily="2" charset="-122"/>
              </a:rPr>
              <a:t>为</a:t>
            </a:r>
            <a:r>
              <a:rPr lang="en-US" altLang="zh-CN" smtClean="0">
                <a:ea typeface="宋体" panose="02010600030101010101" pitchFamily="2" charset="-122"/>
              </a:rPr>
              <a:t>1</a:t>
            </a:r>
            <a:r>
              <a:rPr lang="zh-CN" altLang="en-US" smtClean="0">
                <a:ea typeface="宋体" panose="02010600030101010101" pitchFamily="2" charset="-122"/>
              </a:rPr>
              <a:t>，</a:t>
            </a:r>
            <a:r>
              <a:rPr lang="en-US" altLang="zh-CN" smtClean="0">
                <a:ea typeface="宋体" panose="02010600030101010101" pitchFamily="2" charset="-122"/>
              </a:rPr>
              <a:t>k</a:t>
            </a:r>
            <a:r>
              <a:rPr lang="zh-CN" altLang="en-US" smtClean="0">
                <a:ea typeface="宋体" panose="02010600030101010101" pitchFamily="2" charset="-122"/>
              </a:rPr>
              <a:t>大于链表中节点个数时的情况）。时间复杂度为</a:t>
            </a:r>
            <a:r>
              <a:rPr lang="en-US" altLang="zh-CN" smtClean="0">
                <a:ea typeface="宋体" panose="02010600030101010101" pitchFamily="2" charset="-122"/>
              </a:rPr>
              <a:t>O</a:t>
            </a:r>
            <a:r>
              <a:rPr lang="zh-CN" altLang="en-US" smtClean="0">
                <a:ea typeface="宋体" panose="02010600030101010101" pitchFamily="2" charset="-122"/>
              </a:rPr>
              <a:t>（</a:t>
            </a:r>
            <a:r>
              <a:rPr lang="en-US" altLang="zh-CN" smtClean="0">
                <a:ea typeface="宋体" panose="02010600030101010101" pitchFamily="2" charset="-122"/>
              </a:rPr>
              <a:t>n</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public static HeroNode findLastNode(HeroNode head, int index)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null; //</a:t>
            </a:r>
            <a:r>
              <a:rPr lang="zh-CN" altLang="en-US" b="1" smtClean="0">
                <a:ea typeface="宋体" panose="02010600030101010101" pitchFamily="2" charset="-122"/>
              </a:rPr>
              <a:t>没有找到</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第一次遍历，得到链表的长度</a:t>
            </a:r>
            <a:r>
              <a:rPr lang="en-US" altLang="zh-CN" b="1" smtClean="0">
                <a:ea typeface="宋体" panose="02010600030101010101" pitchFamily="2" charset="-122"/>
              </a:rPr>
              <a:t>size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int size = getLength(head);</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(index &lt;= 0 || index &gt; size )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null; //</a:t>
            </a:r>
            <a:r>
              <a:rPr lang="zh-CN" altLang="en-US" b="1" smtClean="0">
                <a:ea typeface="宋体" panose="02010600030101010101" pitchFamily="2" charset="-122"/>
              </a:rPr>
              <a:t>不满足条件</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第二次遍历，输出倒数第</a:t>
            </a:r>
            <a:r>
              <a:rPr lang="en-US" altLang="zh-CN" b="1" smtClean="0">
                <a:ea typeface="宋体" panose="02010600030101010101" pitchFamily="2" charset="-122"/>
              </a:rPr>
              <a:t>index</a:t>
            </a:r>
            <a:r>
              <a:rPr lang="zh-CN" altLang="en-US" b="1" smtClean="0">
                <a:ea typeface="宋体" panose="02010600030101010101" pitchFamily="2" charset="-122"/>
              </a:rPr>
              <a:t>个结点的数据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for (int i = 0; i &lt; size - index; i++)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current;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思路：从头到尾遍历原链表，每遍历一个结点，将其摘下放在新链表的最前端。注意链表为空和只有一个结点的情况。时间复杂度为</a:t>
            </a:r>
            <a:r>
              <a:rPr lang="en-US" altLang="zh-CN" smtClean="0">
                <a:ea typeface="宋体" panose="02010600030101010101" pitchFamily="2" charset="-122"/>
              </a:rPr>
              <a:t>O</a:t>
            </a:r>
            <a:r>
              <a:rPr lang="zh-CN" altLang="en-US" smtClean="0">
                <a:ea typeface="宋体" panose="02010600030101010101" pitchFamily="2" charset="-122"/>
              </a:rPr>
              <a:t>（</a:t>
            </a:r>
            <a:r>
              <a:rPr lang="en-US" altLang="zh-CN" smtClean="0">
                <a:ea typeface="宋体" panose="02010600030101010101" pitchFamily="2" charset="-122"/>
              </a:rPr>
              <a:t>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方法：链表的反转</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public static void reverseList(HeroNode head)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如果链表为空或者只有一个节点，无需反转，直接返回原链表的头结点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 (head.next == null || head.next.next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next = null; //</a:t>
            </a:r>
            <a:r>
              <a:rPr lang="zh-CN" altLang="en-US" b="1" smtClean="0">
                <a:ea typeface="宋体" panose="02010600030101010101" pitchFamily="2" charset="-122"/>
              </a:rPr>
              <a:t>定义当前结点的下一个结点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reverseHead  = new HeroNode(0, "", "");  //</a:t>
            </a:r>
            <a:r>
              <a:rPr lang="zh-CN" altLang="en-US" b="1" smtClean="0">
                <a:ea typeface="宋体" panose="02010600030101010101" pitchFamily="2" charset="-122"/>
              </a:rPr>
              <a:t>反转后新头节点</a:t>
            </a:r>
            <a:endParaRPr lang="zh-CN" altLang="en-US" b="1" smtClean="0">
              <a:ea typeface="宋体" panose="02010600030101010101" pitchFamily="2" charset="-122"/>
            </a:endParaRPr>
          </a:p>
          <a:p>
            <a:pPr eaLnBrk="1" hangingPunct="1"/>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next = current.next;  //</a:t>
            </a:r>
            <a:r>
              <a:rPr lang="zh-CN" altLang="en-US" b="1" smtClean="0">
                <a:ea typeface="宋体" panose="02010600030101010101" pitchFamily="2" charset="-122"/>
              </a:rPr>
              <a:t>暂时保存住当前结点的下一个结点，因为下一次要用</a:t>
            </a:r>
            <a:endParaRPr lang="zh-CN" altLang="en-US" b="1" smtClean="0">
              <a:ea typeface="宋体" panose="02010600030101010101" pitchFamily="2" charset="-122"/>
            </a:endParaRPr>
          </a:p>
          <a:p>
            <a:pPr eaLnBrk="1" hangingPunct="1"/>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current.next = reverseHead.next; //</a:t>
            </a:r>
            <a:r>
              <a:rPr lang="zh-CN" altLang="en-US" b="1" smtClean="0">
                <a:ea typeface="宋体" panose="02010600030101010101" pitchFamily="2" charset="-122"/>
              </a:rPr>
              <a:t>将</a:t>
            </a:r>
            <a:r>
              <a:rPr lang="en-US" altLang="zh-CN" b="1" smtClean="0">
                <a:ea typeface="宋体" panose="02010600030101010101" pitchFamily="2" charset="-122"/>
              </a:rPr>
              <a:t>current</a:t>
            </a:r>
            <a:r>
              <a:rPr lang="zh-CN" altLang="en-US" b="1" smtClean="0">
                <a:ea typeface="宋体" panose="02010600030101010101" pitchFamily="2" charset="-122"/>
              </a:rPr>
              <a:t>的下一个结点指向新链表的头结点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reverseHead.next = current;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next;   // </a:t>
            </a:r>
            <a:r>
              <a:rPr lang="zh-CN" altLang="en-US" b="1" smtClean="0">
                <a:ea typeface="宋体" panose="02010600030101010101" pitchFamily="2" charset="-122"/>
              </a:rPr>
              <a:t>操作结束后，</a:t>
            </a:r>
            <a:r>
              <a:rPr lang="en-US" altLang="zh-CN" b="1" smtClean="0">
                <a:ea typeface="宋体" panose="02010600030101010101" pitchFamily="2" charset="-122"/>
              </a:rPr>
              <a:t>current</a:t>
            </a:r>
            <a:r>
              <a:rPr lang="zh-CN" altLang="en-US" b="1" smtClean="0">
                <a:ea typeface="宋体" panose="02010600030101010101" pitchFamily="2" charset="-122"/>
              </a:rPr>
              <a:t>节点后移</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这句话很重要，不要写成了 </a:t>
            </a:r>
            <a:r>
              <a:rPr lang="en-US" altLang="zh-CN" b="1" smtClean="0">
                <a:ea typeface="宋体" panose="02010600030101010101" pitchFamily="2" charset="-122"/>
              </a:rPr>
              <a:t>head = reverseHead;</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head.next = reverseHead.next;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对于这种颠倒顺序的问题，我们应该就会想到栈，后进先出。所以，使用栈完成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不要想着先将单链表反转，然后遍历输出，这样会破坏链表的结构，不建议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b="1" smtClean="0">
                <a:ea typeface="宋体" panose="02010600030101010101" pitchFamily="2" charset="-122"/>
              </a:rPr>
              <a:t>	public static void reversePrint(HeroNode head)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Stack&lt;HeroNode&gt; stack = new Stack&lt;HeroNode&gt;(); // </a:t>
            </a:r>
            <a:r>
              <a:rPr lang="zh-CN" altLang="en-US" b="1" smtClean="0">
                <a:ea typeface="宋体" panose="02010600030101010101" pitchFamily="2" charset="-122"/>
              </a:rPr>
              <a:t>新建一个栈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current = head.next;</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将链表的所有结点压栈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stack.push(current); // </a:t>
            </a:r>
            <a:r>
              <a:rPr lang="zh-CN" altLang="en-US" b="1" smtClean="0">
                <a:ea typeface="宋体" panose="02010600030101010101" pitchFamily="2" charset="-122"/>
              </a:rPr>
              <a:t>将当前结点压栈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将栈中的结点打印输出即可</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(stack.size() &gt; 0)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System.out.println(stack.pop()); // </a:t>
            </a:r>
            <a:r>
              <a:rPr lang="zh-CN" altLang="en-US" b="1" smtClean="0">
                <a:ea typeface="宋体" panose="02010600030101010101" pitchFamily="2" charset="-122"/>
              </a:rPr>
              <a:t>出栈操作</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定义我们的单向链表管理</a:t>
            </a:r>
            <a:r>
              <a:rPr lang="en-US" altLang="zh-CN" smtClean="0">
                <a:ea typeface="宋体" panose="02010600030101010101" pitchFamily="2" charset="-122"/>
              </a:rPr>
              <a:t>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HeroNode head = new HeroNode(0,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getHead()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删除的思路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head </a:t>
            </a:r>
            <a:r>
              <a:rPr lang="zh-CN" altLang="en-US" smtClean="0">
                <a:ea typeface="宋体" panose="02010600030101010101" pitchFamily="2" charset="-122"/>
              </a:rPr>
              <a:t>不能动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使用</a:t>
            </a:r>
            <a:r>
              <a:rPr lang="en-US" altLang="zh-CN" smtClean="0">
                <a:ea typeface="宋体" panose="02010600030101010101" pitchFamily="2" charset="-122"/>
              </a:rPr>
              <a:t>temp</a:t>
            </a:r>
            <a:r>
              <a:rPr lang="zh-CN" altLang="en-US" smtClean="0">
                <a:ea typeface="宋体" panose="02010600030101010101" pitchFamily="2" charset="-122"/>
              </a:rPr>
              <a:t>变量</a:t>
            </a:r>
            <a:r>
              <a:rPr lang="en-US" altLang="zh-CN" smtClean="0">
                <a:ea typeface="宋体" panose="02010600030101010101" pitchFamily="2" charset="-122"/>
              </a:rPr>
              <a:t>, </a:t>
            </a:r>
            <a:r>
              <a:rPr lang="zh-CN" altLang="en-US" smtClean="0">
                <a:ea typeface="宋体" panose="02010600030101010101" pitchFamily="2" charset="-122"/>
              </a:rPr>
              <a:t>我们要删除的应该是</a:t>
            </a:r>
            <a:r>
              <a:rPr lang="en-US" altLang="zh-CN" smtClean="0">
                <a:ea typeface="宋体" panose="02010600030101010101" pitchFamily="2" charset="-122"/>
              </a:rPr>
              <a:t>temp </a:t>
            </a:r>
            <a:r>
              <a:rPr lang="zh-CN" altLang="en-US" smtClean="0">
                <a:ea typeface="宋体" panose="02010600030101010101" pitchFamily="2" charset="-122"/>
              </a:rPr>
              <a:t>的下一个结点</a:t>
            </a:r>
            <a:r>
              <a:rPr lang="en-US" altLang="zh-CN" smtClean="0">
                <a:ea typeface="宋体" panose="02010600030101010101" pitchFamily="2" charset="-122"/>
              </a:rPr>
              <a:t>., </a:t>
            </a:r>
            <a:r>
              <a:rPr lang="zh-CN" altLang="en-US" smtClean="0">
                <a:ea typeface="宋体" panose="02010600030101010101" pitchFamily="2" charset="-122"/>
              </a:rPr>
              <a:t>即，我们在比较时，始终比较的是 </a:t>
            </a:r>
            <a:r>
              <a:rPr lang="en-US" altLang="zh-CN" smtClean="0">
                <a:ea typeface="宋体" panose="02010600030101010101" pitchFamily="2" charset="-122"/>
              </a:rPr>
              <a:t>temp.next </a:t>
            </a:r>
            <a:r>
              <a:rPr lang="zh-CN" altLang="en-US" smtClean="0">
                <a:ea typeface="宋体" panose="02010600030101010101" pitchFamily="2" charset="-122"/>
              </a:rPr>
              <a:t>的节点值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第二种方式在添加英雄时，根据排名将英雄插入到指定位置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如果有这个排名，则添加失败，并给出提示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编号从小到大排序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add2(HeroNode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注意，我们在找这个添加位置时，是将这个节点加入到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因此，在比较时，是将当前的</a:t>
            </a:r>
            <a:r>
              <a:rPr lang="en-US" altLang="zh-CN" smtClean="0">
                <a:ea typeface="宋体" panose="02010600030101010101" pitchFamily="2" charset="-122"/>
              </a:rPr>
              <a:t>heroNode </a:t>
            </a:r>
            <a:r>
              <a:rPr lang="zh-CN" altLang="en-US" smtClean="0">
                <a:ea typeface="宋体" panose="02010600030101010101" pitchFamily="2" charset="-122"/>
              </a:rPr>
              <a:t>和 </a:t>
            </a:r>
            <a:r>
              <a:rPr lang="en-US" altLang="zh-CN" smtClean="0">
                <a:ea typeface="宋体" panose="02010600030101010101" pitchFamily="2" charset="-122"/>
              </a:rPr>
              <a:t>temp.next </a:t>
            </a:r>
            <a:r>
              <a:rPr lang="zh-CN" altLang="en-US" smtClean="0">
                <a:ea typeface="宋体" panose="02010600030101010101" pitchFamily="2" charset="-122"/>
              </a:rPr>
              <a:t>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flag </a:t>
            </a:r>
            <a:r>
              <a:rPr lang="zh-CN" altLang="en-US" smtClean="0">
                <a:ea typeface="宋体" panose="02010600030101010101" pitchFamily="2" charset="-122"/>
              </a:rPr>
              <a:t>是用于判断是否该英雄的编号已经存在</a:t>
            </a:r>
            <a:r>
              <a:rPr lang="en-US" altLang="zh-CN" smtClean="0">
                <a:ea typeface="宋体" panose="02010600030101010101" pitchFamily="2" charset="-122"/>
              </a:rPr>
              <a:t>, </a:t>
            </a:r>
            <a:r>
              <a:rPr lang="zh-CN" altLang="en-US" smtClean="0">
                <a:ea typeface="宋体" panose="02010600030101010101" pitchFamily="2" charset="-122"/>
              </a:rPr>
              <a:t>默认为</a:t>
            </a:r>
            <a:r>
              <a:rPr lang="en-US" altLang="zh-CN" smtClean="0">
                <a:ea typeface="宋体" panose="02010600030101010101" pitchFamily="2" charset="-122"/>
              </a:rPr>
              <a:t>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位置找到，当前这个节点，应当加入到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(temp.next.no ==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已经有这个节点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a:t>
            </a:r>
            <a:r>
              <a:rPr lang="zh-CN" altLang="en-US" smtClean="0">
                <a:ea typeface="宋体" panose="02010600030101010101" pitchFamily="2" charset="-122"/>
              </a:rPr>
              <a:t>注意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不可以加入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待插入的英雄编号 </a:t>
            </a:r>
            <a:r>
              <a:rPr lang="en-US" altLang="zh-CN" smtClean="0">
                <a:ea typeface="宋体" panose="02010600030101010101" pitchFamily="2" charset="-122"/>
              </a:rPr>
              <a:t>%d </a:t>
            </a:r>
            <a:r>
              <a:rPr lang="zh-CN" altLang="en-US" smtClean="0">
                <a:ea typeface="宋体" panose="02010600030101010101" pitchFamily="2" charset="-122"/>
              </a:rPr>
              <a:t>已经有了，不能加入</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加入，注意顺序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"HeroNode [no=" + no + ", name=" + name + ", nickname=" + nickname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en-US" altLang="zh-CN" baseline="0" smtClean="0">
                <a:ea typeface="宋体" panose="02010600030101010101" pitchFamily="2" charset="-122"/>
              </a:rPr>
              <a:t> java </a:t>
            </a:r>
            <a:r>
              <a:rPr lang="zh-CN" altLang="en-US" baseline="0" smtClean="0">
                <a:ea typeface="宋体" panose="02010600030101010101" pitchFamily="2" charset="-122"/>
              </a:rPr>
              <a:t>最新代码</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DoubleLinkedListDemo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测试双向链表的添加和遍历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hero1 = new HeroNode2(1,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hero2 = new HeroNode2(3,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hero3 = new HeroNode2(4,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hero4 = new HeroNode2(2,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DoubleLinkedList doubleLinkedList = new DoubleLinkedList();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hero5 = new HeroNode2(2,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删除测试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doubleLinkedList.del(2);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doubleLinkedList.del(3);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删除后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a:t>
            </a:r>
            <a:r>
              <a:rPr lang="en-US" altLang="zh-CN" smtClean="0">
                <a:ea typeface="宋体" panose="02010600030101010101" pitchFamily="2" charset="-122"/>
              </a:rPr>
              <a:t>, </a:t>
            </a:r>
            <a:r>
              <a:rPr lang="zh-CN" altLang="en-US" smtClean="0">
                <a:ea typeface="宋体" panose="02010600030101010101" pitchFamily="2" charset="-122"/>
              </a:rPr>
              <a:t>如果加入</a:t>
            </a:r>
            <a:r>
              <a:rPr lang="en-US" altLang="zh-CN" smtClean="0">
                <a:ea typeface="宋体" panose="02010600030101010101" pitchFamily="2" charset="-122"/>
              </a:rPr>
              <a:t>hero2 ,</a:t>
            </a:r>
            <a:r>
              <a:rPr lang="zh-CN" altLang="en-US" smtClean="0">
                <a:ea typeface="宋体" panose="02010600030101010101" pitchFamily="2" charset="-122"/>
              </a:rPr>
              <a:t>会多一个节点，为什么，同学们可以思考解决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hero6 = new HeroNode2(6, "</a:t>
            </a:r>
            <a:r>
              <a:rPr lang="zh-CN" altLang="en-US" smtClean="0">
                <a:ea typeface="宋体" panose="02010600030101010101" pitchFamily="2" charset="-122"/>
              </a:rPr>
              <a:t>武松</a:t>
            </a:r>
            <a:r>
              <a:rPr lang="en-US" altLang="zh-CN" smtClean="0">
                <a:ea typeface="宋体" panose="02010600030101010101" pitchFamily="2" charset="-122"/>
              </a:rPr>
              <a:t>", "</a:t>
            </a:r>
            <a:r>
              <a:rPr lang="zh-CN" altLang="en-US" smtClean="0">
                <a:ea typeface="宋体" panose="02010600030101010101" pitchFamily="2" charset="-122"/>
              </a:rPr>
              <a:t>行者</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DoubleLinkedList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head = new HeroNode2(0,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a:t>
            </a:r>
            <a:r>
              <a:rPr lang="en-US" altLang="zh-CN" smtClean="0">
                <a:ea typeface="宋体" panose="02010600030101010101" pitchFamily="2" charset="-122"/>
              </a:rPr>
              <a:t>-</a:t>
            </a:r>
            <a:r>
              <a:rPr lang="zh-CN" altLang="en-US" smtClean="0">
                <a:ea typeface="宋体" panose="02010600030101010101" pitchFamily="2" charset="-122"/>
              </a:rPr>
              <a:t>遍历</a:t>
            </a:r>
            <a:r>
              <a:rPr lang="en-US" altLang="zh-CN" smtClean="0">
                <a:ea typeface="宋体" panose="02010600030101010101" pitchFamily="2" charset="-122"/>
              </a:rPr>
              <a:t>-</a:t>
            </a:r>
            <a:r>
              <a:rPr lang="zh-CN" altLang="en-US" smtClean="0">
                <a:ea typeface="宋体" panose="02010600030101010101" pitchFamily="2" charset="-122"/>
              </a:rPr>
              <a:t>修改</a:t>
            </a:r>
            <a:r>
              <a:rPr lang="en-US" altLang="zh-CN" smtClean="0">
                <a:ea typeface="宋体" panose="02010600030101010101" pitchFamily="2" charset="-122"/>
              </a:rPr>
              <a:t>-</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add(HeroNode2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heroNode.pre = 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遍历方法一样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update(HeroNode2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思路，因为双向链表可以实现自我删除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temp.pre.next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temp.next.pre = temp.pre;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 pre; // pre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Josephu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 boyGame = new 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boyGame.addBoy(5);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boyGame.showBoy();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countBoy</a:t>
            </a:r>
            <a:r>
              <a:rPr lang="zh-CN" altLang="en-US" smtClean="0">
                <a:ea typeface="宋体" panose="02010600030101010101" pitchFamily="2" charset="-122"/>
              </a:rPr>
              <a:t>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boyGame.countBoy(1,2,5);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a:t>
            </a:r>
            <a:r>
              <a:rPr lang="en-US" altLang="zh-CN" smtClean="0">
                <a:ea typeface="宋体" panose="02010600030101010101" pitchFamily="2" charset="-122"/>
              </a:rPr>
              <a:t>Boy</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next;// </a:t>
            </a:r>
            <a:r>
              <a:rPr lang="zh-CN" altLang="en-US" smtClean="0">
                <a:ea typeface="宋体" panose="02010600030101010101" pitchFamily="2" charset="-122"/>
              </a:rPr>
              <a:t>默认</a:t>
            </a:r>
            <a:r>
              <a:rPr lang="en-US" altLang="zh-CN" smtClean="0">
                <a:ea typeface="宋体" panose="02010600030101010101" pitchFamily="2" charset="-122"/>
              </a:rPr>
              <a:t>next </a:t>
            </a:r>
            <a:r>
              <a:rPr lang="zh-CN" altLang="en-US" smtClean="0">
                <a:ea typeface="宋体" panose="02010600030101010101" pitchFamily="2" charset="-122"/>
              </a:rPr>
              <a:t>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Boy(int bNo)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bNo;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setNo(int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this.no =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 getNext()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setNext(Boy 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this.next =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编写核心类</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BoyGame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定义一个初始的头结点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first = new Boy(-1);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添加小孩</a:t>
            </a:r>
            <a:r>
              <a:rPr lang="en-US" altLang="zh-CN" smtClean="0">
                <a:ea typeface="宋体" panose="02010600030101010101" pitchFamily="2" charset="-122"/>
              </a:rPr>
              <a:t>【</a:t>
            </a:r>
            <a:r>
              <a:rPr lang="zh-CN" altLang="en-US" smtClean="0">
                <a:ea typeface="宋体" panose="02010600030101010101" pitchFamily="2" charset="-122"/>
              </a:rPr>
              <a:t>形成一个单向环形的链表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nums </a:t>
            </a:r>
            <a:r>
              <a:rPr lang="zh-CN" altLang="en-US" smtClean="0">
                <a:ea typeface="宋体" panose="02010600030101010101" pitchFamily="2" charset="-122"/>
              </a:rPr>
              <a:t>： 表示共有几个小孩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addBoy(int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(nums &lt;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System.out.println("nums</a:t>
            </a:r>
            <a:r>
              <a:rPr lang="zh-CN" altLang="en-US" smtClean="0">
                <a:ea typeface="宋体" panose="02010600030101010101" pitchFamily="2" charset="-122"/>
              </a:rPr>
              <a:t>的值不正确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在形成环形链表时，需要一个辅助指针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nums;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更加编号创建小孩对象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boy = new Boy(i);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first.setNext(first);// </a:t>
            </a:r>
            <a:r>
              <a:rPr lang="zh-CN" altLang="en-US" smtClean="0">
                <a:ea typeface="宋体" panose="02010600030101010101" pitchFamily="2" charset="-122"/>
              </a:rPr>
              <a:t>形成一个环形的链表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curBoy.setNext(boy);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boy.setNext(first);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编写方法</a:t>
            </a:r>
            <a:r>
              <a:rPr lang="en-US" altLang="zh-CN" smtClean="0">
                <a:ea typeface="宋体" panose="02010600030101010101" pitchFamily="2" charset="-122"/>
              </a:rPr>
              <a:t>countBoy, </a:t>
            </a:r>
            <a:r>
              <a:rPr lang="zh-CN" altLang="en-US" smtClean="0">
                <a:ea typeface="宋体" panose="02010600030101010101" pitchFamily="2" charset="-122"/>
              </a:rPr>
              <a:t>完成游戏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startNo </a:t>
            </a:r>
            <a:r>
              <a:rPr lang="zh-CN" altLang="en-US" smtClean="0">
                <a:ea typeface="宋体" panose="02010600030101010101" pitchFamily="2" charset="-122"/>
              </a:rPr>
              <a:t>从第几个人开始数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countNum </a:t>
            </a:r>
            <a:r>
              <a:rPr lang="zh-CN" altLang="en-US" smtClean="0">
                <a:ea typeface="宋体" panose="02010600030101010101" pitchFamily="2" charset="-122"/>
              </a:rPr>
              <a:t>数几下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nums: </a:t>
            </a:r>
            <a:r>
              <a:rPr lang="zh-CN" altLang="en-US" smtClean="0">
                <a:ea typeface="宋体" panose="02010600030101010101" pitchFamily="2" charset="-122"/>
              </a:rPr>
              <a:t>一共多少人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countBoy(int startNo, int countNum, 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对参数进行判断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(first.getNext() == null || startNo &lt; 1 || startNo &gt;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参数有误，重新输入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完成游戏的思路分析</a:t>
            </a:r>
            <a:r>
              <a:rPr lang="en-US" altLang="zh-CN" smtClean="0">
                <a:ea typeface="宋体" panose="02010600030101010101" pitchFamily="2" charset="-122"/>
              </a:rPr>
              <a:t>-&gt;</a:t>
            </a:r>
            <a:r>
              <a:rPr lang="zh-CN" altLang="en-US" smtClean="0">
                <a:ea typeface="宋体" panose="02010600030101010101" pitchFamily="2" charset="-122"/>
              </a:rPr>
              <a:t>实现代码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在</a:t>
            </a:r>
            <a:r>
              <a:rPr lang="en-US" altLang="zh-CN" smtClean="0">
                <a:ea typeface="宋体" panose="02010600030101010101" pitchFamily="2" charset="-122"/>
              </a:rPr>
              <a:t>first </a:t>
            </a:r>
            <a:r>
              <a:rPr lang="zh-CN" altLang="en-US" smtClean="0">
                <a:ea typeface="宋体" panose="02010600030101010101" pitchFamily="2" charset="-122"/>
              </a:rPr>
              <a:t>前面 设计一个辅助指针（</a:t>
            </a:r>
            <a:r>
              <a:rPr lang="en-US" altLang="zh-CN" smtClean="0">
                <a:ea typeface="宋体" panose="02010600030101010101" pitchFamily="2" charset="-122"/>
              </a:rPr>
              <a:t>helper</a:t>
            </a: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 </a:t>
            </a:r>
            <a:r>
              <a:rPr lang="en-US" altLang="zh-CN" smtClean="0">
                <a:ea typeface="宋体" panose="02010600030101010101" pitchFamily="2" charset="-122"/>
              </a:rPr>
              <a:t>2) </a:t>
            </a:r>
            <a:r>
              <a:rPr lang="zh-CN" altLang="en-US" smtClean="0">
                <a:ea typeface="宋体" panose="02010600030101010101" pitchFamily="2" charset="-122"/>
              </a:rPr>
              <a:t>将</a:t>
            </a:r>
            <a:r>
              <a:rPr lang="en-US" altLang="zh-CN" smtClean="0">
                <a:ea typeface="宋体" panose="02010600030101010101" pitchFamily="2" charset="-122"/>
              </a:rPr>
              <a: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会对应的移动</a:t>
            </a:r>
            <a:r>
              <a:rPr lang="en-US" altLang="zh-CN" smtClean="0">
                <a:ea typeface="宋体" panose="02010600030101010101" pitchFamily="2" charset="-122"/>
              </a:rPr>
              <a:t>] 4) </a:t>
            </a:r>
            <a:r>
              <a:rPr lang="zh-CN" altLang="en-US" smtClean="0">
                <a:ea typeface="宋体" panose="02010600030101010101" pitchFamily="2" charset="-122"/>
              </a:rPr>
              <a:t>删除</a:t>
            </a:r>
            <a:r>
              <a:rPr lang="en-US" altLang="zh-CN" smtClean="0">
                <a:ea typeface="宋体" panose="02010600030101010101" pitchFamily="2" charset="-122"/>
              </a:rPr>
              <a:t>first </a:t>
            </a:r>
            <a:r>
              <a:rPr lang="zh-CN" altLang="en-US" smtClean="0">
                <a:ea typeface="宋体" panose="02010600030101010101" pitchFamily="2" charset="-122"/>
              </a:rPr>
              <a:t>指向的这个小孩节点 </a:t>
            </a:r>
            <a:r>
              <a:rPr lang="en-US" altLang="zh-CN" smtClean="0">
                <a:ea typeface="宋体" panose="02010600030101010101" pitchFamily="2" charset="-122"/>
              </a:rPr>
              <a:t>5)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 helper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startNo - 1;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开始数数，按照给定的值，每数到一个小孩就出圈</a:t>
            </a:r>
            <a:r>
              <a:rPr lang="en-US" altLang="zh-CN" smtClean="0">
                <a:ea typeface="宋体" panose="02010600030101010101" pitchFamily="2" charset="-122"/>
              </a:rPr>
              <a:t>, </a:t>
            </a:r>
            <a:r>
              <a:rPr lang="zh-CN" altLang="en-US" smtClean="0">
                <a:ea typeface="宋体" panose="02010600030101010101" pitchFamily="2" charset="-122"/>
              </a:rPr>
              <a:t>直到环形链表只有一个节点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 </a:t>
            </a:r>
            <a:r>
              <a:rPr lang="zh-CN" altLang="en-US" smtClean="0">
                <a:ea typeface="宋体" panose="02010600030101010101" pitchFamily="2" charset="-122"/>
              </a:rPr>
              <a:t>会对应的移动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countNum - 1; 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输出出圈的人的信息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小孩</a:t>
            </a:r>
            <a:r>
              <a:rPr lang="en-US" altLang="zh-CN" smtClean="0">
                <a:ea typeface="宋体" panose="02010600030101010101" pitchFamily="2" charset="-122"/>
              </a:rPr>
              <a:t>%d</a:t>
            </a:r>
            <a:r>
              <a:rPr lang="zh-CN" altLang="en-US" smtClean="0">
                <a:ea typeface="宋体" panose="02010600030101010101" pitchFamily="2" charset="-122"/>
              </a:rPr>
              <a:t>出圈</a:t>
            </a:r>
            <a:r>
              <a:rPr lang="en-US" altLang="zh-CN" smtClean="0">
                <a:ea typeface="宋体" panose="02010600030101010101" pitchFamily="2" charset="-122"/>
              </a:rPr>
              <a:t>\n", first.getNo());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指向的节点删除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helper.setNext(first);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a:t>
            </a:r>
            <a:r>
              <a:rPr lang="en-US" altLang="zh-CN" smtClean="0">
                <a:ea typeface="宋体" panose="02010600030101010101" pitchFamily="2" charset="-122"/>
              </a:rPr>
              <a:t>while</a:t>
            </a:r>
            <a:r>
              <a:rPr lang="zh-CN" altLang="en-US" smtClean="0">
                <a:ea typeface="宋体" panose="02010600030101010101" pitchFamily="2" charset="-122"/>
              </a:rPr>
              <a:t>结束后</a:t>
            </a:r>
            <a:r>
              <a:rPr lang="en-US" altLang="zh-CN" smtClean="0">
                <a:ea typeface="宋体" panose="02010600030101010101" pitchFamily="2" charset="-122"/>
              </a:rPr>
              <a:t>,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最后留在圈的人是 小孩编号为 </a:t>
            </a:r>
            <a:r>
              <a:rPr lang="en-US" altLang="zh-CN" smtClean="0">
                <a:ea typeface="宋体" panose="02010600030101010101" pitchFamily="2" charset="-122"/>
              </a:rPr>
              <a:t>%d\n", first.getNo());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遍历单向的环形链表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(first.getNext()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没有任何小孩</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a:t>
            </a:r>
            <a:r>
              <a:rPr lang="en-US" altLang="zh-CN" smtClean="0">
                <a:ea typeface="宋体" panose="02010600030101010101" pitchFamily="2" charset="-122"/>
              </a:rPr>
              <a:t>first</a:t>
            </a:r>
            <a:r>
              <a:rPr lang="zh-CN" altLang="en-US" smtClean="0">
                <a:ea typeface="宋体" panose="02010600030101010101" pitchFamily="2" charset="-122"/>
              </a:rPr>
              <a:t>不能动，还是借助一个辅助指针完成遍历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小孩编号 </a:t>
            </a:r>
            <a:r>
              <a:rPr lang="en-US" altLang="zh-CN" smtClean="0">
                <a:ea typeface="宋体" panose="02010600030101010101" pitchFamily="2" charset="-122"/>
              </a:rPr>
              <a:t>%d\n", curBoy.getNo());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(curBoy.getNext()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curBoy.getNext(); // curBoy</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Josephu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 boyGame = new 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boyGame.addBoy(5);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boyGame.showBoy();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countBoy</a:t>
            </a:r>
            <a:r>
              <a:rPr lang="zh-CN" altLang="en-US" smtClean="0">
                <a:ea typeface="宋体" panose="02010600030101010101" pitchFamily="2" charset="-122"/>
              </a:rPr>
              <a:t>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boyGame.countBoy(1,2,5);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a:t>
            </a:r>
            <a:r>
              <a:rPr lang="en-US" altLang="zh-CN" smtClean="0">
                <a:ea typeface="宋体" panose="02010600030101010101" pitchFamily="2" charset="-122"/>
              </a:rPr>
              <a:t>Boy</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next;// </a:t>
            </a:r>
            <a:r>
              <a:rPr lang="zh-CN" altLang="en-US" smtClean="0">
                <a:ea typeface="宋体" panose="02010600030101010101" pitchFamily="2" charset="-122"/>
              </a:rPr>
              <a:t>默认</a:t>
            </a:r>
            <a:r>
              <a:rPr lang="en-US" altLang="zh-CN" smtClean="0">
                <a:ea typeface="宋体" panose="02010600030101010101" pitchFamily="2" charset="-122"/>
              </a:rPr>
              <a:t>next </a:t>
            </a:r>
            <a:r>
              <a:rPr lang="zh-CN" altLang="en-US" smtClean="0">
                <a:ea typeface="宋体" panose="02010600030101010101" pitchFamily="2" charset="-122"/>
              </a:rPr>
              <a:t>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Boy(int bNo)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bNo;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setNo(int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this.no =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 getNext()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setNext(Boy 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this.next =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编写核心类</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BoyGame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定义一个初始的头结点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first = new Boy(-1);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添加小孩</a:t>
            </a:r>
            <a:r>
              <a:rPr lang="en-US" altLang="zh-CN" smtClean="0">
                <a:ea typeface="宋体" panose="02010600030101010101" pitchFamily="2" charset="-122"/>
              </a:rPr>
              <a:t>【</a:t>
            </a:r>
            <a:r>
              <a:rPr lang="zh-CN" altLang="en-US" smtClean="0">
                <a:ea typeface="宋体" panose="02010600030101010101" pitchFamily="2" charset="-122"/>
              </a:rPr>
              <a:t>形成一个单向环形的链表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nums </a:t>
            </a:r>
            <a:r>
              <a:rPr lang="zh-CN" altLang="en-US" smtClean="0">
                <a:ea typeface="宋体" panose="02010600030101010101" pitchFamily="2" charset="-122"/>
              </a:rPr>
              <a:t>： 表示共有几个小孩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addBoy(int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(nums &lt;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System.out.println("nums</a:t>
            </a:r>
            <a:r>
              <a:rPr lang="zh-CN" altLang="en-US" smtClean="0">
                <a:ea typeface="宋体" panose="02010600030101010101" pitchFamily="2" charset="-122"/>
              </a:rPr>
              <a:t>的值不正确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在形成环形链表时，需要一个辅助指针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nums;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更加编号创建小孩对象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boy = new Boy(i);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first.setNext(first);// </a:t>
            </a:r>
            <a:r>
              <a:rPr lang="zh-CN" altLang="en-US" smtClean="0">
                <a:ea typeface="宋体" panose="02010600030101010101" pitchFamily="2" charset="-122"/>
              </a:rPr>
              <a:t>形成一个环形的链表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curBoy.setNext(boy);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boy.setNext(first);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编写方法</a:t>
            </a:r>
            <a:r>
              <a:rPr lang="en-US" altLang="zh-CN" smtClean="0">
                <a:ea typeface="宋体" panose="02010600030101010101" pitchFamily="2" charset="-122"/>
              </a:rPr>
              <a:t>countBoy, </a:t>
            </a:r>
            <a:r>
              <a:rPr lang="zh-CN" altLang="en-US" smtClean="0">
                <a:ea typeface="宋体" panose="02010600030101010101" pitchFamily="2" charset="-122"/>
              </a:rPr>
              <a:t>完成游戏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startNo </a:t>
            </a:r>
            <a:r>
              <a:rPr lang="zh-CN" altLang="en-US" smtClean="0">
                <a:ea typeface="宋体" panose="02010600030101010101" pitchFamily="2" charset="-122"/>
              </a:rPr>
              <a:t>从第几个人开始数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countNum </a:t>
            </a:r>
            <a:r>
              <a:rPr lang="zh-CN" altLang="en-US" smtClean="0">
                <a:ea typeface="宋体" panose="02010600030101010101" pitchFamily="2" charset="-122"/>
              </a:rPr>
              <a:t>数几下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nums: </a:t>
            </a:r>
            <a:r>
              <a:rPr lang="zh-CN" altLang="en-US" smtClean="0">
                <a:ea typeface="宋体" panose="02010600030101010101" pitchFamily="2" charset="-122"/>
              </a:rPr>
              <a:t>一共多少人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countBoy(int startNo, int countNum, 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对参数进行判断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(first.getNext() == null || startNo &lt; 1 || startNo &gt;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参数有误，重新输入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完成游戏的思路分析</a:t>
            </a:r>
            <a:r>
              <a:rPr lang="en-US" altLang="zh-CN" smtClean="0">
                <a:ea typeface="宋体" panose="02010600030101010101" pitchFamily="2" charset="-122"/>
              </a:rPr>
              <a:t>-&gt;</a:t>
            </a:r>
            <a:r>
              <a:rPr lang="zh-CN" altLang="en-US" smtClean="0">
                <a:ea typeface="宋体" panose="02010600030101010101" pitchFamily="2" charset="-122"/>
              </a:rPr>
              <a:t>实现代码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在</a:t>
            </a:r>
            <a:r>
              <a:rPr lang="en-US" altLang="zh-CN" smtClean="0">
                <a:ea typeface="宋体" panose="02010600030101010101" pitchFamily="2" charset="-122"/>
              </a:rPr>
              <a:t>first </a:t>
            </a:r>
            <a:r>
              <a:rPr lang="zh-CN" altLang="en-US" smtClean="0">
                <a:ea typeface="宋体" panose="02010600030101010101" pitchFamily="2" charset="-122"/>
              </a:rPr>
              <a:t>前面 设计一个辅助指针（</a:t>
            </a:r>
            <a:r>
              <a:rPr lang="en-US" altLang="zh-CN" smtClean="0">
                <a:ea typeface="宋体" panose="02010600030101010101" pitchFamily="2" charset="-122"/>
              </a:rPr>
              <a:t>helper</a:t>
            </a: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 </a:t>
            </a:r>
            <a:r>
              <a:rPr lang="en-US" altLang="zh-CN" smtClean="0">
                <a:ea typeface="宋体" panose="02010600030101010101" pitchFamily="2" charset="-122"/>
              </a:rPr>
              <a:t>2) </a:t>
            </a:r>
            <a:r>
              <a:rPr lang="zh-CN" altLang="en-US" smtClean="0">
                <a:ea typeface="宋体" panose="02010600030101010101" pitchFamily="2" charset="-122"/>
              </a:rPr>
              <a:t>将</a:t>
            </a:r>
            <a:r>
              <a:rPr lang="en-US" altLang="zh-CN" smtClean="0">
                <a:ea typeface="宋体" panose="02010600030101010101" pitchFamily="2" charset="-122"/>
              </a:rPr>
              <a: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会对应的移动</a:t>
            </a:r>
            <a:r>
              <a:rPr lang="en-US" altLang="zh-CN" smtClean="0">
                <a:ea typeface="宋体" panose="02010600030101010101" pitchFamily="2" charset="-122"/>
              </a:rPr>
              <a:t>] 4) </a:t>
            </a:r>
            <a:r>
              <a:rPr lang="zh-CN" altLang="en-US" smtClean="0">
                <a:ea typeface="宋体" panose="02010600030101010101" pitchFamily="2" charset="-122"/>
              </a:rPr>
              <a:t>删除</a:t>
            </a:r>
            <a:r>
              <a:rPr lang="en-US" altLang="zh-CN" smtClean="0">
                <a:ea typeface="宋体" panose="02010600030101010101" pitchFamily="2" charset="-122"/>
              </a:rPr>
              <a:t>first </a:t>
            </a:r>
            <a:r>
              <a:rPr lang="zh-CN" altLang="en-US" smtClean="0">
                <a:ea typeface="宋体" panose="02010600030101010101" pitchFamily="2" charset="-122"/>
              </a:rPr>
              <a:t>指向的这个小孩节点 </a:t>
            </a:r>
            <a:r>
              <a:rPr lang="en-US" altLang="zh-CN" smtClean="0">
                <a:ea typeface="宋体" panose="02010600030101010101" pitchFamily="2" charset="-122"/>
              </a:rPr>
              <a:t>5)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 helper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startNo - 1;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开始数数，按照给定的值，每数到一个小孩就出圈</a:t>
            </a:r>
            <a:r>
              <a:rPr lang="en-US" altLang="zh-CN" smtClean="0">
                <a:ea typeface="宋体" panose="02010600030101010101" pitchFamily="2" charset="-122"/>
              </a:rPr>
              <a:t>, </a:t>
            </a:r>
            <a:r>
              <a:rPr lang="zh-CN" altLang="en-US" smtClean="0">
                <a:ea typeface="宋体" panose="02010600030101010101" pitchFamily="2" charset="-122"/>
              </a:rPr>
              <a:t>直到环形链表只有一个节点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 </a:t>
            </a:r>
            <a:r>
              <a:rPr lang="zh-CN" altLang="en-US" smtClean="0">
                <a:ea typeface="宋体" panose="02010600030101010101" pitchFamily="2" charset="-122"/>
              </a:rPr>
              <a:t>会对应的移动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countNum - 1; 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输出出圈的人的信息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小孩</a:t>
            </a:r>
            <a:r>
              <a:rPr lang="en-US" altLang="zh-CN" smtClean="0">
                <a:ea typeface="宋体" panose="02010600030101010101" pitchFamily="2" charset="-122"/>
              </a:rPr>
              <a:t>%d</a:t>
            </a:r>
            <a:r>
              <a:rPr lang="zh-CN" altLang="en-US" smtClean="0">
                <a:ea typeface="宋体" panose="02010600030101010101" pitchFamily="2" charset="-122"/>
              </a:rPr>
              <a:t>出圈</a:t>
            </a:r>
            <a:r>
              <a:rPr lang="en-US" altLang="zh-CN" smtClean="0">
                <a:ea typeface="宋体" panose="02010600030101010101" pitchFamily="2" charset="-122"/>
              </a:rPr>
              <a:t>\n", first.getNo());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指向的节点删除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helper.setNext(first);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a:t>
            </a:r>
            <a:r>
              <a:rPr lang="en-US" altLang="zh-CN" smtClean="0">
                <a:ea typeface="宋体" panose="02010600030101010101" pitchFamily="2" charset="-122"/>
              </a:rPr>
              <a:t>while</a:t>
            </a:r>
            <a:r>
              <a:rPr lang="zh-CN" altLang="en-US" smtClean="0">
                <a:ea typeface="宋体" panose="02010600030101010101" pitchFamily="2" charset="-122"/>
              </a:rPr>
              <a:t>结束后</a:t>
            </a:r>
            <a:r>
              <a:rPr lang="en-US" altLang="zh-CN" smtClean="0">
                <a:ea typeface="宋体" panose="02010600030101010101" pitchFamily="2" charset="-122"/>
              </a:rPr>
              <a:t>,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最后留在圈的人是 小孩编号为 </a:t>
            </a:r>
            <a:r>
              <a:rPr lang="en-US" altLang="zh-CN" smtClean="0">
                <a:ea typeface="宋体" panose="02010600030101010101" pitchFamily="2" charset="-122"/>
              </a:rPr>
              <a:t>%d\n", first.getNo());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遍历单向的环形链表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(first.getNext()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没有任何小孩</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a:t>
            </a:r>
            <a:r>
              <a:rPr lang="en-US" altLang="zh-CN" smtClean="0">
                <a:ea typeface="宋体" panose="02010600030101010101" pitchFamily="2" charset="-122"/>
              </a:rPr>
              <a:t>first</a:t>
            </a:r>
            <a:r>
              <a:rPr lang="zh-CN" altLang="en-US" smtClean="0">
                <a:ea typeface="宋体" panose="02010600030101010101" pitchFamily="2" charset="-122"/>
              </a:rPr>
              <a:t>不能动，还是借助一个辅助指针完成遍历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小孩编号 </a:t>
            </a:r>
            <a:r>
              <a:rPr lang="en-US" altLang="zh-CN" smtClean="0">
                <a:ea typeface="宋体" panose="02010600030101010101" pitchFamily="2" charset="-122"/>
              </a:rPr>
              <a:t>%d\n", curBoy.getNo());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(curBoy.getNext()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curBoy.getNext(); // curBoy</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 92 : </a:t>
            </a:r>
            <a:r>
              <a:rPr lang="en-US" altLang="zh-CN" sz="1200" kern="1200" smtClean="0">
                <a:solidFill>
                  <a:schemeClr val="tx1"/>
                </a:solidFill>
                <a:latin typeface="+mn-lt"/>
                <a:ea typeface="+mn-ea"/>
                <a:cs typeface="+mn-cs"/>
              </a:rPr>
              <a:t>0 4 7 5 2 6 1 3 </a:t>
            </a:r>
            <a:endParaRPr lang="en-US" altLang="zh-CN" smtClean="0">
              <a:ea typeface="宋体" panose="02010600030101010101" pitchFamily="2" charset="-122"/>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数组模拟栈的思路和步骤</a:t>
            </a:r>
            <a:r>
              <a:rPr lang="en-US" altLang="zh-CN" smtClean="0">
                <a:ea typeface="宋体" panose="02010600030101010101" pitchFamily="2" charset="-122"/>
              </a:rPr>
              <a:t>:</a:t>
            </a:r>
            <a:endParaRPr lang="en-US" altLang="zh-CN" smtClean="0">
              <a:ea typeface="宋体" panose="02010600030101010101" pitchFamily="2" charset="-122"/>
            </a:endParaRPr>
          </a:p>
          <a:p>
            <a:pPr algn="l">
              <a:lnSpc>
                <a:spcPct val="100000"/>
              </a:lnSpc>
              <a:spcBef>
                <a:spcPct val="50000"/>
              </a:spcBef>
              <a:buClrTx/>
              <a:buSzTx/>
              <a:buFontTx/>
              <a:buNone/>
              <a:defRPr/>
            </a:pPr>
            <a:r>
              <a:rPr kumimoji="1" lang="zh-CN" altLang="en-US" sz="1200" b="1" smtClean="0">
                <a:latin typeface="Times New Roman" panose="02020603050405020304" pitchFamily="18" charset="0"/>
                <a:ea typeface="宋体" panose="02010600030101010101" pitchFamily="2" charset="-122"/>
              </a:rPr>
              <a:t>接下来要说明在堆栈中是如何对数据做存取。将数据输入至堆栈中称为“</a:t>
            </a:r>
            <a:r>
              <a:rPr kumimoji="1" lang="en-US" altLang="zh-CN" sz="1200" b="1" smtClean="0">
                <a:latin typeface="Times New Roman" panose="02020603050405020304" pitchFamily="18" charset="0"/>
                <a:ea typeface="宋体" panose="02010600030101010101" pitchFamily="2" charset="-122"/>
              </a:rPr>
              <a:t>Push”</a:t>
            </a:r>
            <a:r>
              <a:rPr kumimoji="1" lang="zh-CN" altLang="en-US" sz="1200" b="1" smtClean="0">
                <a:latin typeface="Times New Roman" panose="02020603050405020304" pitchFamily="18" charset="0"/>
                <a:ea typeface="宋体" panose="02010600030101010101" pitchFamily="2" charset="-122"/>
              </a:rPr>
              <a:t>压栈，</a:t>
            </a:r>
            <a:r>
              <a:rPr kumimoji="1" lang="en-US" altLang="zh-CN" sz="1200" b="1" smtClean="0">
                <a:latin typeface="Times New Roman" panose="02020603050405020304" pitchFamily="18" charset="0"/>
                <a:ea typeface="宋体" panose="02010600030101010101" pitchFamily="2" charset="-122"/>
              </a:rPr>
              <a:t>Push</a:t>
            </a:r>
            <a:r>
              <a:rPr kumimoji="1" lang="zh-CN" altLang="en-US" sz="1200" b="1" smtClean="0">
                <a:latin typeface="Times New Roman" panose="02020603050405020304" pitchFamily="18" charset="0"/>
                <a:ea typeface="宋体" panose="02010600030101010101" pitchFamily="2" charset="-122"/>
              </a:rPr>
              <a:t>的处理主要有两个步骤：</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smtClean="0">
                <a:latin typeface="Times New Roman" panose="02020603050405020304" pitchFamily="18" charset="0"/>
                <a:ea typeface="宋体" panose="02010600030101010101" pitchFamily="2" charset="-122"/>
              </a:rPr>
              <a:t>(1)top</a:t>
            </a:r>
            <a:r>
              <a:rPr kumimoji="1" lang="en-US" altLang="zh-CN" sz="1200" b="1" baseline="0" smtClean="0">
                <a:latin typeface="Times New Roman" panose="02020603050405020304" pitchFamily="18" charset="0"/>
                <a:ea typeface="宋体" panose="02010600030101010101" pitchFamily="2" charset="-122"/>
              </a:rPr>
              <a:t> </a:t>
            </a:r>
            <a:r>
              <a:rPr kumimoji="1" lang="zh-CN" altLang="en-US" sz="1200" b="1" baseline="0" smtClean="0">
                <a:latin typeface="Times New Roman" panose="02020603050405020304" pitchFamily="18" charset="0"/>
                <a:ea typeface="宋体" panose="02010600030101010101" pitchFamily="2" charset="-122"/>
              </a:rPr>
              <a:t>初始化为</a:t>
            </a:r>
            <a:r>
              <a:rPr kumimoji="1" lang="en-US" altLang="zh-CN" sz="1200" b="1" baseline="0" smtClean="0">
                <a:latin typeface="Times New Roman" panose="02020603050405020304" pitchFamily="18" charset="0"/>
                <a:ea typeface="宋体" panose="02010600030101010101" pitchFamily="2" charset="-122"/>
              </a:rPr>
              <a:t>-1 </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(2)top </a:t>
            </a:r>
            <a:r>
              <a:rPr kumimoji="1" lang="zh-CN" altLang="en-US" sz="1200" b="1" baseline="0" smtClean="0">
                <a:latin typeface="Times New Roman" panose="02020603050405020304" pitchFamily="18" charset="0"/>
                <a:ea typeface="宋体" panose="02010600030101010101" pitchFamily="2" charset="-122"/>
              </a:rPr>
              <a:t>等于</a:t>
            </a:r>
            <a:r>
              <a:rPr kumimoji="1" lang="en-US" altLang="zh-CN" sz="1200" b="1" baseline="0" smtClean="0">
                <a:latin typeface="Times New Roman" panose="02020603050405020304" pitchFamily="18" charset="0"/>
                <a:ea typeface="宋体" panose="02010600030101010101" pitchFamily="2" charset="-122"/>
              </a:rPr>
              <a:t>-1,</a:t>
            </a:r>
            <a:r>
              <a:rPr kumimoji="1" lang="zh-CN" altLang="en-US" sz="1200" b="1" baseline="0" smtClean="0">
                <a:latin typeface="Times New Roman" panose="02020603050405020304" pitchFamily="18" charset="0"/>
                <a:ea typeface="宋体" panose="02010600030101010101" pitchFamily="2" charset="-122"/>
              </a:rPr>
              <a:t>表示栈空</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(3)top </a:t>
            </a:r>
            <a:r>
              <a:rPr kumimoji="1" lang="zh-CN" altLang="en-US" sz="1200" b="1" baseline="0" smtClean="0">
                <a:latin typeface="Times New Roman" panose="02020603050405020304" pitchFamily="18" charset="0"/>
                <a:ea typeface="宋体" panose="02010600030101010101" pitchFamily="2" charset="-122"/>
              </a:rPr>
              <a:t>等于 </a:t>
            </a:r>
            <a:r>
              <a:rPr kumimoji="1" lang="en-US" altLang="zh-CN" sz="1200" b="1" baseline="0" smtClean="0">
                <a:latin typeface="Times New Roman" panose="02020603050405020304" pitchFamily="18" charset="0"/>
                <a:ea typeface="宋体" panose="02010600030101010101" pitchFamily="2" charset="-122"/>
              </a:rPr>
              <a:t>maxTop - 1</a:t>
            </a:r>
            <a:r>
              <a:rPr kumimoji="1" lang="zh-CN" altLang="en-US" sz="1200" b="1" baseline="0" smtClean="0">
                <a:latin typeface="Times New Roman" panose="02020603050405020304" pitchFamily="18" charset="0"/>
                <a:ea typeface="宋体" panose="02010600030101010101" pitchFamily="2" charset="-122"/>
              </a:rPr>
              <a:t>表示栈满</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(4)Push </a:t>
            </a:r>
            <a:r>
              <a:rPr kumimoji="1" lang="zh-CN" altLang="en-US" sz="1200" b="1" baseline="0" smtClean="0">
                <a:latin typeface="Times New Roman" panose="02020603050405020304" pitchFamily="18" charset="0"/>
                <a:ea typeface="宋体" panose="02010600030101010101" pitchFamily="2" charset="-122"/>
              </a:rPr>
              <a:t>表示入栈</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(5)Pop</a:t>
            </a:r>
            <a:r>
              <a:rPr kumimoji="1" lang="zh-CN" altLang="en-US" sz="1200" b="1" baseline="0" smtClean="0">
                <a:latin typeface="Times New Roman" panose="02020603050405020304" pitchFamily="18" charset="0"/>
                <a:ea typeface="宋体" panose="02010600030101010101" pitchFamily="2" charset="-122"/>
              </a:rPr>
              <a:t>表示出栈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r>
              <a:rPr kumimoji="1" lang="zh-CN" altLang="en-US" sz="1200" b="1" smtClean="0">
                <a:latin typeface="Times New Roman" panose="02020603050405020304" pitchFamily="18" charset="0"/>
                <a:ea typeface="宋体" panose="02010600030101010101" pitchFamily="2" charset="-122"/>
              </a:rPr>
              <a:t>最新代码</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package com.atguigu;</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import java.util.Scanner;</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public class ArrayStackDemo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public static void main(String[] args)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创建给栈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ArrayStack arrayStack = new ArrayStack(4);</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测试栈的基本使用是否正确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String key =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boolean loop = true;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Scanner scanner = new Scanner(System.in);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while (loop)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System.out.println("show: </a:t>
            </a:r>
            <a:r>
              <a:rPr kumimoji="1" lang="zh-CN" altLang="en-US" sz="1200" b="1" smtClean="0">
                <a:latin typeface="Times New Roman" panose="02020603050405020304" pitchFamily="18" charset="0"/>
                <a:ea typeface="宋体" panose="02010600030101010101" pitchFamily="2" charset="-122"/>
              </a:rPr>
              <a:t>表示显示栈</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System.out.println("exit: </a:t>
            </a:r>
            <a:r>
              <a:rPr kumimoji="1" lang="zh-CN" altLang="en-US" sz="1200" b="1" smtClean="0">
                <a:latin typeface="Times New Roman" panose="02020603050405020304" pitchFamily="18" charset="0"/>
                <a:ea typeface="宋体" panose="02010600030101010101" pitchFamily="2" charset="-122"/>
              </a:rPr>
              <a:t>表示退出程序</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System.out.println("push: </a:t>
            </a:r>
            <a:r>
              <a:rPr kumimoji="1" lang="zh-CN" altLang="en-US" sz="1200" b="1" smtClean="0">
                <a:latin typeface="Times New Roman" panose="02020603050405020304" pitchFamily="18" charset="0"/>
                <a:ea typeface="宋体" panose="02010600030101010101" pitchFamily="2" charset="-122"/>
              </a:rPr>
              <a:t>表示添加数据到栈</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System.out.println("pop: </a:t>
            </a:r>
            <a:r>
              <a:rPr kumimoji="1" lang="zh-CN" altLang="en-US" sz="1200" b="1" smtClean="0">
                <a:latin typeface="Times New Roman" panose="02020603050405020304" pitchFamily="18" charset="0"/>
                <a:ea typeface="宋体" panose="02010600030101010101" pitchFamily="2" charset="-122"/>
              </a:rPr>
              <a:t>表示从栈取出数据</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key = scanner.next();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switch (key)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"show":</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arrayStack.list();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"push":</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请输入一个数</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value = scanner.nextInt();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arrayStack.push(value);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"pop":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try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res = arrayStack.pop();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System.out.printf("</a:t>
            </a:r>
            <a:r>
              <a:rPr kumimoji="1" lang="zh-CN" altLang="en-US" sz="1200" b="1" smtClean="0">
                <a:latin typeface="Times New Roman" panose="02020603050405020304" pitchFamily="18" charset="0"/>
                <a:ea typeface="宋体" panose="02010600030101010101" pitchFamily="2" charset="-122"/>
              </a:rPr>
              <a:t>取出的数为 </a:t>
            </a:r>
            <a:r>
              <a:rPr kumimoji="1" lang="en-US" altLang="zh-CN" sz="1200" b="1" smtClean="0">
                <a:latin typeface="Times New Roman" panose="02020603050405020304" pitchFamily="18" charset="0"/>
                <a:ea typeface="宋体" panose="02010600030101010101" pitchFamily="2" charset="-122"/>
              </a:rPr>
              <a:t>%d\n", res);</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catch (Exception 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System.out.println(e.getMessage());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"exit":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loop = false;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scanner.close();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default: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class ArrayStack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private int maxSize;// </a:t>
            </a:r>
            <a:r>
              <a:rPr kumimoji="1" lang="zh-CN" altLang="en-US" sz="1200" b="1" smtClean="0">
                <a:latin typeface="Times New Roman" panose="02020603050405020304" pitchFamily="18" charset="0"/>
                <a:ea typeface="宋体" panose="02010600030101010101" pitchFamily="2" charset="-122"/>
              </a:rPr>
              <a:t>栈的大小</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private int[] stack;//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栈顶</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初始化为</a:t>
            </a:r>
            <a:r>
              <a:rPr kumimoji="1" lang="en-US" altLang="zh-CN" sz="1200" b="1" smtClean="0">
                <a:latin typeface="Times New Roman" panose="02020603050405020304" pitchFamily="18" charset="0"/>
                <a:ea typeface="宋体" panose="02010600030101010101" pitchFamily="2" charset="-122"/>
              </a:rPr>
              <a:t>-1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private int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public ArrayStack(int size)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maxSize = size;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stack = new int[maxSize];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栈满</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boolean isFull()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top == maxSize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栈空</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boolean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入栈</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放入数据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void push(int value)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(isFull())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栈满</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stack[top] = 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出栈</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取出数据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int pop()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throw new RuntimeException("</a:t>
            </a:r>
            <a:r>
              <a:rPr kumimoji="1" lang="zh-CN" altLang="en-US" sz="1200" b="1" smtClean="0">
                <a:latin typeface="Times New Roman" panose="02020603050405020304" pitchFamily="18" charset="0"/>
                <a:ea typeface="宋体" panose="02010600030101010101" pitchFamily="2" charset="-122"/>
              </a:rPr>
              <a:t>栈空</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value = stack[top];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遍历栈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void list()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栈空，没有数据</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for (int i = top; i &gt;= 0; i--)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System.out.printf("stack[%d]=%d\n", i, stack[i]);</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r>
              <a:rPr kumimoji="1" lang="zh-CN" altLang="en-US" sz="1200" b="1" smtClean="0">
                <a:latin typeface="Times New Roman" panose="02020603050405020304" pitchFamily="18" charset="0"/>
                <a:ea typeface="宋体" panose="02010600030101010101" pitchFamily="2" charset="-122"/>
              </a:rPr>
              <a:t>最新代码结束</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ReversePolishCalCase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1: 2 + (3-4) =&gt; 2 3 4 -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2: 4 * 5 - 8 + 60 + 8 / 2 = 4 5 * 8 - 60 + 8 2 /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3: (3+4)×5-6 =&gt; 3 4 + 5 * 6 -</a:t>
            </a:r>
            <a:endParaRPr lang="en-US" altLang="zh-CN" smtClean="0">
              <a:ea typeface="宋体" panose="02010600030101010101" pitchFamily="2" charset="-122"/>
            </a:endParaRPr>
          </a:p>
          <a:p>
            <a:r>
              <a:rPr lang="en-US" altLang="zh-CN" smtClean="0">
                <a:ea typeface="宋体" panose="02010600030101010101" pitchFamily="2" charset="-122"/>
              </a:rPr>
              <a:t>		//String suffixExperss = "4 5 * 8 - 60 + 8 2 / +";</a:t>
            </a:r>
            <a:endParaRPr lang="en-US" altLang="zh-CN" smtClean="0">
              <a:ea typeface="宋体" panose="02010600030101010101" pitchFamily="2" charset="-122"/>
            </a:endParaRPr>
          </a:p>
          <a:p>
            <a:r>
              <a:rPr lang="en-US" altLang="zh-CN" smtClean="0">
                <a:ea typeface="宋体" panose="02010600030101010101" pitchFamily="2" charset="-122"/>
              </a:rPr>
              <a:t>		//String suffixExperss = "2 3 4 - +";</a:t>
            </a:r>
            <a:endParaRPr lang="en-US" altLang="zh-CN" smtClean="0">
              <a:ea typeface="宋体" panose="02010600030101010101" pitchFamily="2" charset="-122"/>
            </a:endParaRPr>
          </a:p>
          <a:p>
            <a:r>
              <a:rPr lang="en-US" altLang="zh-CN" smtClean="0">
                <a:ea typeface="宋体" panose="02010600030101010101" pitchFamily="2" charset="-122"/>
              </a:rPr>
              <a:t>		String suffixExperss = "3 4 + 5 * 6 -";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ReversePolishCal reversePolishCal = new ReversePolishCal();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 &lt;String&gt; suffixExpressionList = reversePolishCal.getListBySuffixExpression(suffixExperss);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ReversePolishCal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将一个后缀表达式，依次放入到</a:t>
            </a:r>
            <a:r>
              <a:rPr lang="en-US" altLang="zh-CN" smtClean="0">
                <a:ea typeface="宋体" panose="02010600030101010101" pitchFamily="2" charset="-122"/>
              </a:rPr>
              <a:t>List&lt;String&gt;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public List&lt;String&gt; getListBySuffixExpression(String suffixExpression) {</a:t>
            </a:r>
            <a:endParaRPr lang="en-US" altLang="zh-CN" smtClean="0">
              <a:ea typeface="宋体" panose="02010600030101010101" pitchFamily="2" charset="-122"/>
            </a:endParaRPr>
          </a:p>
          <a:p>
            <a:r>
              <a:rPr lang="en-US" altLang="zh-CN" smtClean="0">
                <a:ea typeface="宋体" panose="02010600030101010101" pitchFamily="2" charset="-122"/>
              </a:rPr>
              <a:t>		String[] split = suffixExpression.split(" ");</a:t>
            </a:r>
            <a:endParaRPr lang="en-US" altLang="zh-CN" smtClean="0">
              <a:ea typeface="宋体" panose="02010600030101010101" pitchFamily="2" charset="-122"/>
            </a:endParaRPr>
          </a:p>
          <a:p>
            <a:r>
              <a:rPr lang="en-US" altLang="zh-CN" smtClean="0">
                <a:ea typeface="宋体" panose="02010600030101010101" pitchFamily="2" charset="-122"/>
              </a:rPr>
              <a:t>		List&lt;String&gt; list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element : split) {</a:t>
            </a:r>
            <a:endParaRPr lang="en-US" altLang="zh-CN" smtClean="0">
              <a:ea typeface="宋体" panose="02010600030101010101" pitchFamily="2" charset="-122"/>
            </a:endParaRPr>
          </a:p>
          <a:p>
            <a:r>
              <a:rPr lang="en-US" altLang="zh-CN" smtClean="0">
                <a:ea typeface="宋体" panose="02010600030101010101" pitchFamily="2" charset="-122"/>
              </a:rPr>
              <a:t>			list.add(element);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endParaRPr lang="en-US" altLang="zh-CN" smtClean="0">
              <a:ea typeface="宋体" panose="02010600030101010101" pitchFamily="2" charset="-122"/>
            </a:endParaRPr>
          </a:p>
          <a:p>
            <a:r>
              <a:rPr lang="en-US" altLang="zh-CN" smtClean="0">
                <a:ea typeface="宋体" panose="02010600030101010101" pitchFamily="2" charset="-122"/>
              </a:rPr>
              <a:t>	 * @param ls </a:t>
            </a:r>
            <a:r>
              <a:rPr lang="zh-CN" altLang="en-US" smtClean="0">
                <a:ea typeface="宋体" panose="02010600030101010101" pitchFamily="2" charset="-122"/>
              </a:rPr>
              <a:t>是一个按照逆波兰表达式得到衣蛾</a:t>
            </a:r>
            <a:r>
              <a:rPr lang="en-US" altLang="zh-CN" smtClean="0">
                <a:ea typeface="宋体" panose="02010600030101010101" pitchFamily="2" charset="-122"/>
              </a:rPr>
              <a:t>List </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int calculate(List&lt;String&gt;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s=new Stack&lt;String&gt;();</a:t>
            </a:r>
            <a:endParaRPr lang="en-US" altLang="zh-CN" smtClean="0">
              <a:ea typeface="宋体" panose="02010600030101010101" pitchFamily="2" charset="-122"/>
            </a:endParaRPr>
          </a:p>
          <a:p>
            <a:r>
              <a:rPr lang="en-US" altLang="zh-CN" smtClean="0">
                <a:ea typeface="宋体" panose="02010600030101010101" pitchFamily="2" charset="-122"/>
              </a:rPr>
              <a:t>        for (String str : ls) {</a:t>
            </a:r>
            <a:endParaRPr lang="en-US" altLang="zh-CN" smtClean="0">
              <a:ea typeface="宋体" panose="02010600030101010101" pitchFamily="2" charset="-122"/>
            </a:endParaRPr>
          </a:p>
          <a:p>
            <a:r>
              <a:rPr lang="en-US" altLang="zh-CN" smtClean="0">
                <a:ea typeface="宋体" panose="02010600030101010101" pitchFamily="2" charset="-122"/>
              </a:rPr>
              <a:t>            if (str.matches("\\d+")) {</a:t>
            </a:r>
            <a:endParaRPr lang="en-US" altLang="zh-CN" smtClean="0">
              <a:ea typeface="宋体" panose="02010600030101010101" pitchFamily="2" charset="-122"/>
            </a:endParaRPr>
          </a:p>
          <a:p>
            <a:r>
              <a:rPr lang="en-US" altLang="zh-CN" smtClean="0">
                <a:ea typeface="宋体" panose="02010600030101010101" pitchFamily="2" charset="-122"/>
              </a:rPr>
              <a:t>                s.push(str);</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int b = Integer.parseInt(s.pop());</a:t>
            </a:r>
            <a:endParaRPr lang="en-US" altLang="zh-CN" smtClean="0">
              <a:ea typeface="宋体" panose="02010600030101010101" pitchFamily="2" charset="-122"/>
            </a:endParaRPr>
          </a:p>
          <a:p>
            <a:r>
              <a:rPr lang="en-US" altLang="zh-CN" smtClean="0">
                <a:ea typeface="宋体" panose="02010600030101010101" pitchFamily="2" charset="-122"/>
              </a:rPr>
              <a:t>                int a = Integer.parseInt(s.pop());</a:t>
            </a:r>
            <a:endParaRPr lang="en-US" altLang="zh-CN" smtClean="0">
              <a:ea typeface="宋体" panose="02010600030101010101" pitchFamily="2" charset="-122"/>
            </a:endParaRPr>
          </a:p>
          <a:p>
            <a:r>
              <a:rPr lang="en-US" altLang="zh-CN" smtClean="0">
                <a:ea typeface="宋体" panose="02010600030101010101" pitchFamily="2" charset="-122"/>
              </a:rPr>
              <a:t>                int result=0;</a:t>
            </a:r>
            <a:endParaRPr lang="en-US" altLang="zh-CN" smtClean="0">
              <a:ea typeface="宋体" panose="02010600030101010101" pitchFamily="2" charset="-122"/>
            </a:endParaRPr>
          </a:p>
          <a:p>
            <a:r>
              <a:rPr lang="en-US" altLang="zh-CN" smtClean="0">
                <a:ea typeface="宋体" panose="02010600030101010101" pitchFamily="2" charset="-122"/>
              </a:rPr>
              <a:t>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a:t>
            </a:r>
            <a:r>
              <a:rPr lang="zh-CN" altLang="en-US" smtClean="0">
                <a:ea typeface="宋体" panose="02010600030101010101" pitchFamily="2" charset="-122"/>
              </a:rPr>
              <a:t>符号错误</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s.push("" +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//System.out.println(s.peek()); </a:t>
            </a:r>
            <a:endParaRPr lang="en-US" altLang="zh-CN" smtClean="0">
              <a:ea typeface="宋体" panose="02010600030101010101" pitchFamily="2" charset="-122"/>
            </a:endParaRPr>
          </a:p>
          <a:p>
            <a:r>
              <a:rPr lang="en-US" altLang="zh-CN" smtClean="0">
                <a:ea typeface="宋体" panose="02010600030101010101" pitchFamily="2" charset="-122"/>
              </a:rPr>
              <a:t>        return Integer.parseInt(s.pop());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Operation {</a:t>
            </a:r>
            <a:endParaRPr lang="en-US" altLang="zh-CN" smtClean="0">
              <a:ea typeface="宋体" panose="02010600030101010101" pitchFamily="2" charset="-122"/>
            </a:endParaRPr>
          </a:p>
          <a:p>
            <a:r>
              <a:rPr lang="en-US" altLang="zh-CN" smtClean="0">
                <a:ea typeface="宋体" panose="02010600030101010101" pitchFamily="2" charset="-122"/>
              </a:rPr>
              <a:t>    private static int ADDITION=1;</a:t>
            </a:r>
            <a:endParaRPr lang="en-US" altLang="zh-CN" smtClean="0">
              <a:ea typeface="宋体" panose="02010600030101010101" pitchFamily="2" charset="-122"/>
            </a:endParaRPr>
          </a:p>
          <a:p>
            <a:r>
              <a:rPr lang="en-US" altLang="zh-CN" smtClean="0">
                <a:ea typeface="宋体" panose="02010600030101010101" pitchFamily="2" charset="-122"/>
              </a:rPr>
              <a:t>    private static int SUBTRACTION=1;</a:t>
            </a:r>
            <a:endParaRPr lang="en-US" altLang="zh-CN" smtClean="0">
              <a:ea typeface="宋体" panose="02010600030101010101" pitchFamily="2" charset="-122"/>
            </a:endParaRPr>
          </a:p>
          <a:p>
            <a:r>
              <a:rPr lang="en-US" altLang="zh-CN" smtClean="0">
                <a:ea typeface="宋体" panose="02010600030101010101" pitchFamily="2" charset="-122"/>
              </a:rPr>
              <a:t>    private static int MULTIPLICATION=2;</a:t>
            </a:r>
            <a:endParaRPr lang="en-US" altLang="zh-CN" smtClean="0">
              <a:ea typeface="宋体" panose="02010600030101010101" pitchFamily="2" charset="-122"/>
            </a:endParaRPr>
          </a:p>
          <a:p>
            <a:r>
              <a:rPr lang="en-US" altLang="zh-CN" smtClean="0">
                <a:ea typeface="宋体" panose="02010600030101010101" pitchFamily="2" charset="-122"/>
              </a:rPr>
              <a:t>    private static int DIVISION=2;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int getValue(String operation){</a:t>
            </a:r>
            <a:endParaRPr lang="en-US" altLang="zh-CN" smtClean="0">
              <a:ea typeface="宋体" panose="02010600030101010101" pitchFamily="2" charset="-122"/>
            </a:endParaRPr>
          </a:p>
          <a:p>
            <a:r>
              <a:rPr lang="en-US" altLang="zh-CN" smtClean="0">
                <a:ea typeface="宋体" panose="02010600030101010101" pitchFamily="2" charset="-122"/>
              </a:rPr>
              <a:t>        int result;</a:t>
            </a:r>
            <a:endParaRPr lang="en-US" altLang="zh-CN" smtClean="0">
              <a:ea typeface="宋体" panose="02010600030101010101" pitchFamily="2" charset="-122"/>
            </a:endParaRPr>
          </a:p>
          <a:p>
            <a:r>
              <a:rPr lang="en-US" altLang="zh-CN" smtClean="0">
                <a:ea typeface="宋体" panose="02010600030101010101" pitchFamily="2" charset="-122"/>
              </a:rPr>
              <a:t>        switch (operation){</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result=ADDITION;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result=SUBTRACTION;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result=MULTIPLICATION;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result=DIVISION;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default:</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不存在该运算符</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result=0;</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代码如下：在员逆波兰计算器增加代码即可</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ReversePolishCalCase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1: 2 + (3-4) =&gt; 2 3 4 -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2: 4 * 5 - 8 + 60 + 8 / 2 = 4 5 * 8 - 60 + 8 2 /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3: (3+4)×5-6 =&gt; 3 4 + 5 * 6 -</a:t>
            </a:r>
            <a:endParaRPr lang="en-US" altLang="zh-CN" smtClean="0">
              <a:ea typeface="宋体" panose="02010600030101010101" pitchFamily="2" charset="-122"/>
            </a:endParaRPr>
          </a:p>
          <a:p>
            <a:r>
              <a:rPr lang="en-US" altLang="zh-CN" smtClean="0">
                <a:ea typeface="宋体" panose="02010600030101010101" pitchFamily="2" charset="-122"/>
              </a:rPr>
              <a:t>		//String suffixExperss = "4 5 * 8 - 60 + 8 2 / +";</a:t>
            </a:r>
            <a:endParaRPr lang="en-US" altLang="zh-CN" smtClean="0">
              <a:ea typeface="宋体" panose="02010600030101010101" pitchFamily="2" charset="-122"/>
            </a:endParaRPr>
          </a:p>
          <a:p>
            <a:r>
              <a:rPr lang="en-US" altLang="zh-CN" smtClean="0">
                <a:ea typeface="宋体" panose="02010600030101010101" pitchFamily="2" charset="-122"/>
              </a:rPr>
              <a:t>		//String suffixExperss = "2 3 4 - +";</a:t>
            </a:r>
            <a:endParaRPr lang="en-US" altLang="zh-CN" smtClean="0">
              <a:ea typeface="宋体" panose="02010600030101010101" pitchFamily="2" charset="-122"/>
            </a:endParaRPr>
          </a:p>
          <a:p>
            <a:r>
              <a:rPr lang="en-US" altLang="zh-CN" smtClean="0">
                <a:ea typeface="宋体" panose="02010600030101010101" pitchFamily="2" charset="-122"/>
              </a:rPr>
              <a:t>//		String suffixExperss = "3 4 + 5 * 6 -";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ReversePolishCal reversePolishCal = new ReversePolishCal();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 &lt;String&gt; suffixExpressionList = reversePolishCal.getListBySuffixExpression(suffixExperss);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测试输入中缀表达式是否能计算成功</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String infixExpression = "4*5-8+60+8/2";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List&lt;String&gt; infixExpressionList = reversePolishCal.toInfixExpression(infixExpression);</a:t>
            </a:r>
            <a:endParaRPr lang="en-US" altLang="zh-CN" smtClean="0">
              <a:ea typeface="宋体" panose="02010600030101010101" pitchFamily="2" charset="-122"/>
            </a:endParaRPr>
          </a:p>
          <a:p>
            <a:r>
              <a:rPr lang="en-US" altLang="zh-CN" smtClean="0">
                <a:ea typeface="宋体" panose="02010600030101010101" pitchFamily="2" charset="-122"/>
              </a:rPr>
              <a:t>        List&lt;String&gt; suffixExpressionList2 = reversePolishCal.parseSuffixExpression(infixExpressionList);</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输出后缀表达式</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for(String ele : suffixExpressionList2) {</a:t>
            </a:r>
            <a:endParaRPr lang="en-US" altLang="zh-CN" smtClean="0">
              <a:ea typeface="宋体" panose="02010600030101010101" pitchFamily="2" charset="-122"/>
            </a:endParaRPr>
          </a:p>
          <a:p>
            <a:r>
              <a:rPr lang="en-US" altLang="zh-CN" smtClean="0">
                <a:ea typeface="宋体" panose="02010600030101010101" pitchFamily="2" charset="-122"/>
              </a:rPr>
              <a:t>        	System.out.print(ele + "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输出结果</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ReversePolishCal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把字符串转换成中序表达式 </a:t>
            </a:r>
            <a:r>
              <a:rPr lang="en-US" altLang="zh-CN" smtClean="0">
                <a:ea typeface="宋体" panose="02010600030101010101" pitchFamily="2" charset="-122"/>
              </a:rPr>
              <a:t>: </a:t>
            </a:r>
            <a:r>
              <a:rPr lang="zh-CN" altLang="en-US" smtClean="0">
                <a:ea typeface="宋体" panose="02010600030101010101" pitchFamily="2" charset="-122"/>
              </a:rPr>
              <a:t>比如 </a:t>
            </a:r>
            <a:r>
              <a:rPr lang="en-US" altLang="zh-CN" smtClean="0">
                <a:ea typeface="宋体" panose="02010600030101010101" pitchFamily="2" charset="-122"/>
              </a:rPr>
              <a:t>2+(3-4), </a:t>
            </a:r>
            <a:r>
              <a:rPr lang="zh-CN" altLang="en-US" smtClean="0">
                <a:ea typeface="宋体" panose="02010600030101010101" pitchFamily="2" charset="-122"/>
              </a:rPr>
              <a:t>并放入到</a:t>
            </a:r>
            <a:r>
              <a:rPr lang="en-US" altLang="zh-CN" smtClean="0">
                <a:ea typeface="宋体" panose="02010600030101010101" pitchFamily="2" charset="-122"/>
              </a:rPr>
              <a:t>List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List&lt;String&gt; toInfixExpression(String infixExpression) {</a:t>
            </a:r>
            <a:endParaRPr lang="en-US" altLang="zh-CN" smtClean="0">
              <a:ea typeface="宋体" panose="02010600030101010101" pitchFamily="2" charset="-122"/>
            </a:endParaRPr>
          </a:p>
          <a:p>
            <a:r>
              <a:rPr lang="en-US" altLang="zh-CN" smtClean="0">
                <a:ea typeface="宋体" panose="02010600030101010101" pitchFamily="2" charset="-122"/>
              </a:rPr>
              <a:t>        List&lt;String&gt; ls = new ArrayList&lt;String&gt;();//</a:t>
            </a:r>
            <a:r>
              <a:rPr lang="zh-CN" altLang="en-US" smtClean="0">
                <a:ea typeface="宋体" panose="02010600030101010101" pitchFamily="2" charset="-122"/>
              </a:rPr>
              <a:t>存储中序表达式</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int i = 0;</a:t>
            </a:r>
            <a:endParaRPr lang="en-US" altLang="zh-CN" smtClean="0">
              <a:ea typeface="宋体" panose="02010600030101010101" pitchFamily="2" charset="-122"/>
            </a:endParaRPr>
          </a:p>
          <a:p>
            <a:r>
              <a:rPr lang="en-US" altLang="zh-CN" smtClean="0">
                <a:ea typeface="宋体" panose="02010600030101010101" pitchFamily="2" charset="-122"/>
              </a:rPr>
              <a:t>        String str;</a:t>
            </a:r>
            <a:endParaRPr lang="en-US" altLang="zh-CN" smtClean="0">
              <a:ea typeface="宋体" panose="02010600030101010101" pitchFamily="2" charset="-122"/>
            </a:endParaRPr>
          </a:p>
          <a:p>
            <a:r>
              <a:rPr lang="en-US" altLang="zh-CN" smtClean="0">
                <a:ea typeface="宋体" panose="02010600030101010101" pitchFamily="2" charset="-122"/>
              </a:rPr>
              <a:t>        char c;</a:t>
            </a:r>
            <a:endParaRPr lang="en-US" altLang="zh-CN" smtClean="0">
              <a:ea typeface="宋体" panose="02010600030101010101" pitchFamily="2" charset="-122"/>
            </a:endParaRPr>
          </a:p>
          <a:p>
            <a:r>
              <a:rPr lang="en-US" altLang="zh-CN" smtClean="0">
                <a:ea typeface="宋体" panose="02010600030101010101" pitchFamily="2" charset="-122"/>
              </a:rPr>
              <a:t>        do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c </a:t>
            </a:r>
            <a:r>
              <a:rPr lang="zh-CN" altLang="en-US" smtClean="0">
                <a:ea typeface="宋体" panose="02010600030101010101" pitchFamily="2" charset="-122"/>
              </a:rPr>
              <a:t>在 </a:t>
            </a:r>
            <a:r>
              <a:rPr lang="en-US" altLang="zh-CN" smtClean="0">
                <a:ea typeface="宋体" panose="02010600030101010101" pitchFamily="2" charset="-122"/>
              </a:rPr>
              <a:t>&lt; 48 </a:t>
            </a:r>
            <a:r>
              <a:rPr lang="zh-CN" altLang="en-US" smtClean="0">
                <a:ea typeface="宋体" panose="02010600030101010101" pitchFamily="2" charset="-122"/>
              </a:rPr>
              <a:t>或者 </a:t>
            </a:r>
            <a:r>
              <a:rPr lang="en-US" altLang="zh-CN" smtClean="0">
                <a:ea typeface="宋体" panose="02010600030101010101" pitchFamily="2" charset="-122"/>
              </a:rPr>
              <a:t>&gt; 57 </a:t>
            </a:r>
            <a:r>
              <a:rPr lang="zh-CN" altLang="en-US" smtClean="0">
                <a:ea typeface="宋体" panose="02010600030101010101" pitchFamily="2" charset="-122"/>
              </a:rPr>
              <a:t>说明是符号</a:t>
            </a:r>
            <a:r>
              <a:rPr lang="en-US" altLang="zh-CN" smtClean="0">
                <a:ea typeface="宋体" panose="02010600030101010101" pitchFamily="2" charset="-122"/>
              </a:rPr>
              <a:t>, </a:t>
            </a:r>
            <a:r>
              <a:rPr lang="zh-CN" altLang="en-US" smtClean="0">
                <a:ea typeface="宋体" panose="02010600030101010101" pitchFamily="2" charset="-122"/>
              </a:rPr>
              <a:t>这里没有判断是 </a:t>
            </a:r>
            <a:r>
              <a:rPr lang="en-US" altLang="zh-CN" smtClean="0">
                <a:ea typeface="宋体" panose="02010600030101010101" pitchFamily="2" charset="-122"/>
              </a:rPr>
              <a:t>+ , - , * , / </a:t>
            </a:r>
            <a:r>
              <a:rPr lang="zh-CN" altLang="en-US" smtClean="0">
                <a:ea typeface="宋体" panose="02010600030101010101" pitchFamily="2" charset="-122"/>
              </a:rPr>
              <a:t>等等</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if ((c = infixExpression.charAt(i)) &lt; 48 || (c = infixExpression.charAt(i)) &gt; 57) {</a:t>
            </a:r>
            <a:endParaRPr lang="en-US" altLang="zh-CN" smtClean="0">
              <a:ea typeface="宋体" panose="02010600030101010101" pitchFamily="2" charset="-122"/>
            </a:endParaRPr>
          </a:p>
          <a:p>
            <a:r>
              <a:rPr lang="en-US" altLang="zh-CN" smtClean="0">
                <a:ea typeface="宋体" panose="02010600030101010101" pitchFamily="2" charset="-122"/>
              </a:rPr>
              <a:t>                ls.add("" + c);</a:t>
            </a:r>
            <a:endParaRPr lang="en-US" altLang="zh-CN" smtClean="0">
              <a:ea typeface="宋体" panose="02010600030101010101" pitchFamily="2" charset="-122"/>
            </a:endParaRPr>
          </a:p>
          <a:p>
            <a:r>
              <a:rPr lang="en-US" altLang="zh-CN" smtClean="0">
                <a:ea typeface="宋体" panose="02010600030101010101" pitchFamily="2" charset="-122"/>
              </a:rPr>
              <a:t>                i++;</a:t>
            </a:r>
            <a:endParaRPr lang="en-US" altLang="zh-CN" smtClean="0">
              <a:ea typeface="宋体" panose="02010600030101010101" pitchFamily="2" charset="-122"/>
            </a:endParaRPr>
          </a:p>
          <a:p>
            <a:r>
              <a:rPr lang="en-US" altLang="zh-CN" smtClean="0">
                <a:ea typeface="宋体" panose="02010600030101010101" pitchFamily="2" charset="-122"/>
              </a:rPr>
              <a:t>            } else { // </a:t>
            </a:r>
            <a:r>
              <a:rPr lang="zh-CN" altLang="en-US" smtClean="0">
                <a:ea typeface="宋体" panose="02010600030101010101" pitchFamily="2" charset="-122"/>
              </a:rPr>
              <a:t>说明是数字，要进行拼接处理</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str = "";</a:t>
            </a:r>
            <a:endParaRPr lang="en-US" altLang="zh-CN" smtClean="0">
              <a:ea typeface="宋体" panose="02010600030101010101" pitchFamily="2" charset="-122"/>
            </a:endParaRPr>
          </a:p>
          <a:p>
            <a:r>
              <a:rPr lang="en-US" altLang="zh-CN" smtClean="0">
                <a:ea typeface="宋体" panose="02010600030101010101" pitchFamily="2" charset="-122"/>
              </a:rPr>
              <a:t>                while (i &lt; infixExpression.length() &amp;&amp; (c = infixExpression.charAt(i)) &gt;= 48</a:t>
            </a:r>
            <a:endParaRPr lang="en-US" altLang="zh-CN" smtClean="0">
              <a:ea typeface="宋体" panose="02010600030101010101" pitchFamily="2" charset="-122"/>
            </a:endParaRPr>
          </a:p>
          <a:p>
            <a:r>
              <a:rPr lang="en-US" altLang="zh-CN" smtClean="0">
                <a:ea typeface="宋体" panose="02010600030101010101" pitchFamily="2" charset="-122"/>
              </a:rPr>
              <a:t>                        &amp;&amp; (c = infixExpression.charAt(i)) &lt;= 57) {</a:t>
            </a:r>
            <a:endParaRPr lang="en-US" altLang="zh-CN" smtClean="0">
              <a:ea typeface="宋体" panose="02010600030101010101" pitchFamily="2" charset="-122"/>
            </a:endParaRPr>
          </a:p>
          <a:p>
            <a:r>
              <a:rPr lang="en-US" altLang="zh-CN" smtClean="0">
                <a:ea typeface="宋体" panose="02010600030101010101" pitchFamily="2" charset="-122"/>
              </a:rPr>
              <a:t>                    str += c;</a:t>
            </a:r>
            <a:endParaRPr lang="en-US" altLang="zh-CN" smtClean="0">
              <a:ea typeface="宋体" panose="02010600030101010101" pitchFamily="2" charset="-122"/>
            </a:endParaRPr>
          </a:p>
          <a:p>
            <a:r>
              <a:rPr lang="en-US" altLang="zh-CN" smtClean="0">
                <a:ea typeface="宋体" panose="02010600030101010101" pitchFamily="2" charset="-122"/>
              </a:rPr>
              <a:t>                    i++;</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ls.add(str);</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 while (i &lt; infixExpression.length());</a:t>
            </a:r>
            <a:endParaRPr lang="en-US" altLang="zh-CN" smtClean="0">
              <a:ea typeface="宋体" panose="02010600030101010101" pitchFamily="2" charset="-122"/>
            </a:endParaRPr>
          </a:p>
          <a:p>
            <a:r>
              <a:rPr lang="en-US" altLang="zh-CN" smtClean="0">
                <a:ea typeface="宋体" panose="02010600030101010101" pitchFamily="2" charset="-122"/>
              </a:rPr>
              <a:t>        return ls;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将一个中缀表达式对应的</a:t>
            </a:r>
            <a:r>
              <a:rPr lang="en-US" altLang="zh-CN" smtClean="0">
                <a:ea typeface="宋体" panose="02010600030101010101" pitchFamily="2" charset="-122"/>
              </a:rPr>
              <a:t>List </a:t>
            </a:r>
            <a:r>
              <a:rPr lang="zh-CN" altLang="en-US" smtClean="0">
                <a:ea typeface="宋体" panose="02010600030101010101" pitchFamily="2" charset="-122"/>
              </a:rPr>
              <a:t>转成 转换成逆波兰表达式</a:t>
            </a:r>
            <a:r>
              <a:rPr lang="en-US" altLang="zh-CN" smtClean="0">
                <a:ea typeface="宋体" panose="02010600030101010101" pitchFamily="2" charset="-122"/>
              </a:rPr>
              <a:t>, </a:t>
            </a:r>
            <a:r>
              <a:rPr lang="zh-CN" altLang="en-US" smtClean="0">
                <a:ea typeface="宋体" panose="02010600030101010101" pitchFamily="2" charset="-122"/>
              </a:rPr>
              <a:t>放入到</a:t>
            </a:r>
            <a:r>
              <a:rPr lang="en-US" altLang="zh-CN" smtClean="0">
                <a:ea typeface="宋体" panose="02010600030101010101" pitchFamily="2" charset="-122"/>
              </a:rPr>
              <a:t>List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ls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List&lt;String&gt; parseSuffixExpression(List&lt;String&gt;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s1=new Stack&lt;String&gt;();</a:t>
            </a:r>
            <a:endParaRPr lang="en-US" altLang="zh-CN" smtClean="0">
              <a:ea typeface="宋体" panose="02010600030101010101" pitchFamily="2" charset="-122"/>
            </a:endParaRPr>
          </a:p>
          <a:p>
            <a:r>
              <a:rPr lang="en-US" altLang="zh-CN" smtClean="0">
                <a:ea typeface="宋体" panose="02010600030101010101" pitchFamily="2" charset="-122"/>
              </a:rPr>
              <a:t>        Stack&lt;String&gt; s2=new Stack&lt;String&gt;();</a:t>
            </a:r>
            <a:endParaRPr lang="en-US" altLang="zh-CN" smtClean="0">
              <a:ea typeface="宋体" panose="02010600030101010101" pitchFamily="2" charset="-122"/>
            </a:endParaRPr>
          </a:p>
          <a:p>
            <a:r>
              <a:rPr lang="en-US" altLang="zh-CN" smtClean="0">
                <a:ea typeface="宋体" panose="02010600030101010101" pitchFamily="2" charset="-122"/>
              </a:rPr>
              <a:t>        List&lt;String&gt; lss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ss : ls) {</a:t>
            </a:r>
            <a:endParaRPr lang="en-US" altLang="zh-CN" smtClean="0">
              <a:ea typeface="宋体" panose="02010600030101010101" pitchFamily="2" charset="-122"/>
            </a:endParaRPr>
          </a:p>
          <a:p>
            <a:r>
              <a:rPr lang="en-US" altLang="zh-CN" smtClean="0">
                <a:ea typeface="宋体" panose="02010600030101010101" pitchFamily="2" charset="-122"/>
              </a:rPr>
              <a:t>            if (ss.matches("\\d+")) {</a:t>
            </a:r>
            <a:endParaRPr lang="en-US" altLang="zh-CN" smtClean="0">
              <a:ea typeface="宋体" panose="02010600030101010101" pitchFamily="2" charset="-122"/>
            </a:endParaRPr>
          </a:p>
          <a:p>
            <a:r>
              <a:rPr lang="en-US" altLang="zh-CN" smtClean="0">
                <a:ea typeface="宋体" panose="02010600030101010101" pitchFamily="2" charset="-122"/>
              </a:rPr>
              <a:t>                lss.add(ss);</a:t>
            </a:r>
            <a:endParaRPr lang="en-US" altLang="zh-CN" smtClean="0">
              <a:ea typeface="宋体" panose="02010600030101010101" pitchFamily="2" charset="-122"/>
            </a:endParaRPr>
          </a:p>
          <a:p>
            <a:r>
              <a:rPr lang="en-US" altLang="zh-CN" smtClean="0">
                <a:ea typeface="宋体" panose="02010600030101010101" pitchFamily="2" charset="-122"/>
              </a:rPr>
              <a:t>            } else if (ss.equals("(")) {</a:t>
            </a:r>
            <a:endParaRPr lang="en-US" altLang="zh-CN" smtClean="0">
              <a:ea typeface="宋体" panose="02010600030101010101" pitchFamily="2" charset="-122"/>
            </a:endParaRPr>
          </a:p>
          <a:p>
            <a:r>
              <a:rPr lang="en-US" altLang="zh-CN" smtClean="0">
                <a:ea typeface="宋体" panose="02010600030101010101" pitchFamily="2" charset="-122"/>
              </a:rPr>
              <a:t>                s1.push(ss);</a:t>
            </a:r>
            <a:endParaRPr lang="en-US" altLang="zh-CN" smtClean="0">
              <a:ea typeface="宋体" panose="02010600030101010101" pitchFamily="2" charset="-122"/>
            </a:endParaRPr>
          </a:p>
          <a:p>
            <a:r>
              <a:rPr lang="en-US" altLang="zh-CN" smtClean="0">
                <a:ea typeface="宋体" panose="02010600030101010101" pitchFamily="2" charset="-122"/>
              </a:rPr>
              <a:t>            } else if (ss.equals(")"))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while (!s1.peek().equals("("))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s1.pop();</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while (s1.size() != 0 &amp;&amp; Operation.getValue(s1.peek()) &gt;= Operation.getValue(ss))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s1.push(ss);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while (s1.size() != 0)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将一个后缀表达式，依次放入到</a:t>
            </a:r>
            <a:r>
              <a:rPr lang="en-US" altLang="zh-CN" smtClean="0">
                <a:ea typeface="宋体" panose="02010600030101010101" pitchFamily="2" charset="-122"/>
              </a:rPr>
              <a:t>List&lt;String&gt;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public List&lt;String&gt; getListBySuffixExpression(String suffixExpression) {</a:t>
            </a:r>
            <a:endParaRPr lang="en-US" altLang="zh-CN" smtClean="0">
              <a:ea typeface="宋体" panose="02010600030101010101" pitchFamily="2" charset="-122"/>
            </a:endParaRPr>
          </a:p>
          <a:p>
            <a:r>
              <a:rPr lang="en-US" altLang="zh-CN" smtClean="0">
                <a:ea typeface="宋体" panose="02010600030101010101" pitchFamily="2" charset="-122"/>
              </a:rPr>
              <a:t>		String[] split = suffixExpression.split(" ");</a:t>
            </a:r>
            <a:endParaRPr lang="en-US" altLang="zh-CN" smtClean="0">
              <a:ea typeface="宋体" panose="02010600030101010101" pitchFamily="2" charset="-122"/>
            </a:endParaRPr>
          </a:p>
          <a:p>
            <a:r>
              <a:rPr lang="en-US" altLang="zh-CN" smtClean="0">
                <a:ea typeface="宋体" panose="02010600030101010101" pitchFamily="2" charset="-122"/>
              </a:rPr>
              <a:t>		List&lt;String&gt; list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element : split) {</a:t>
            </a:r>
            <a:endParaRPr lang="en-US" altLang="zh-CN" smtClean="0">
              <a:ea typeface="宋体" panose="02010600030101010101" pitchFamily="2" charset="-122"/>
            </a:endParaRPr>
          </a:p>
          <a:p>
            <a:r>
              <a:rPr lang="en-US" altLang="zh-CN" smtClean="0">
                <a:ea typeface="宋体" panose="02010600030101010101" pitchFamily="2" charset="-122"/>
              </a:rPr>
              <a:t>			list.add(element);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endParaRPr lang="en-US" altLang="zh-CN" smtClean="0">
              <a:ea typeface="宋体" panose="02010600030101010101" pitchFamily="2" charset="-122"/>
            </a:endParaRPr>
          </a:p>
          <a:p>
            <a:r>
              <a:rPr lang="en-US" altLang="zh-CN" smtClean="0">
                <a:ea typeface="宋体" panose="02010600030101010101" pitchFamily="2" charset="-122"/>
              </a:rPr>
              <a:t>	 * @param ls </a:t>
            </a:r>
            <a:r>
              <a:rPr lang="zh-CN" altLang="en-US" smtClean="0">
                <a:ea typeface="宋体" panose="02010600030101010101" pitchFamily="2" charset="-122"/>
              </a:rPr>
              <a:t>是一个按照逆波兰表达式得到衣蛾</a:t>
            </a:r>
            <a:r>
              <a:rPr lang="en-US" altLang="zh-CN" smtClean="0">
                <a:ea typeface="宋体" panose="02010600030101010101" pitchFamily="2" charset="-122"/>
              </a:rPr>
              <a:t>List </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int calculate(List&lt;String&gt;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s=new Stack&lt;String&gt;();</a:t>
            </a:r>
            <a:endParaRPr lang="en-US" altLang="zh-CN" smtClean="0">
              <a:ea typeface="宋体" panose="02010600030101010101" pitchFamily="2" charset="-122"/>
            </a:endParaRPr>
          </a:p>
          <a:p>
            <a:r>
              <a:rPr lang="en-US" altLang="zh-CN" smtClean="0">
                <a:ea typeface="宋体" panose="02010600030101010101" pitchFamily="2" charset="-122"/>
              </a:rPr>
              <a:t>        for (String str : ls) {</a:t>
            </a:r>
            <a:endParaRPr lang="en-US" altLang="zh-CN" smtClean="0">
              <a:ea typeface="宋体" panose="02010600030101010101" pitchFamily="2" charset="-122"/>
            </a:endParaRPr>
          </a:p>
          <a:p>
            <a:r>
              <a:rPr lang="en-US" altLang="zh-CN" smtClean="0">
                <a:ea typeface="宋体" panose="02010600030101010101" pitchFamily="2" charset="-122"/>
              </a:rPr>
              <a:t>            if (str.matches("\\d+")) {</a:t>
            </a:r>
            <a:endParaRPr lang="en-US" altLang="zh-CN" smtClean="0">
              <a:ea typeface="宋体" panose="02010600030101010101" pitchFamily="2" charset="-122"/>
            </a:endParaRPr>
          </a:p>
          <a:p>
            <a:r>
              <a:rPr lang="en-US" altLang="zh-CN" smtClean="0">
                <a:ea typeface="宋体" panose="02010600030101010101" pitchFamily="2" charset="-122"/>
              </a:rPr>
              <a:t>                s.push(str);</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int b = Integer.parseInt(s.pop());</a:t>
            </a:r>
            <a:endParaRPr lang="en-US" altLang="zh-CN" smtClean="0">
              <a:ea typeface="宋体" panose="02010600030101010101" pitchFamily="2" charset="-122"/>
            </a:endParaRPr>
          </a:p>
          <a:p>
            <a:r>
              <a:rPr lang="en-US" altLang="zh-CN" smtClean="0">
                <a:ea typeface="宋体" panose="02010600030101010101" pitchFamily="2" charset="-122"/>
              </a:rPr>
              <a:t>                int a = Integer.parseInt(s.pop());</a:t>
            </a:r>
            <a:endParaRPr lang="en-US" altLang="zh-CN" smtClean="0">
              <a:ea typeface="宋体" panose="02010600030101010101" pitchFamily="2" charset="-122"/>
            </a:endParaRPr>
          </a:p>
          <a:p>
            <a:r>
              <a:rPr lang="en-US" altLang="zh-CN" smtClean="0">
                <a:ea typeface="宋体" panose="02010600030101010101" pitchFamily="2" charset="-122"/>
              </a:rPr>
              <a:t>                int result=0;</a:t>
            </a:r>
            <a:endParaRPr lang="en-US" altLang="zh-CN" smtClean="0">
              <a:ea typeface="宋体" panose="02010600030101010101" pitchFamily="2" charset="-122"/>
            </a:endParaRPr>
          </a:p>
          <a:p>
            <a:r>
              <a:rPr lang="en-US" altLang="zh-CN" smtClean="0">
                <a:ea typeface="宋体" panose="02010600030101010101" pitchFamily="2" charset="-122"/>
              </a:rPr>
              <a:t>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a:t>
            </a:r>
            <a:r>
              <a:rPr lang="zh-CN" altLang="en-US" smtClean="0">
                <a:ea typeface="宋体" panose="02010600030101010101" pitchFamily="2" charset="-122"/>
              </a:rPr>
              <a:t>符号错误</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s.push("" +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//System.out.println(s.peek()); </a:t>
            </a:r>
            <a:endParaRPr lang="en-US" altLang="zh-CN" smtClean="0">
              <a:ea typeface="宋体" panose="02010600030101010101" pitchFamily="2" charset="-122"/>
            </a:endParaRPr>
          </a:p>
          <a:p>
            <a:r>
              <a:rPr lang="en-US" altLang="zh-CN" smtClean="0">
                <a:ea typeface="宋体" panose="02010600030101010101" pitchFamily="2" charset="-122"/>
              </a:rPr>
              <a:t>        return Integer.parseInt(s.pop());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Operation {</a:t>
            </a:r>
            <a:endParaRPr lang="en-US" altLang="zh-CN" smtClean="0">
              <a:ea typeface="宋体" panose="02010600030101010101" pitchFamily="2" charset="-122"/>
            </a:endParaRPr>
          </a:p>
          <a:p>
            <a:r>
              <a:rPr lang="en-US" altLang="zh-CN" smtClean="0">
                <a:ea typeface="宋体" panose="02010600030101010101" pitchFamily="2" charset="-122"/>
              </a:rPr>
              <a:t>    private static int ADDITION=1;</a:t>
            </a:r>
            <a:endParaRPr lang="en-US" altLang="zh-CN" smtClean="0">
              <a:ea typeface="宋体" panose="02010600030101010101" pitchFamily="2" charset="-122"/>
            </a:endParaRPr>
          </a:p>
          <a:p>
            <a:r>
              <a:rPr lang="en-US" altLang="zh-CN" smtClean="0">
                <a:ea typeface="宋体" panose="02010600030101010101" pitchFamily="2" charset="-122"/>
              </a:rPr>
              <a:t>    private static int SUBTRACTION=1;</a:t>
            </a:r>
            <a:endParaRPr lang="en-US" altLang="zh-CN" smtClean="0">
              <a:ea typeface="宋体" panose="02010600030101010101" pitchFamily="2" charset="-122"/>
            </a:endParaRPr>
          </a:p>
          <a:p>
            <a:r>
              <a:rPr lang="en-US" altLang="zh-CN" smtClean="0">
                <a:ea typeface="宋体" panose="02010600030101010101" pitchFamily="2" charset="-122"/>
              </a:rPr>
              <a:t>    private static int MULTIPLICATION=2;</a:t>
            </a:r>
            <a:endParaRPr lang="en-US" altLang="zh-CN" smtClean="0">
              <a:ea typeface="宋体" panose="02010600030101010101" pitchFamily="2" charset="-122"/>
            </a:endParaRPr>
          </a:p>
          <a:p>
            <a:r>
              <a:rPr lang="en-US" altLang="zh-CN" smtClean="0">
                <a:ea typeface="宋体" panose="02010600030101010101" pitchFamily="2" charset="-122"/>
              </a:rPr>
              <a:t>    private static int DIVISION=2;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int getValue(String operation){</a:t>
            </a:r>
            <a:endParaRPr lang="en-US" altLang="zh-CN" smtClean="0">
              <a:ea typeface="宋体" panose="02010600030101010101" pitchFamily="2" charset="-122"/>
            </a:endParaRPr>
          </a:p>
          <a:p>
            <a:r>
              <a:rPr lang="en-US" altLang="zh-CN" smtClean="0">
                <a:ea typeface="宋体" panose="02010600030101010101" pitchFamily="2" charset="-122"/>
              </a:rPr>
              <a:t>        int result;</a:t>
            </a:r>
            <a:endParaRPr lang="en-US" altLang="zh-CN" smtClean="0">
              <a:ea typeface="宋体" panose="02010600030101010101" pitchFamily="2" charset="-122"/>
            </a:endParaRPr>
          </a:p>
          <a:p>
            <a:r>
              <a:rPr lang="en-US" altLang="zh-CN" smtClean="0">
                <a:ea typeface="宋体" panose="02010600030101010101" pitchFamily="2" charset="-122"/>
              </a:rPr>
              <a:t>        switch (operation){</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result=ADDITION;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result=SUBTRACTION;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result=MULTIPLICATION;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result=DIVISION;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default:</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不存在该运算符</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result=0;</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r>
              <a:rPr lang="en-US" altLang="zh-CN" smtClean="0">
                <a:ea typeface="宋体" panose="02010600030101010101" pitchFamily="2" charset="-122"/>
              </a:rPr>
              <a:t>import java.util.regex.Pattern;</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ReversePolishMultiCalc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 </a:t>
            </a:r>
            <a:r>
              <a:rPr lang="en-US" altLang="zh-CN" smtClean="0">
                <a:ea typeface="宋体" panose="02010600030101010101" pitchFamily="2" charset="-122"/>
              </a:rPr>
              <a:t>+ - * / ( ) </a:t>
            </a:r>
            <a:r>
              <a:rPr lang="zh-CN" altLang="en-US" smtClean="0">
                <a:ea typeface="宋体" panose="02010600030101010101" pitchFamily="2" charset="-122"/>
              </a:rPr>
              <a:t>运算符</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static final String SYMBOL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static final String LEFT = "(";</a:t>
            </a:r>
            <a:endParaRPr lang="en-US" altLang="zh-CN" smtClean="0">
              <a:ea typeface="宋体" panose="02010600030101010101" pitchFamily="2" charset="-122"/>
            </a:endParaRPr>
          </a:p>
          <a:p>
            <a:r>
              <a:rPr lang="en-US" altLang="zh-CN" smtClean="0">
                <a:ea typeface="宋体" panose="02010600030101010101" pitchFamily="2" charset="-122"/>
              </a:rPr>
              <a:t>    static final String RIGHT = ")";</a:t>
            </a:r>
            <a:endParaRPr lang="en-US" altLang="zh-CN" smtClean="0">
              <a:ea typeface="宋体" panose="02010600030101010101" pitchFamily="2" charset="-122"/>
            </a:endParaRPr>
          </a:p>
          <a:p>
            <a:r>
              <a:rPr lang="en-US" altLang="zh-CN" smtClean="0">
                <a:ea typeface="宋体" panose="02010600030101010101" pitchFamily="2" charset="-122"/>
              </a:rPr>
              <a:t>    static final String ADD = "+";</a:t>
            </a:r>
            <a:endParaRPr lang="en-US" altLang="zh-CN" smtClean="0">
              <a:ea typeface="宋体" panose="02010600030101010101" pitchFamily="2" charset="-122"/>
            </a:endParaRPr>
          </a:p>
          <a:p>
            <a:r>
              <a:rPr lang="en-US" altLang="zh-CN" smtClean="0">
                <a:ea typeface="宋体" panose="02010600030101010101" pitchFamily="2" charset="-122"/>
              </a:rPr>
              <a:t>    static final String MINUS= "-";</a:t>
            </a:r>
            <a:endParaRPr lang="en-US" altLang="zh-CN" smtClean="0">
              <a:ea typeface="宋体" panose="02010600030101010101" pitchFamily="2" charset="-122"/>
            </a:endParaRPr>
          </a:p>
          <a:p>
            <a:r>
              <a:rPr lang="en-US" altLang="zh-CN" smtClean="0">
                <a:ea typeface="宋体" panose="02010600030101010101" pitchFamily="2" charset="-122"/>
              </a:rPr>
              <a:t>    static final String TIMES = "*";</a:t>
            </a:r>
            <a:endParaRPr lang="en-US" altLang="zh-CN" smtClean="0">
              <a:ea typeface="宋体" panose="02010600030101010101" pitchFamily="2" charset="-122"/>
            </a:endParaRPr>
          </a:p>
          <a:p>
            <a:r>
              <a:rPr lang="en-US" altLang="zh-CN" smtClean="0">
                <a:ea typeface="宋体" panose="02010600030101010101" pitchFamily="2" charset="-122"/>
              </a:rPr>
              <a:t>    static final String DIVISION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加減 </a:t>
            </a:r>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static final int LEVEL_01 = 1;</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乘除 *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static final int LEVEL_02 = 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括号</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static final int LEVEL_HIGH = Integer.MAX_VALUE;</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static Stack&lt;String&gt; stack = new Stack&lt;&gt;();</a:t>
            </a:r>
            <a:endParaRPr lang="en-US" altLang="zh-CN" smtClean="0">
              <a:ea typeface="宋体" panose="02010600030101010101" pitchFamily="2" charset="-122"/>
            </a:endParaRPr>
          </a:p>
          <a:p>
            <a:r>
              <a:rPr lang="en-US" altLang="zh-CN" smtClean="0">
                <a:ea typeface="宋体" panose="02010600030101010101" pitchFamily="2" charset="-122"/>
              </a:rPr>
              <a:t>    static List&lt;String&gt; data = Collections.synchronizedList(new ArrayList&lt;String&gt;());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去除所有空白符</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String replaceAllBlank(String s ){</a:t>
            </a:r>
            <a:endParaRPr lang="en-US" altLang="zh-CN" smtClean="0">
              <a:ea typeface="宋体" panose="02010600030101010101" pitchFamily="2" charset="-122"/>
            </a:endParaRPr>
          </a:p>
          <a:p>
            <a:r>
              <a:rPr lang="en-US" altLang="zh-CN" smtClean="0">
                <a:ea typeface="宋体" panose="02010600030101010101" pitchFamily="2" charset="-122"/>
              </a:rPr>
              <a:t>        // \\s+ </a:t>
            </a:r>
            <a:r>
              <a:rPr lang="zh-CN" altLang="en-US" smtClean="0">
                <a:ea typeface="宋体" panose="02010600030101010101" pitchFamily="2" charset="-122"/>
              </a:rPr>
              <a:t>匹配任何空白字符，包括空格、制表符、换页符等等</a:t>
            </a:r>
            <a:r>
              <a:rPr lang="en-US" altLang="zh-CN" smtClean="0">
                <a:ea typeface="宋体" panose="02010600030101010101" pitchFamily="2" charset="-122"/>
              </a:rPr>
              <a:t>, </a:t>
            </a:r>
            <a:r>
              <a:rPr lang="zh-CN" altLang="en-US" smtClean="0">
                <a:ea typeface="宋体" panose="02010600030101010101" pitchFamily="2" charset="-122"/>
              </a:rPr>
              <a:t>等价于</a:t>
            </a:r>
            <a:r>
              <a:rPr lang="en-US" altLang="zh-CN" smtClean="0">
                <a:ea typeface="宋体" panose="02010600030101010101" pitchFamily="2" charset="-122"/>
              </a:rPr>
              <a:t>[ \f\n\r\t\v]</a:t>
            </a:r>
            <a:endParaRPr lang="en-US" altLang="zh-CN" smtClean="0">
              <a:ea typeface="宋体" panose="02010600030101010101" pitchFamily="2" charset="-122"/>
            </a:endParaRPr>
          </a:p>
          <a:p>
            <a:r>
              <a:rPr lang="en-US" altLang="zh-CN" smtClean="0">
                <a:ea typeface="宋体" panose="02010600030101010101" pitchFamily="2" charset="-122"/>
              </a:rPr>
              <a:t>        return s.replaceAll("\\s+","");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判断是不是数字 </a:t>
            </a:r>
            <a:r>
              <a:rPr lang="en-US" altLang="zh-CN" smtClean="0">
                <a:ea typeface="宋体" panose="02010600030101010101" pitchFamily="2" charset="-122"/>
              </a:rPr>
              <a:t>int double long float</a:t>
            </a:r>
            <a:endParaRPr lang="en-US" altLang="zh-CN" smtClean="0">
              <a:ea typeface="宋体" panose="02010600030101010101" pitchFamily="2" charset="-122"/>
            </a:endParaRPr>
          </a:p>
          <a:p>
            <a:r>
              <a:rPr lang="en-US" altLang="zh-CN" smtClean="0">
                <a:ea typeface="宋体" panose="02010600030101010101" pitchFamily="2" charset="-122"/>
              </a:rPr>
              <a:t>     * @param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boolean isNumber(String s){</a:t>
            </a:r>
            <a:endParaRPr lang="en-US" altLang="zh-CN" smtClean="0">
              <a:ea typeface="宋体" panose="02010600030101010101" pitchFamily="2" charset="-122"/>
            </a:endParaRPr>
          </a:p>
          <a:p>
            <a:r>
              <a:rPr lang="en-US" altLang="zh-CN" smtClean="0">
                <a:ea typeface="宋体" panose="02010600030101010101" pitchFamily="2" charset="-122"/>
              </a:rPr>
              <a:t>        Pattern pattern = Pattern.compile("^[-\\+]?[.\\d]*$");</a:t>
            </a:r>
            <a:endParaRPr lang="en-US" altLang="zh-CN" smtClean="0">
              <a:ea typeface="宋体" panose="02010600030101010101" pitchFamily="2" charset="-122"/>
            </a:endParaRPr>
          </a:p>
          <a:p>
            <a:r>
              <a:rPr lang="en-US" altLang="zh-CN" smtClean="0">
                <a:ea typeface="宋体" panose="02010600030101010101" pitchFamily="2" charset="-122"/>
              </a:rPr>
              <a:t>        return pattern.matcher(s).matches();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判断是不是运算符</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boolean isSymbol(String s){</a:t>
            </a:r>
            <a:endParaRPr lang="en-US" altLang="zh-CN" smtClean="0">
              <a:ea typeface="宋体" panose="02010600030101010101" pitchFamily="2" charset="-122"/>
            </a:endParaRPr>
          </a:p>
          <a:p>
            <a:r>
              <a:rPr lang="en-US" altLang="zh-CN" smtClean="0">
                <a:ea typeface="宋体" panose="02010600030101010101" pitchFamily="2" charset="-122"/>
              </a:rPr>
              <a:t>        return s.matches(SYMBOL);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匹配运算等级</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int calcLevel(String s){</a:t>
            </a:r>
            <a:endParaRPr lang="en-US" altLang="zh-CN" smtClean="0">
              <a:ea typeface="宋体" panose="02010600030101010101" pitchFamily="2" charset="-122"/>
            </a:endParaRPr>
          </a:p>
          <a:p>
            <a:r>
              <a:rPr lang="en-US" altLang="zh-CN" smtClean="0">
                <a:ea typeface="宋体" panose="02010600030101010101" pitchFamily="2" charset="-122"/>
              </a:rPr>
              <a:t>        if("+".equals(s) || "-".equals(s)){</a:t>
            </a:r>
            <a:endParaRPr lang="en-US" altLang="zh-CN" smtClean="0">
              <a:ea typeface="宋体" panose="02010600030101010101" pitchFamily="2" charset="-122"/>
            </a:endParaRPr>
          </a:p>
          <a:p>
            <a:r>
              <a:rPr lang="en-US" altLang="zh-CN" smtClean="0">
                <a:ea typeface="宋体" panose="02010600030101010101" pitchFamily="2" charset="-122"/>
              </a:rPr>
              <a:t>            return LEVEL_01;</a:t>
            </a:r>
            <a:endParaRPr lang="en-US" altLang="zh-CN" smtClean="0">
              <a:ea typeface="宋体" panose="02010600030101010101" pitchFamily="2" charset="-122"/>
            </a:endParaRPr>
          </a:p>
          <a:p>
            <a:r>
              <a:rPr lang="en-US" altLang="zh-CN" smtClean="0">
                <a:ea typeface="宋体" panose="02010600030101010101" pitchFamily="2" charset="-122"/>
              </a:rPr>
              <a:t>        } else if("*".equals(s) || "/".equals(s)){</a:t>
            </a:r>
            <a:endParaRPr lang="en-US" altLang="zh-CN" smtClean="0">
              <a:ea typeface="宋体" panose="02010600030101010101" pitchFamily="2" charset="-122"/>
            </a:endParaRPr>
          </a:p>
          <a:p>
            <a:r>
              <a:rPr lang="en-US" altLang="zh-CN" smtClean="0">
                <a:ea typeface="宋体" panose="02010600030101010101" pitchFamily="2" charset="-122"/>
              </a:rPr>
              <a:t>            return LEVEL_02;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LEVEL_HIGH;</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@throws Exception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List&lt;String&gt; doMatch (String s) throws Exception{</a:t>
            </a:r>
            <a:endParaRPr lang="en-US" altLang="zh-CN" smtClean="0">
              <a:ea typeface="宋体" panose="02010600030101010101" pitchFamily="2" charset="-122"/>
            </a:endParaRPr>
          </a:p>
          <a:p>
            <a:r>
              <a:rPr lang="en-US" altLang="zh-CN" smtClean="0">
                <a:ea typeface="宋体" panose="02010600030101010101" pitchFamily="2" charset="-122"/>
              </a:rPr>
              <a:t>        if(s == null || "".equals(s.trim())) throw new RuntimeException("data is empty");</a:t>
            </a:r>
            <a:endParaRPr lang="en-US" altLang="zh-CN" smtClean="0">
              <a:ea typeface="宋体" panose="02010600030101010101" pitchFamily="2" charset="-122"/>
            </a:endParaRPr>
          </a:p>
          <a:p>
            <a:r>
              <a:rPr lang="en-US" altLang="zh-CN" smtClean="0">
                <a:ea typeface="宋体" panose="02010600030101010101" pitchFamily="2" charset="-122"/>
              </a:rPr>
              <a:t>        if(!isNumber(s.charAt(0)+"")) throw new RuntimeException("data illeagle,start not with a number");</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 = replaceAllBlank(s);</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String each;</a:t>
            </a:r>
            <a:endParaRPr lang="en-US" altLang="zh-CN" smtClean="0">
              <a:ea typeface="宋体" panose="02010600030101010101" pitchFamily="2" charset="-122"/>
            </a:endParaRPr>
          </a:p>
          <a:p>
            <a:r>
              <a:rPr lang="en-US" altLang="zh-CN" smtClean="0">
                <a:ea typeface="宋体" panose="02010600030101010101" pitchFamily="2" charset="-122"/>
              </a:rPr>
              <a:t>        int start = 0;</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for (int i = 0; i &lt; s.length(); i++) {</a:t>
            </a:r>
            <a:endParaRPr lang="en-US" altLang="zh-CN" smtClean="0">
              <a:ea typeface="宋体" panose="02010600030101010101" pitchFamily="2" charset="-122"/>
            </a:endParaRPr>
          </a:p>
          <a:p>
            <a:r>
              <a:rPr lang="en-US" altLang="zh-CN" smtClean="0">
                <a:ea typeface="宋体" panose="02010600030101010101" pitchFamily="2" charset="-122"/>
              </a:rPr>
              <a:t>            if(isSymbol(s.charAt(i)+"")){</a:t>
            </a:r>
            <a:endParaRPr lang="en-US" altLang="zh-CN" smtClean="0">
              <a:ea typeface="宋体" panose="02010600030101010101" pitchFamily="2" charset="-122"/>
            </a:endParaRPr>
          </a:p>
          <a:p>
            <a:r>
              <a:rPr lang="en-US" altLang="zh-CN" smtClean="0">
                <a:ea typeface="宋体" panose="02010600030101010101" pitchFamily="2" charset="-122"/>
              </a:rPr>
              <a:t>                each = s.charAt(i)+"";</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栈为空，</a:t>
            </a:r>
            <a:r>
              <a:rPr lang="en-US" altLang="zh-CN" smtClean="0">
                <a:ea typeface="宋体" panose="02010600030101010101" pitchFamily="2" charset="-122"/>
              </a:rPr>
              <a:t>(</a:t>
            </a:r>
            <a:r>
              <a:rPr lang="zh-CN" altLang="en-US" smtClean="0">
                <a:ea typeface="宋体" panose="02010600030101010101" pitchFamily="2" charset="-122"/>
              </a:rPr>
              <a:t>操作符，或者 操作符优先级大于栈顶优先级 </a:t>
            </a:r>
            <a:r>
              <a:rPr lang="en-US" altLang="zh-CN" smtClean="0">
                <a:ea typeface="宋体" panose="02010600030101010101" pitchFamily="2" charset="-122"/>
              </a:rPr>
              <a:t>&amp;&amp; </a:t>
            </a:r>
            <a:r>
              <a:rPr lang="zh-CN" altLang="en-US" smtClean="0">
                <a:ea typeface="宋体" panose="02010600030101010101" pitchFamily="2" charset="-122"/>
              </a:rPr>
              <a:t>操作符优先级不是</a:t>
            </a:r>
            <a:r>
              <a:rPr lang="en-US" altLang="zh-CN" smtClean="0">
                <a:ea typeface="宋体" panose="02010600030101010101" pitchFamily="2" charset="-122"/>
              </a:rPr>
              <a:t>( )</a:t>
            </a:r>
            <a:r>
              <a:rPr lang="zh-CN" altLang="en-US" smtClean="0">
                <a:ea typeface="宋体" panose="02010600030101010101" pitchFamily="2" charset="-122"/>
              </a:rPr>
              <a:t>的优先级 及是 </a:t>
            </a:r>
            <a:r>
              <a:rPr lang="en-US" altLang="zh-CN" smtClean="0">
                <a:ea typeface="宋体" panose="02010600030101010101" pitchFamily="2" charset="-122"/>
              </a:rPr>
              <a:t>) </a:t>
            </a:r>
            <a:r>
              <a:rPr lang="zh-CN" altLang="en-US" smtClean="0">
                <a:ea typeface="宋体" panose="02010600030101010101" pitchFamily="2" charset="-122"/>
              </a:rPr>
              <a:t>不能直接入栈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if(stack.isEmpty() || LEFT.equals(each)</a:t>
            </a:r>
            <a:endParaRPr lang="en-US" altLang="zh-CN" smtClean="0">
              <a:ea typeface="宋体" panose="02010600030101010101" pitchFamily="2" charset="-122"/>
            </a:endParaRPr>
          </a:p>
          <a:p>
            <a:r>
              <a:rPr lang="en-US" altLang="zh-CN" smtClean="0">
                <a:ea typeface="宋体" panose="02010600030101010101" pitchFamily="2" charset="-122"/>
              </a:rPr>
              <a:t>                        || ((calcLevel(each) &gt; calcLevel(stack.peek())) &amp;&amp; calcLevel(each) &lt; LEVEL_HIGH)){</a:t>
            </a:r>
            <a:endParaRPr lang="en-US" altLang="zh-CN" smtClean="0">
              <a:ea typeface="宋体" panose="02010600030101010101" pitchFamily="2" charset="-122"/>
            </a:endParaRPr>
          </a:p>
          <a:p>
            <a:r>
              <a:rPr lang="en-US" altLang="zh-CN" smtClean="0">
                <a:ea typeface="宋体" panose="02010600030101010101" pitchFamily="2" charset="-122"/>
              </a:rPr>
              <a:t>                    stack.push(each);</a:t>
            </a:r>
            <a:endParaRPr lang="en-US" altLang="zh-CN" smtClean="0">
              <a:ea typeface="宋体" panose="02010600030101010101" pitchFamily="2" charset="-122"/>
            </a:endParaRPr>
          </a:p>
          <a:p>
            <a:r>
              <a:rPr lang="en-US" altLang="zh-CN" smtClean="0">
                <a:ea typeface="宋体" panose="02010600030101010101" pitchFamily="2" charset="-122"/>
              </a:rPr>
              <a:t>                }else if( !stack.isEmpty() &amp;&amp; calcLevel(each) &lt;= calcLevel(stack.peek())){</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栈非空，操作符优先级小于等于栈顶优先级时出栈入列，直到栈为空，或者遇到了</a:t>
            </a:r>
            <a:r>
              <a:rPr lang="en-US" altLang="zh-CN" smtClean="0">
                <a:ea typeface="宋体" panose="02010600030101010101" pitchFamily="2" charset="-122"/>
              </a:rPr>
              <a:t>(</a:t>
            </a:r>
            <a:r>
              <a:rPr lang="zh-CN" altLang="en-US" smtClean="0">
                <a:ea typeface="宋体" panose="02010600030101010101" pitchFamily="2" charset="-122"/>
              </a:rPr>
              <a:t>，最后操作符入栈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while (!stack.isEmpty() &amp;&amp; calcLevel(each) &lt;= calcLevel(stack.peek()) ){</a:t>
            </a:r>
            <a:endParaRPr lang="en-US" altLang="zh-CN" smtClean="0">
              <a:ea typeface="宋体" panose="02010600030101010101" pitchFamily="2" charset="-122"/>
            </a:endParaRPr>
          </a:p>
          <a:p>
            <a:r>
              <a:rPr lang="en-US" altLang="zh-CN" smtClean="0">
                <a:ea typeface="宋体" panose="02010600030101010101" pitchFamily="2" charset="-122"/>
              </a:rPr>
              <a:t>                        if(calcLevel(stack.peek()) == LEVEL_HIGH){</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data.add(stack.pop());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stack.push(each);</a:t>
            </a:r>
            <a:endParaRPr lang="en-US" altLang="zh-CN" smtClean="0">
              <a:ea typeface="宋体" panose="02010600030101010101" pitchFamily="2" charset="-122"/>
            </a:endParaRPr>
          </a:p>
          <a:p>
            <a:r>
              <a:rPr lang="en-US" altLang="zh-CN" smtClean="0">
                <a:ea typeface="宋体" panose="02010600030101010101" pitchFamily="2" charset="-122"/>
              </a:rPr>
              <a:t>                }else if(RIGHT.equals(each)){</a:t>
            </a:r>
            <a:endParaRPr lang="en-US" altLang="zh-CN" smtClean="0">
              <a:ea typeface="宋体" panose="02010600030101010101" pitchFamily="2" charset="-122"/>
            </a:endParaRPr>
          </a:p>
          <a:p>
            <a:r>
              <a:rPr lang="en-US" altLang="zh-CN" smtClean="0">
                <a:ea typeface="宋体" panose="02010600030101010101" pitchFamily="2" charset="-122"/>
              </a:rPr>
              <a:t>                    // ) </a:t>
            </a:r>
            <a:r>
              <a:rPr lang="zh-CN" altLang="en-US" smtClean="0">
                <a:ea typeface="宋体" panose="02010600030101010101" pitchFamily="2" charset="-122"/>
              </a:rPr>
              <a:t>操作符，依次出栈入列直到空栈或者遇到了第一个</a:t>
            </a:r>
            <a:r>
              <a:rPr lang="en-US" altLang="zh-CN" smtClean="0">
                <a:ea typeface="宋体" panose="02010600030101010101" pitchFamily="2" charset="-122"/>
              </a:rPr>
              <a:t>)</a:t>
            </a:r>
            <a:r>
              <a:rPr lang="zh-CN" altLang="en-US" smtClean="0">
                <a:ea typeface="宋体" panose="02010600030101010101" pitchFamily="2" charset="-122"/>
              </a:rPr>
              <a:t>操作符，此时</a:t>
            </a:r>
            <a:r>
              <a:rPr lang="en-US" altLang="zh-CN" smtClean="0">
                <a:ea typeface="宋体" panose="02010600030101010101" pitchFamily="2" charset="-122"/>
              </a:rPr>
              <a:t>)</a:t>
            </a:r>
            <a:r>
              <a:rPr lang="zh-CN" altLang="en-US" smtClean="0">
                <a:ea typeface="宋体" panose="02010600030101010101" pitchFamily="2" charset="-122"/>
              </a:rPr>
              <a:t>出栈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while (!stack.isEmpty() &amp;&amp; LEVEL_HIGH &gt;= calcLevel(stack.peek())){</a:t>
            </a:r>
            <a:endParaRPr lang="en-US" altLang="zh-CN" smtClean="0">
              <a:ea typeface="宋体" panose="02010600030101010101" pitchFamily="2" charset="-122"/>
            </a:endParaRPr>
          </a:p>
          <a:p>
            <a:r>
              <a:rPr lang="en-US" altLang="zh-CN" smtClean="0">
                <a:ea typeface="宋体" panose="02010600030101010101" pitchFamily="2" charset="-122"/>
              </a:rPr>
              <a:t>                        if(LEVEL_HIGH == calcLevel(stack.peek())){</a:t>
            </a:r>
            <a:endParaRPr lang="en-US" altLang="zh-CN" smtClean="0">
              <a:ea typeface="宋体" panose="02010600030101010101" pitchFamily="2" charset="-122"/>
            </a:endParaRPr>
          </a:p>
          <a:p>
            <a:r>
              <a:rPr lang="en-US" altLang="zh-CN" smtClean="0">
                <a:ea typeface="宋体" panose="02010600030101010101" pitchFamily="2" charset="-122"/>
              </a:rPr>
              <a:t>                            stack.pop();</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data.add(stack.pop());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start = i ;    //</a:t>
            </a:r>
            <a:r>
              <a:rPr lang="zh-CN" altLang="en-US" smtClean="0">
                <a:ea typeface="宋体" panose="02010600030101010101" pitchFamily="2" charset="-122"/>
              </a:rPr>
              <a:t>前一个运算符的位置</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}else if( i == s.length()-1 || isSymbol(s.charAt(i+1)+"") ){</a:t>
            </a:r>
            <a:endParaRPr lang="en-US" altLang="zh-CN" smtClean="0">
              <a:ea typeface="宋体" panose="02010600030101010101" pitchFamily="2" charset="-122"/>
            </a:endParaRPr>
          </a:p>
          <a:p>
            <a:r>
              <a:rPr lang="en-US" altLang="zh-CN" smtClean="0">
                <a:ea typeface="宋体" panose="02010600030101010101" pitchFamily="2" charset="-122"/>
              </a:rPr>
              <a:t>                each = start == 0 ? s.substring(start,i+1) : s.substring(start+1,i+1);</a:t>
            </a:r>
            <a:endParaRPr lang="en-US" altLang="zh-CN" smtClean="0">
              <a:ea typeface="宋体" panose="02010600030101010101" pitchFamily="2" charset="-122"/>
            </a:endParaRPr>
          </a:p>
          <a:p>
            <a:r>
              <a:rPr lang="en-US" altLang="zh-CN" smtClean="0">
                <a:ea typeface="宋体" panose="02010600030101010101" pitchFamily="2" charset="-122"/>
              </a:rPr>
              <a:t>                if(isNumber(each)) {</a:t>
            </a:r>
            <a:endParaRPr lang="en-US" altLang="zh-CN" smtClean="0">
              <a:ea typeface="宋体" panose="02010600030101010101" pitchFamily="2" charset="-122"/>
            </a:endParaRPr>
          </a:p>
          <a:p>
            <a:r>
              <a:rPr lang="en-US" altLang="zh-CN" smtClean="0">
                <a:ea typeface="宋体" panose="02010600030101010101" pitchFamily="2" charset="-122"/>
              </a:rPr>
              <a:t>                    data.add(each);</a:t>
            </a:r>
            <a:endParaRPr lang="en-US" altLang="zh-CN" smtClean="0">
              <a:ea typeface="宋体" panose="02010600030101010101" pitchFamily="2" charset="-122"/>
            </a:endParaRPr>
          </a:p>
          <a:p>
            <a:r>
              <a:rPr lang="en-US" altLang="zh-CN" smtClean="0">
                <a:ea typeface="宋体" panose="02010600030101010101" pitchFamily="2" charset="-122"/>
              </a:rPr>
              <a:t>                    continue;</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RuntimeException("data not match number");</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如果栈里还有元素，此时元素需要依次出栈入列，可以想象栈里剩下栈顶为</a:t>
            </a:r>
            <a:r>
              <a:rPr lang="en-US" altLang="zh-CN" smtClean="0">
                <a:ea typeface="宋体" panose="02010600030101010101" pitchFamily="2" charset="-122"/>
              </a:rPr>
              <a:t>/</a:t>
            </a:r>
            <a:r>
              <a:rPr lang="zh-CN" altLang="en-US" smtClean="0">
                <a:ea typeface="宋体" panose="02010600030101010101" pitchFamily="2" charset="-122"/>
              </a:rPr>
              <a:t>，栈底为</a:t>
            </a:r>
            <a:r>
              <a:rPr lang="en-US" altLang="zh-CN" smtClean="0">
                <a:ea typeface="宋体" panose="02010600030101010101" pitchFamily="2" charset="-122"/>
              </a:rPr>
              <a:t>+</a:t>
            </a:r>
            <a:r>
              <a:rPr lang="zh-CN" altLang="en-US" smtClean="0">
                <a:ea typeface="宋体" panose="02010600030101010101" pitchFamily="2" charset="-122"/>
              </a:rPr>
              <a:t>，应该依次出栈入列，可以直接翻转整个</a:t>
            </a:r>
            <a:r>
              <a:rPr lang="en-US" altLang="zh-CN" smtClean="0">
                <a:ea typeface="宋体" panose="02010600030101010101" pitchFamily="2" charset="-122"/>
              </a:rPr>
              <a:t>stack </a:t>
            </a:r>
            <a:r>
              <a:rPr lang="zh-CN" altLang="en-US" smtClean="0">
                <a:ea typeface="宋体" panose="02010600030101010101" pitchFamily="2" charset="-122"/>
              </a:rPr>
              <a:t>添加到队列</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Collections.reverse(stack);</a:t>
            </a:r>
            <a:endParaRPr lang="en-US" altLang="zh-CN" smtClean="0">
              <a:ea typeface="宋体" panose="02010600030101010101" pitchFamily="2" charset="-122"/>
            </a:endParaRPr>
          </a:p>
          <a:p>
            <a:r>
              <a:rPr lang="en-US" altLang="zh-CN" smtClean="0">
                <a:ea typeface="宋体" panose="02010600030101010101" pitchFamily="2" charset="-122"/>
              </a:rPr>
              <a:t>        data.addAll(new ArrayList&lt;&gt;(stack));</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System.out.println(data);</a:t>
            </a:r>
            <a:endParaRPr lang="en-US" altLang="zh-CN" smtClean="0">
              <a:ea typeface="宋体" panose="02010600030101010101" pitchFamily="2" charset="-122"/>
            </a:endParaRPr>
          </a:p>
          <a:p>
            <a:r>
              <a:rPr lang="en-US" altLang="zh-CN" smtClean="0">
                <a:ea typeface="宋体" panose="02010600030101010101" pitchFamily="2" charset="-122"/>
              </a:rPr>
              <a:t>        return data;</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算出结果</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list</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Double doCalc(List&lt;String&gt; list){</a:t>
            </a:r>
            <a:endParaRPr lang="en-US" altLang="zh-CN" smtClean="0">
              <a:ea typeface="宋体" panose="02010600030101010101" pitchFamily="2" charset="-122"/>
            </a:endParaRPr>
          </a:p>
          <a:p>
            <a:r>
              <a:rPr lang="en-US" altLang="zh-CN" smtClean="0">
                <a:ea typeface="宋体" panose="02010600030101010101" pitchFamily="2" charset="-122"/>
              </a:rPr>
              <a:t>        Double d = 0d;</a:t>
            </a:r>
            <a:endParaRPr lang="en-US" altLang="zh-CN" smtClean="0">
              <a:ea typeface="宋体" panose="02010600030101010101" pitchFamily="2" charset="-122"/>
            </a:endParaRPr>
          </a:p>
          <a:p>
            <a:r>
              <a:rPr lang="en-US" altLang="zh-CN" smtClean="0">
                <a:ea typeface="宋体" panose="02010600030101010101" pitchFamily="2" charset="-122"/>
              </a:rPr>
              <a:t>        if(list == null || list.isEmpty()){</a:t>
            </a:r>
            <a:endParaRPr lang="en-US" altLang="zh-CN" smtClean="0">
              <a:ea typeface="宋体" panose="02010600030101010101" pitchFamily="2" charset="-122"/>
            </a:endParaRPr>
          </a:p>
          <a:p>
            <a:r>
              <a:rPr lang="en-US" altLang="zh-CN" smtClean="0">
                <a:ea typeface="宋体" panose="02010600030101010101" pitchFamily="2" charset="-122"/>
              </a:rPr>
              <a:t>            return null;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if (list.size() == 1){</a:t>
            </a:r>
            <a:endParaRPr lang="en-US" altLang="zh-CN" smtClean="0">
              <a:ea typeface="宋体" panose="02010600030101010101" pitchFamily="2" charset="-122"/>
            </a:endParaRPr>
          </a:p>
          <a:p>
            <a:r>
              <a:rPr lang="en-US" altLang="zh-CN" smtClean="0">
                <a:ea typeface="宋体" panose="02010600030101010101" pitchFamily="2" charset="-122"/>
              </a:rPr>
              <a:t>            System.out.println(list);</a:t>
            </a:r>
            <a:endParaRPr lang="en-US" altLang="zh-CN" smtClean="0">
              <a:ea typeface="宋体" panose="02010600030101010101" pitchFamily="2" charset="-122"/>
            </a:endParaRPr>
          </a:p>
          <a:p>
            <a:r>
              <a:rPr lang="en-US" altLang="zh-CN" smtClean="0">
                <a:ea typeface="宋体" panose="02010600030101010101" pitchFamily="2" charset="-122"/>
              </a:rPr>
              <a:t>            d = Double.valueOf(list.get(0));</a:t>
            </a:r>
            <a:endParaRPr lang="en-US" altLang="zh-CN" smtClean="0">
              <a:ea typeface="宋体" panose="02010600030101010101" pitchFamily="2" charset="-122"/>
            </a:endParaRPr>
          </a:p>
          <a:p>
            <a:r>
              <a:rPr lang="en-US" altLang="zh-CN" smtClean="0">
                <a:ea typeface="宋体" panose="02010600030101010101" pitchFamily="2" charset="-122"/>
              </a:rPr>
              <a:t>            return d;</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ArrayList&lt;String&gt; list1 = new ArrayList&lt;&gt;();</a:t>
            </a:r>
            <a:endParaRPr lang="en-US" altLang="zh-CN" smtClean="0">
              <a:ea typeface="宋体" panose="02010600030101010101" pitchFamily="2" charset="-122"/>
            </a:endParaRPr>
          </a:p>
          <a:p>
            <a:r>
              <a:rPr lang="en-US" altLang="zh-CN" smtClean="0">
                <a:ea typeface="宋体" panose="02010600030101010101" pitchFamily="2" charset="-122"/>
              </a:rPr>
              <a:t>        for (int i = 0; i &lt; list.size(); i++) {</a:t>
            </a:r>
            <a:endParaRPr lang="en-US" altLang="zh-CN" smtClean="0">
              <a:ea typeface="宋体" panose="02010600030101010101" pitchFamily="2" charset="-122"/>
            </a:endParaRPr>
          </a:p>
          <a:p>
            <a:r>
              <a:rPr lang="en-US" altLang="zh-CN" smtClean="0">
                <a:ea typeface="宋体" panose="02010600030101010101" pitchFamily="2" charset="-122"/>
              </a:rPr>
              <a:t>            list1.add(list.get(i));</a:t>
            </a:r>
            <a:endParaRPr lang="en-US" altLang="zh-CN" smtClean="0">
              <a:ea typeface="宋体" panose="02010600030101010101" pitchFamily="2" charset="-122"/>
            </a:endParaRPr>
          </a:p>
          <a:p>
            <a:r>
              <a:rPr lang="en-US" altLang="zh-CN" smtClean="0">
                <a:ea typeface="宋体" panose="02010600030101010101" pitchFamily="2" charset="-122"/>
              </a:rPr>
              <a:t>            if(isSymbol(list.get(i))){</a:t>
            </a:r>
            <a:endParaRPr lang="en-US" altLang="zh-CN" smtClean="0">
              <a:ea typeface="宋体" panose="02010600030101010101" pitchFamily="2" charset="-122"/>
            </a:endParaRPr>
          </a:p>
          <a:p>
            <a:r>
              <a:rPr lang="en-US" altLang="zh-CN" smtClean="0">
                <a:ea typeface="宋体" panose="02010600030101010101" pitchFamily="2" charset="-122"/>
              </a:rPr>
              <a:t>                Double d1 = doTheMath(list.get(i - 2), list.get(i - 1), list.get(i));</a:t>
            </a:r>
            <a:endParaRPr lang="en-US" altLang="zh-CN" smtClean="0">
              <a:ea typeface="宋体" panose="02010600030101010101" pitchFamily="2" charset="-122"/>
            </a:endParaRPr>
          </a:p>
          <a:p>
            <a:r>
              <a:rPr lang="en-US" altLang="zh-CN" smtClean="0">
                <a:ea typeface="宋体" panose="02010600030101010101" pitchFamily="2" charset="-122"/>
              </a:rPr>
              <a:t>                list1.remove(i);</a:t>
            </a:r>
            <a:endParaRPr lang="en-US" altLang="zh-CN" smtClean="0">
              <a:ea typeface="宋体" panose="02010600030101010101" pitchFamily="2" charset="-122"/>
            </a:endParaRPr>
          </a:p>
          <a:p>
            <a:r>
              <a:rPr lang="en-US" altLang="zh-CN" smtClean="0">
                <a:ea typeface="宋体" panose="02010600030101010101" pitchFamily="2" charset="-122"/>
              </a:rPr>
              <a:t>                list1.remove(i-1);</a:t>
            </a:r>
            <a:endParaRPr lang="en-US" altLang="zh-CN" smtClean="0">
              <a:ea typeface="宋体" panose="02010600030101010101" pitchFamily="2" charset="-122"/>
            </a:endParaRPr>
          </a:p>
          <a:p>
            <a:r>
              <a:rPr lang="en-US" altLang="zh-CN" smtClean="0">
                <a:ea typeface="宋体" panose="02010600030101010101" pitchFamily="2" charset="-122"/>
              </a:rPr>
              <a:t>                list1.set(i-2,d1+"");</a:t>
            </a:r>
            <a:endParaRPr lang="en-US" altLang="zh-CN" smtClean="0">
              <a:ea typeface="宋体" panose="02010600030101010101" pitchFamily="2" charset="-122"/>
            </a:endParaRPr>
          </a:p>
          <a:p>
            <a:r>
              <a:rPr lang="en-US" altLang="zh-CN" smtClean="0">
                <a:ea typeface="宋体" panose="02010600030101010101" pitchFamily="2" charset="-122"/>
              </a:rPr>
              <a:t>                list1.addAll(list.subList(i+1,list.size()));</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doCalc(list1);</a:t>
            </a:r>
            <a:endParaRPr lang="en-US" altLang="zh-CN" smtClean="0">
              <a:ea typeface="宋体" panose="02010600030101010101" pitchFamily="2" charset="-122"/>
            </a:endParaRPr>
          </a:p>
          <a:p>
            <a:r>
              <a:rPr lang="en-US" altLang="zh-CN" smtClean="0">
                <a:ea typeface="宋体" panose="02010600030101010101" pitchFamily="2" charset="-122"/>
              </a:rPr>
              <a:t>        return d;</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运算</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s1</a:t>
            </a:r>
            <a:endParaRPr lang="en-US" altLang="zh-CN" smtClean="0">
              <a:ea typeface="宋体" panose="02010600030101010101" pitchFamily="2" charset="-122"/>
            </a:endParaRPr>
          </a:p>
          <a:p>
            <a:r>
              <a:rPr lang="en-US" altLang="zh-CN" smtClean="0">
                <a:ea typeface="宋体" panose="02010600030101010101" pitchFamily="2" charset="-122"/>
              </a:rPr>
              <a:t>     * @param s2</a:t>
            </a:r>
            <a:endParaRPr lang="en-US" altLang="zh-CN" smtClean="0">
              <a:ea typeface="宋体" panose="02010600030101010101" pitchFamily="2" charset="-122"/>
            </a:endParaRPr>
          </a:p>
          <a:p>
            <a:r>
              <a:rPr lang="en-US" altLang="zh-CN" smtClean="0">
                <a:ea typeface="宋体" panose="02010600030101010101" pitchFamily="2" charset="-122"/>
              </a:rPr>
              <a:t>     * @param symbol</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Double doTheMath(String s1,String s2,String symbol){</a:t>
            </a:r>
            <a:endParaRPr lang="en-US" altLang="zh-CN" smtClean="0">
              <a:ea typeface="宋体" panose="02010600030101010101" pitchFamily="2" charset="-122"/>
            </a:endParaRPr>
          </a:p>
          <a:p>
            <a:r>
              <a:rPr lang="en-US" altLang="zh-CN" smtClean="0">
                <a:ea typeface="宋体" panose="02010600030101010101" pitchFamily="2" charset="-122"/>
              </a:rPr>
              <a:t>        Double result ;</a:t>
            </a:r>
            <a:endParaRPr lang="en-US" altLang="zh-CN" smtClean="0">
              <a:ea typeface="宋体" panose="02010600030101010101" pitchFamily="2" charset="-122"/>
            </a:endParaRPr>
          </a:p>
          <a:p>
            <a:r>
              <a:rPr lang="en-US" altLang="zh-CN" smtClean="0">
                <a:ea typeface="宋体" panose="02010600030101010101" pitchFamily="2" charset="-122"/>
              </a:rPr>
              <a:t>        switch (symbol){</a:t>
            </a:r>
            <a:endParaRPr lang="en-US" altLang="zh-CN" smtClean="0">
              <a:ea typeface="宋体" panose="02010600030101010101" pitchFamily="2" charset="-122"/>
            </a:endParaRPr>
          </a:p>
          <a:p>
            <a:r>
              <a:rPr lang="en-US" altLang="zh-CN" smtClean="0">
                <a:ea typeface="宋体" panose="02010600030101010101" pitchFamily="2" charset="-122"/>
              </a:rPr>
              <a:t>            case ADD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MINUS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TIMES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DIVISION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default : result = null;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//String math = "9+(3-1)*3+10/2";</a:t>
            </a:r>
            <a:endParaRPr lang="en-US" altLang="zh-CN" smtClean="0">
              <a:ea typeface="宋体" panose="02010600030101010101" pitchFamily="2" charset="-122"/>
            </a:endParaRPr>
          </a:p>
          <a:p>
            <a:r>
              <a:rPr lang="en-US" altLang="zh-CN" smtClean="0">
                <a:ea typeface="宋体" panose="02010600030101010101" pitchFamily="2" charset="-122"/>
              </a:rPr>
              <a:t>        String math = "12.8 + (2 - 3.55)*4+10/5.0";</a:t>
            </a:r>
            <a:endParaRPr lang="en-US" altLang="zh-CN" smtClean="0">
              <a:ea typeface="宋体" panose="02010600030101010101" pitchFamily="2" charset="-122"/>
            </a:endParaRPr>
          </a:p>
          <a:p>
            <a:r>
              <a:rPr lang="en-US" altLang="zh-CN" smtClean="0">
                <a:ea typeface="宋体" panose="02010600030101010101" pitchFamily="2" charset="-122"/>
              </a:rPr>
              <a:t>        try {</a:t>
            </a:r>
            <a:endParaRPr lang="en-US" altLang="zh-CN" smtClean="0">
              <a:ea typeface="宋体" panose="02010600030101010101" pitchFamily="2" charset="-122"/>
            </a:endParaRPr>
          </a:p>
          <a:p>
            <a:r>
              <a:rPr lang="en-US" altLang="zh-CN" smtClean="0">
                <a:ea typeface="宋体" panose="02010600030101010101" pitchFamily="2" charset="-122"/>
              </a:rPr>
              <a:t>            doCalc(doMatch(math));</a:t>
            </a:r>
            <a:endParaRPr lang="en-US" altLang="zh-CN" smtClean="0">
              <a:ea typeface="宋体" panose="02010600030101010101" pitchFamily="2" charset="-122"/>
            </a:endParaRPr>
          </a:p>
          <a:p>
            <a:r>
              <a:rPr lang="en-US" altLang="zh-CN" smtClean="0">
                <a:ea typeface="宋体" panose="02010600030101010101" pitchFamily="2" charset="-122"/>
              </a:rPr>
              <a:t>        } catch (Exception e) {</a:t>
            </a:r>
            <a:endParaRPr lang="en-US" altLang="zh-CN" smtClean="0">
              <a:ea typeface="宋体" panose="02010600030101010101" pitchFamily="2" charset="-122"/>
            </a:endParaRPr>
          </a:p>
          <a:p>
            <a:r>
              <a:rPr lang="en-US" altLang="zh-CN" smtClean="0">
                <a:ea typeface="宋体" panose="02010600030101010101" pitchFamily="2" charset="-122"/>
              </a:rPr>
              <a:t>            e.printStackTrace();</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给同学们演示下这个案例，说明小球移动的路线是可以通过递归来确定的。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参考前面我们讲过的递归调用，再给同学们回顾下</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大数据经典算法</a:t>
            </a:r>
            <a:r>
              <a:rPr lang="en-US" altLang="zh-CN" sz="1200" b="1" kern="1200" smtClean="0">
                <a:solidFill>
                  <a:schemeClr val="tx1"/>
                </a:solidFill>
                <a:effectLst/>
                <a:latin typeface="+mn-lt"/>
                <a:ea typeface="+mn-ea"/>
                <a:cs typeface="+mn-cs"/>
              </a:rPr>
              <a:t>: </a:t>
            </a:r>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人工智能和机器学习算法： 图像识别算法，语音识别算法，数据挖掘算法</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 </a:t>
            </a:r>
            <a:r>
              <a:rPr lang="zh-CN" altLang="en-US" sz="1200" b="1" kern="1200" smtClean="0">
                <a:solidFill>
                  <a:schemeClr val="tx1"/>
                </a:solidFill>
                <a:effectLst/>
                <a:latin typeface="+mn-lt"/>
                <a:ea typeface="+mn-ea"/>
                <a:cs typeface="+mn-cs"/>
              </a:rPr>
              <a:t>二分查找算法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非递归</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2. </a:t>
            </a:r>
            <a:r>
              <a:rPr lang="zh-CN" altLang="en-US" sz="1200" b="1" kern="1200" smtClean="0">
                <a:solidFill>
                  <a:schemeClr val="tx1"/>
                </a:solidFill>
                <a:effectLst/>
                <a:latin typeface="+mn-lt"/>
                <a:ea typeface="+mn-ea"/>
                <a:cs typeface="+mn-cs"/>
              </a:rPr>
              <a:t>分治算法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3. </a:t>
            </a:r>
            <a:r>
              <a:rPr lang="zh-CN" altLang="en-US" sz="1200" b="1" kern="1200" smtClean="0">
                <a:solidFill>
                  <a:schemeClr val="tx1"/>
                </a:solidFill>
                <a:effectLst/>
                <a:latin typeface="+mn-lt"/>
                <a:ea typeface="+mn-ea"/>
                <a:cs typeface="+mn-cs"/>
              </a:rPr>
              <a:t>动态规划算法 </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4. </a:t>
            </a:r>
            <a:r>
              <a:rPr lang="zh-CN" altLang="en-US" sz="1200" b="1" kern="1200" smtClean="0">
                <a:solidFill>
                  <a:schemeClr val="tx1"/>
                </a:solidFill>
                <a:effectLst/>
                <a:latin typeface="+mn-lt"/>
                <a:ea typeface="+mn-ea"/>
                <a:cs typeface="+mn-cs"/>
              </a:rPr>
              <a:t>贪心算法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5. KMP</a:t>
            </a:r>
            <a:r>
              <a:rPr lang="zh-CN" altLang="en-US" sz="1200" b="1" kern="1200" smtClean="0">
                <a:solidFill>
                  <a:schemeClr val="tx1"/>
                </a:solidFill>
                <a:effectLst/>
                <a:latin typeface="+mn-lt"/>
                <a:ea typeface="+mn-ea"/>
                <a:cs typeface="+mn-cs"/>
              </a:rPr>
              <a:t>算法 </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6. </a:t>
            </a:r>
            <a:r>
              <a:rPr lang="zh-CN" altLang="en-US" sz="1200" b="1" kern="1200" smtClean="0">
                <a:solidFill>
                  <a:schemeClr val="tx1"/>
                </a:solidFill>
                <a:effectLst/>
                <a:latin typeface="+mn-lt"/>
                <a:ea typeface="+mn-ea"/>
                <a:cs typeface="+mn-cs"/>
              </a:rPr>
              <a:t>马踏棋盘算法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7. </a:t>
            </a:r>
            <a:r>
              <a:rPr lang="zh-CN" altLang="en-US" sz="1200" b="1" kern="1200" smtClean="0">
                <a:solidFill>
                  <a:schemeClr val="tx1"/>
                </a:solidFill>
                <a:effectLst/>
                <a:latin typeface="+mn-lt"/>
                <a:ea typeface="+mn-ea"/>
                <a:cs typeface="+mn-cs"/>
              </a:rPr>
              <a:t>带权最小生成树</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普利姆算法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8. </a:t>
            </a:r>
            <a:r>
              <a:rPr lang="zh-CN" altLang="en-US" sz="1200" b="1" kern="1200" smtClean="0">
                <a:solidFill>
                  <a:schemeClr val="tx1"/>
                </a:solidFill>
                <a:effectLst/>
                <a:latin typeface="+mn-lt"/>
                <a:ea typeface="+mn-ea"/>
                <a:cs typeface="+mn-cs"/>
              </a:rPr>
              <a:t>最小树生成树</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克鲁斯卡尔算法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9. </a:t>
            </a:r>
            <a:r>
              <a:rPr lang="zh-CN" altLang="en-US" sz="1200" b="1" kern="1200" smtClean="0">
                <a:solidFill>
                  <a:schemeClr val="tx1"/>
                </a:solidFill>
                <a:effectLst/>
                <a:latin typeface="+mn-lt"/>
                <a:ea typeface="+mn-ea"/>
                <a:cs typeface="+mn-cs"/>
              </a:rPr>
              <a:t>最短路径算法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迪杰斯特拉算法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10.</a:t>
            </a:r>
            <a:r>
              <a:rPr lang="zh-CN" altLang="en-US" sz="1200" b="1" kern="1200" smtClean="0">
                <a:solidFill>
                  <a:schemeClr val="tx1"/>
                </a:solidFill>
                <a:effectLst/>
                <a:latin typeface="+mn-lt"/>
                <a:ea typeface="+mn-ea"/>
                <a:cs typeface="+mn-cs"/>
              </a:rPr>
              <a:t>最短路径算法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弗洛伊德算法</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带学员看 资料的</a:t>
            </a:r>
            <a:r>
              <a:rPr lang="en-US" altLang="zh-CN" smtClean="0">
                <a:ea typeface="宋体" panose="02010600030101010101" pitchFamily="2" charset="-122"/>
              </a:rPr>
              <a:t>-&gt;google</a:t>
            </a:r>
            <a:r>
              <a:rPr lang="zh-CN" altLang="en-US" smtClean="0">
                <a:ea typeface="宋体" panose="02010600030101010101" pitchFamily="2" charset="-122"/>
              </a:rPr>
              <a:t>算法编程大赛</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342900" lvl="0" indent="-342900">
              <a:buAutoNum type="arabicParenR"/>
            </a:pPr>
            <a:r>
              <a:rPr lang="zh-CN" altLang="en-US" smtClean="0"/>
              <a:t>执行一个方法时，就创建一个新的受保护的独立空间</a:t>
            </a:r>
            <a:r>
              <a:rPr lang="en-US" altLang="zh-CN" smtClean="0"/>
              <a:t>(</a:t>
            </a:r>
            <a:r>
              <a:rPr lang="zh-CN" altLang="en-US" smtClean="0"/>
              <a:t>栈空间</a:t>
            </a:r>
            <a:r>
              <a:rPr lang="en-US" altLang="zh-CN" smtClean="0"/>
              <a:t>)</a:t>
            </a:r>
            <a:endParaRPr lang="en-US" altLang="zh-CN" smtClean="0"/>
          </a:p>
          <a:p>
            <a:pPr marL="342900" lvl="0" indent="-342900">
              <a:buAutoNum type="arabicParenR"/>
            </a:pPr>
            <a:r>
              <a:rPr lang="zh-CN" altLang="en-US" smtClean="0"/>
              <a:t>方法的局部变量是独立的，不会相互影响</a:t>
            </a:r>
            <a:endParaRPr lang="en-US" altLang="zh-CN" smtClean="0"/>
          </a:p>
          <a:p>
            <a:pPr marL="342900" lvl="0" indent="-342900">
              <a:buAutoNum type="arabicParenR"/>
            </a:pPr>
            <a:r>
              <a:rPr lang="zh-CN" altLang="en-US" smtClean="0"/>
              <a:t>方法中使用的变量是引用类型，则各个栈就会共享该数据空间</a:t>
            </a:r>
            <a:r>
              <a:rPr lang="en-US" altLang="zh-CN" smtClean="0"/>
              <a:t>.</a:t>
            </a:r>
            <a:endParaRPr lang="en-US" altLang="zh-CN" smtClean="0"/>
          </a:p>
          <a:p>
            <a:pPr marL="342900" lvl="0" indent="-342900">
              <a:buAutoNum type="arabicParenR"/>
            </a:pPr>
            <a:r>
              <a:rPr lang="zh-CN" altLang="en-US" smtClean="0"/>
              <a:t>递归必须向退出递归的条件逼近，否则就是无限递归，死龟了</a:t>
            </a:r>
            <a:r>
              <a:rPr lang="en-US" altLang="zh-CN" smtClean="0"/>
              <a:t>:)</a:t>
            </a:r>
            <a:endParaRPr lang="en-US" altLang="zh-CN" smtClean="0"/>
          </a:p>
          <a:p>
            <a:pPr marL="342900" lvl="0" indent="-342900">
              <a:buAutoNum type="arabicParenR"/>
            </a:pPr>
            <a:r>
              <a:rPr lang="zh-CN" altLang="en-US" smtClean="0"/>
              <a:t>当一个方法执行完毕，或者遇到</a:t>
            </a:r>
            <a:r>
              <a:rPr lang="en-US" altLang="zh-CN" smtClean="0"/>
              <a:t>return</a:t>
            </a:r>
            <a:r>
              <a:rPr lang="zh-CN" altLang="en-US" smtClean="0"/>
              <a:t>，就会返回，遵守谁调用，就将结果返回给谁，同时当方法执行完毕或者返回时，该方法也就执行完毕</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t>思考</a:t>
            </a:r>
            <a:r>
              <a:rPr lang="en-US" altLang="zh-CN" smtClean="0"/>
              <a:t>: </a:t>
            </a:r>
            <a:r>
              <a:rPr lang="zh-CN" altLang="en-US" smtClean="0"/>
              <a:t>如何求出最短路径</a:t>
            </a:r>
            <a:r>
              <a:rPr lang="en-US" altLang="zh-CN" smtClean="0"/>
              <a:t>? =&gt; </a:t>
            </a:r>
            <a:r>
              <a:rPr lang="zh-CN" altLang="en-US" smtClean="0"/>
              <a:t>最简单的方法就是对上下左右的找路策略进行穷举，然后比较哪个最短即可</a:t>
            </a:r>
            <a:r>
              <a:rPr lang="en-US" altLang="zh-CN" smtClean="0"/>
              <a:t>.</a:t>
            </a:r>
            <a:endParaRPr lang="en-US" altLang="zh-CN" smtClean="0"/>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MiGong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map = new int[8][7];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上下全部置</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 i&lt;7;i++){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map[0][i]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map[7][i]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左右全部置</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map[i][0]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map[i][6]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设置挡板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map[3][1]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map[3][2]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打印地图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j=0;j &lt;7;j++)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System.out.print(map[i][j]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setWay2(map, 1,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打印新地图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递归回溯后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j=0;j &lt;7;j++)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System.out.print(map[i][j]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使用递归回溯来找路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map </a:t>
            </a:r>
            <a:r>
              <a:rPr lang="zh-CN" altLang="en-US" smtClean="0">
                <a:ea typeface="宋体" panose="02010600030101010101" pitchFamily="2" charset="-122"/>
              </a:rPr>
              <a:t>表示地图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i j </a:t>
            </a:r>
            <a:r>
              <a:rPr lang="zh-CN" altLang="en-US" smtClean="0">
                <a:ea typeface="宋体" panose="02010600030101010101" pitchFamily="2" charset="-122"/>
              </a:rPr>
              <a:t>是指定从地图的哪个点开始出发 </a:t>
            </a:r>
            <a:r>
              <a:rPr lang="en-US" altLang="zh-CN" smtClean="0">
                <a:ea typeface="宋体" panose="02010600030101010101" pitchFamily="2" charset="-122"/>
              </a:rPr>
              <a:t>(1,1)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约定 元素的值 </a:t>
            </a:r>
            <a:r>
              <a:rPr lang="en-US" altLang="zh-CN" smtClean="0">
                <a:ea typeface="宋体" panose="02010600030101010101" pitchFamily="2" charset="-122"/>
              </a:rPr>
              <a:t>0: </a:t>
            </a:r>
            <a:r>
              <a:rPr lang="zh-CN" altLang="en-US" smtClean="0">
                <a:ea typeface="宋体" panose="02010600030101010101" pitchFamily="2" charset="-122"/>
              </a:rPr>
              <a:t>可以走还没有走 </a:t>
            </a:r>
            <a:r>
              <a:rPr lang="en-US" altLang="zh-CN" smtClean="0">
                <a:ea typeface="宋体" panose="02010600030101010101" pitchFamily="2" charset="-122"/>
              </a:rPr>
              <a:t>1 : </a:t>
            </a:r>
            <a:r>
              <a:rPr lang="zh-CN" altLang="en-US" smtClean="0">
                <a:ea typeface="宋体" panose="02010600030101010101" pitchFamily="2" charset="-122"/>
              </a:rPr>
              <a:t>墙 </a:t>
            </a:r>
            <a:r>
              <a:rPr lang="en-US" altLang="zh-CN" smtClean="0">
                <a:ea typeface="宋体" panose="02010600030101010101" pitchFamily="2" charset="-122"/>
              </a:rPr>
              <a:t>2: </a:t>
            </a:r>
            <a:r>
              <a:rPr lang="zh-CN" altLang="en-US" smtClean="0">
                <a:ea typeface="宋体" panose="02010600030101010101" pitchFamily="2" charset="-122"/>
              </a:rPr>
              <a:t>表示可以走 </a:t>
            </a:r>
            <a:r>
              <a:rPr lang="en-US" altLang="zh-CN" smtClean="0">
                <a:ea typeface="宋体" panose="02010600030101010101" pitchFamily="2" charset="-122"/>
              </a:rPr>
              <a:t>3 : </a:t>
            </a:r>
            <a:r>
              <a:rPr lang="zh-CN" altLang="en-US" smtClean="0">
                <a:ea typeface="宋体" panose="02010600030101010101" pitchFamily="2" charset="-122"/>
              </a:rPr>
              <a:t>表示已经走过，但是是死路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确定一个策略</a:t>
            </a:r>
            <a:r>
              <a:rPr lang="en-US" altLang="zh-CN" smtClean="0">
                <a:ea typeface="宋体" panose="02010600030101010101" pitchFamily="2" charset="-122"/>
              </a:rPr>
              <a:t>: </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上</a:t>
            </a:r>
            <a:r>
              <a:rPr lang="en-US" altLang="zh-CN" smtClean="0">
                <a:ea typeface="宋体" panose="02010600030101010101" pitchFamily="2" charset="-122"/>
              </a:rPr>
              <a:t>=》</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修改策略 上</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boolean setWay(int[][] map, int i, int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(map[6][5] == 2) { // </a:t>
            </a:r>
            <a:r>
              <a:rPr lang="zh-CN" altLang="en-US" smtClean="0">
                <a:ea typeface="宋体" panose="02010600030101010101" pitchFamily="2" charset="-122"/>
              </a:rPr>
              <a:t>表示路已经找到了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(map[i][j] == 0) { // 0: </a:t>
            </a:r>
            <a:r>
              <a:rPr lang="zh-CN" altLang="en-US" smtClean="0">
                <a:ea typeface="宋体" panose="02010600030101010101" pitchFamily="2" charset="-122"/>
              </a:rPr>
              <a:t>可以走还没有走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这里开始递归回溯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2; // </a:t>
            </a:r>
            <a:r>
              <a:rPr lang="zh-CN" altLang="en-US" smtClean="0">
                <a:ea typeface="宋体" panose="02010600030101010101" pitchFamily="2" charset="-122"/>
              </a:rPr>
              <a:t>认为该点是可以走通</a:t>
            </a:r>
            <a:r>
              <a:rPr lang="en-US" altLang="zh-CN" smtClean="0">
                <a:ea typeface="宋体" panose="02010600030101010101" pitchFamily="2" charset="-122"/>
              </a:rPr>
              <a:t>,</a:t>
            </a:r>
            <a:r>
              <a:rPr lang="zh-CN" altLang="en-US" smtClean="0">
                <a:ea typeface="宋体" panose="02010600030101010101" pitchFamily="2" charset="-122"/>
              </a:rPr>
              <a:t>但是不一定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(setWay(map, i + 1, j)) { // </a:t>
            </a:r>
            <a:r>
              <a:rPr lang="zh-CN" altLang="en-US" smtClean="0">
                <a:ea typeface="宋体" panose="02010600030101010101" pitchFamily="2" charset="-122"/>
              </a:rPr>
              <a:t>下找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j + 1)) { // </a:t>
            </a:r>
            <a:r>
              <a:rPr lang="zh-CN" altLang="en-US" smtClean="0">
                <a:ea typeface="宋体" panose="02010600030101010101" pitchFamily="2" charset="-122"/>
              </a:rPr>
              <a:t>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- 1, j)) { // </a:t>
            </a:r>
            <a:r>
              <a:rPr lang="zh-CN" altLang="en-US" smtClean="0">
                <a:ea typeface="宋体" panose="02010600030101010101" pitchFamily="2" charset="-122"/>
              </a:rPr>
              <a:t>上</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j - 1)) { // </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走不通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a:t>
            </a:r>
            <a:r>
              <a:rPr lang="en-US" altLang="zh-CN" smtClean="0">
                <a:ea typeface="宋体" panose="02010600030101010101" pitchFamily="2" charset="-122"/>
              </a:rPr>
              <a:t>map(i)(j)!=0 //</a:t>
            </a:r>
            <a:r>
              <a:rPr lang="zh-CN" altLang="en-US" smtClean="0">
                <a:ea typeface="宋体" panose="02010600030101010101" pitchFamily="2" charset="-122"/>
              </a:rPr>
              <a:t>则值 </a:t>
            </a:r>
            <a:r>
              <a:rPr lang="en-US" altLang="zh-CN" smtClean="0">
                <a:ea typeface="宋体" panose="02010600030101010101" pitchFamily="2" charset="-122"/>
              </a:rPr>
              <a:t>1,2,3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修改策略 上</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左</a:t>
            </a:r>
            <a:r>
              <a:rPr lang="en-US" altLang="zh-CN" smtClean="0">
                <a:ea typeface="宋体" panose="02010600030101010101" pitchFamily="2" charset="-122"/>
              </a:rPr>
              <a:t>, </a:t>
            </a:r>
            <a:r>
              <a:rPr lang="zh-CN" altLang="en-US" smtClean="0">
                <a:ea typeface="宋体" panose="02010600030101010101" pitchFamily="2" charset="-122"/>
              </a:rPr>
              <a:t>注意修改的地方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if (setWay2(map, i - 1, j)) { // </a:t>
            </a:r>
            <a:r>
              <a:rPr lang="zh-CN" altLang="en-US" smtClean="0">
                <a:ea typeface="宋体" panose="02010600030101010101" pitchFamily="2" charset="-122"/>
              </a:rPr>
              <a:t>上找 </a:t>
            </a:r>
            <a:r>
              <a:rPr lang="en-US" altLang="zh-CN" smtClean="0">
                <a:ea typeface="宋体" panose="02010600030101010101" pitchFamily="2" charset="-122"/>
              </a:rPr>
              <a:t>[setWay2 </a:t>
            </a:r>
            <a:r>
              <a:rPr lang="zh-CN" altLang="en-US" smtClean="0">
                <a:ea typeface="宋体" panose="02010600030101010101" pitchFamily="2" charset="-122"/>
              </a:rPr>
              <a:t>和 </a:t>
            </a:r>
            <a:r>
              <a:rPr lang="en-US" altLang="zh-CN" smtClean="0">
                <a:ea typeface="宋体" panose="02010600030101010101" pitchFamily="2" charset="-122"/>
              </a:rPr>
              <a:t>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 } else if (setWay2(map, i + 1, j)) { // </a:t>
            </a:r>
            <a:r>
              <a:rPr lang="zh-CN" altLang="en-US" smtClean="0">
                <a:ea typeface="宋体" panose="02010600030101010101" pitchFamily="2" charset="-122"/>
              </a:rPr>
              <a:t>下 </a:t>
            </a:r>
            <a:r>
              <a:rPr lang="en-US" altLang="zh-CN" smtClean="0">
                <a:ea typeface="宋体" panose="02010600030101010101" pitchFamily="2" charset="-122"/>
              </a:rPr>
              <a:t>[setWay2 </a:t>
            </a:r>
            <a:r>
              <a:rPr lang="zh-CN" altLang="en-US" smtClean="0">
                <a:ea typeface="宋体" panose="02010600030101010101" pitchFamily="2" charset="-122"/>
              </a:rPr>
              <a:t>和 </a:t>
            </a:r>
            <a:r>
              <a:rPr lang="en-US" altLang="zh-CN" smtClean="0">
                <a:ea typeface="宋体" panose="02010600030101010101" pitchFamily="2" charset="-122"/>
              </a:rPr>
              <a:t>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boolean setWay2(int[][] map, int i, int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(map[6][5] == 2) { // </a:t>
            </a:r>
            <a:r>
              <a:rPr lang="zh-CN" altLang="en-US" smtClean="0">
                <a:ea typeface="宋体" panose="02010600030101010101" pitchFamily="2" charset="-122"/>
              </a:rPr>
              <a:t>表示路已经找到了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(map[i][j] == 0) { // 0: </a:t>
            </a:r>
            <a:r>
              <a:rPr lang="zh-CN" altLang="en-US" smtClean="0">
                <a:ea typeface="宋体" panose="02010600030101010101" pitchFamily="2" charset="-122"/>
              </a:rPr>
              <a:t>可以走还没有走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这里开始递归回溯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2; // </a:t>
            </a:r>
            <a:r>
              <a:rPr lang="zh-CN" altLang="en-US" smtClean="0">
                <a:ea typeface="宋体" panose="02010600030101010101" pitchFamily="2" charset="-122"/>
              </a:rPr>
              <a:t>认为该点是可以走通</a:t>
            </a:r>
            <a:r>
              <a:rPr lang="en-US" altLang="zh-CN" smtClean="0">
                <a:ea typeface="宋体" panose="02010600030101010101" pitchFamily="2" charset="-122"/>
              </a:rPr>
              <a:t>,</a:t>
            </a:r>
            <a:r>
              <a:rPr lang="zh-CN" altLang="en-US" smtClean="0">
                <a:ea typeface="宋体" panose="02010600030101010101" pitchFamily="2" charset="-122"/>
              </a:rPr>
              <a:t>但是不一定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(setWay2(map, i - 1, j)) { // </a:t>
            </a:r>
            <a:r>
              <a:rPr lang="zh-CN" altLang="en-US" smtClean="0">
                <a:ea typeface="宋体" panose="02010600030101010101" pitchFamily="2" charset="-122"/>
              </a:rPr>
              <a:t>上找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j + 1)) { // </a:t>
            </a:r>
            <a:r>
              <a:rPr lang="zh-CN" altLang="en-US" smtClean="0">
                <a:ea typeface="宋体" panose="02010600030101010101" pitchFamily="2" charset="-122"/>
              </a:rPr>
              <a:t>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+ 1, j)) { // </a:t>
            </a:r>
            <a:r>
              <a:rPr lang="zh-CN" altLang="en-US" smtClean="0">
                <a:ea typeface="宋体" panose="02010600030101010101" pitchFamily="2" charset="-122"/>
              </a:rPr>
              <a:t>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j - 1)) { // </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走不通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a:t>
            </a:r>
            <a:r>
              <a:rPr lang="en-US" altLang="zh-CN" smtClean="0">
                <a:ea typeface="宋体" panose="02010600030101010101" pitchFamily="2" charset="-122"/>
              </a:rPr>
              <a:t>map(i)(j)!=0 //</a:t>
            </a:r>
            <a:r>
              <a:rPr lang="zh-CN" altLang="en-US" smtClean="0">
                <a:ea typeface="宋体" panose="02010600030101010101" pitchFamily="2" charset="-122"/>
              </a:rPr>
              <a:t>则值 </a:t>
            </a:r>
            <a:r>
              <a:rPr lang="en-US" altLang="zh-CN" smtClean="0">
                <a:ea typeface="宋体" panose="02010600030101010101" pitchFamily="2" charset="-122"/>
              </a:rPr>
              <a:t>1,2,3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右图就是一个八皇后的解</a:t>
            </a:r>
            <a:r>
              <a:rPr lang="en-US" altLang="zh-CN" baseline="0" smtClean="0">
                <a:ea typeface="宋体" panose="02010600030101010101" pitchFamily="2" charset="-122"/>
              </a:rPr>
              <a:t>(</a:t>
            </a:r>
            <a:r>
              <a:rPr lang="zh-CN" altLang="en-US" baseline="0" smtClean="0">
                <a:ea typeface="宋体" panose="02010600030101010101" pitchFamily="2" charset="-122"/>
              </a:rPr>
              <a:t>数独</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游戏完成</a:t>
            </a:r>
            <a:r>
              <a:rPr lang="en-US" altLang="zh-CN" baseline="0" smtClean="0">
                <a:ea typeface="宋体" panose="02010600030101010101" pitchFamily="2" charset="-122"/>
              </a:rPr>
              <a:t>: </a:t>
            </a:r>
            <a:r>
              <a:rPr lang="en-US" altLang="zh-CN" sz="1200" kern="1200" smtClean="0">
                <a:solidFill>
                  <a:schemeClr val="tx1"/>
                </a:solidFill>
                <a:latin typeface="+mn-lt"/>
                <a:ea typeface="+mn-ea"/>
                <a:cs typeface="+mn-cs"/>
              </a:rPr>
              <a:t>0 4 7 5 2 6 1 3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右图就是一个八皇后的解</a:t>
            </a:r>
            <a:r>
              <a:rPr lang="en-US" altLang="zh-CN" baseline="0" smtClean="0">
                <a:ea typeface="宋体" panose="02010600030101010101" pitchFamily="2" charset="-122"/>
              </a:rPr>
              <a:t>(</a:t>
            </a:r>
            <a:r>
              <a:rPr lang="zh-CN" altLang="en-US" baseline="0" smtClean="0">
                <a:ea typeface="宋体" panose="02010600030101010101" pitchFamily="2" charset="-122"/>
              </a:rPr>
              <a:t>数独</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com.atguigu.queen8;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Queen8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一共有多少个皇后（此时设置为</a:t>
            </a:r>
            <a:r>
              <a:rPr lang="en-US" altLang="zh-CN" smtClean="0">
                <a:ea typeface="宋体" panose="02010600030101010101" pitchFamily="2" charset="-122"/>
              </a:rPr>
              <a:t>8</a:t>
            </a:r>
            <a:r>
              <a:rPr lang="zh-CN" altLang="en-US" smtClean="0">
                <a:ea typeface="宋体" panose="02010600030101010101" pitchFamily="2" charset="-122"/>
              </a:rPr>
              <a:t>皇后在</a:t>
            </a:r>
            <a:r>
              <a:rPr lang="en-US" altLang="zh-CN" smtClean="0">
                <a:ea typeface="宋体" panose="02010600030101010101" pitchFamily="2" charset="-122"/>
              </a:rPr>
              <a:t>8X8</a:t>
            </a:r>
            <a:r>
              <a:rPr lang="zh-CN" altLang="en-US" smtClean="0">
                <a:ea typeface="宋体" panose="02010600030101010101" pitchFamily="2" charset="-122"/>
              </a:rPr>
              <a:t>棋盘）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max = 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该数组保存结果，第一个皇后摆在</a:t>
            </a:r>
            <a:r>
              <a:rPr lang="en-US" altLang="zh-CN" smtClean="0">
                <a:ea typeface="宋体" panose="02010600030101010101" pitchFamily="2" charset="-122"/>
              </a:rPr>
              <a:t>array[0]</a:t>
            </a:r>
            <a:r>
              <a:rPr lang="zh-CN" altLang="en-US" smtClean="0">
                <a:ea typeface="宋体" panose="02010600030101010101" pitchFamily="2" charset="-122"/>
              </a:rPr>
              <a:t>列，第二个摆在</a:t>
            </a:r>
            <a:r>
              <a:rPr lang="en-US" altLang="zh-CN" smtClean="0">
                <a:ea typeface="宋体" panose="02010600030101010101" pitchFamily="2" charset="-122"/>
              </a:rPr>
              <a:t>array[1]</a:t>
            </a:r>
            <a:r>
              <a:rPr lang="zh-CN" altLang="en-US" smtClean="0">
                <a:ea typeface="宋体" panose="02010600030101010101" pitchFamily="2" charset="-122"/>
              </a:rPr>
              <a:t>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array = new int[max];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static int  count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Queen8 queen8 = new Queen8();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queen8.check(0);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一共有</a:t>
            </a:r>
            <a:r>
              <a:rPr lang="en-US" altLang="zh-CN" smtClean="0">
                <a:ea typeface="宋体" panose="02010600030101010101" pitchFamily="2" charset="-122"/>
              </a:rPr>
              <a:t>" + count + "</a:t>
            </a:r>
            <a:r>
              <a:rPr lang="zh-CN" altLang="en-US" smtClean="0">
                <a:ea typeface="宋体" panose="02010600030101010101" pitchFamily="2" charset="-122"/>
              </a:rPr>
              <a:t>种解法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a:t>
            </a:r>
            <a:r>
              <a:rPr lang="zh-CN" altLang="en-US" smtClean="0">
                <a:ea typeface="宋体" panose="02010600030101010101" pitchFamily="2" charset="-122"/>
              </a:rPr>
              <a:t>代表当前是第几个皇后 </a:t>
            </a:r>
            <a:r>
              <a:rPr lang="en-US" altLang="zh-CN" smtClean="0">
                <a:ea typeface="宋体" panose="02010600030101010101" pitchFamily="2" charset="-122"/>
              </a:rPr>
              <a:t>[n </a:t>
            </a:r>
            <a:r>
              <a:rPr lang="zh-CN" altLang="en-US" smtClean="0">
                <a:ea typeface="宋体" panose="02010600030101010101" pitchFamily="2" charset="-122"/>
              </a:rPr>
              <a:t>是从 </a:t>
            </a:r>
            <a:r>
              <a:rPr lang="en-US" altLang="zh-CN" smtClean="0">
                <a:ea typeface="宋体" panose="02010600030101010101" pitchFamily="2" charset="-122"/>
              </a:rPr>
              <a:t>0 </a:t>
            </a:r>
            <a:r>
              <a:rPr lang="zh-CN" altLang="en-US" smtClean="0">
                <a:ea typeface="宋体" panose="02010600030101010101" pitchFamily="2" charset="-122"/>
              </a:rPr>
              <a:t>开始算的，即</a:t>
            </a:r>
            <a:r>
              <a:rPr lang="en-US" altLang="zh-CN" smtClean="0">
                <a:ea typeface="宋体" panose="02010600030101010101" pitchFamily="2" charset="-122"/>
              </a:rPr>
              <a:t>0 </a:t>
            </a:r>
            <a:r>
              <a:rPr lang="zh-CN" altLang="en-US" smtClean="0">
                <a:ea typeface="宋体" panose="02010600030101010101" pitchFamily="2" charset="-122"/>
              </a:rPr>
              <a:t>表示第一个皇后</a:t>
            </a:r>
            <a:r>
              <a:rPr lang="en-US" altLang="zh-CN" smtClean="0">
                <a:ea typeface="宋体" panose="02010600030101010101" pitchFamily="2" charset="-122"/>
              </a:rPr>
              <a:t>, </a:t>
            </a:r>
            <a:r>
              <a:rPr lang="zh-CN" altLang="en-US" smtClean="0">
                <a:ea typeface="宋体" panose="02010600030101010101" pitchFamily="2" charset="-122"/>
              </a:rPr>
              <a:t>同时</a:t>
            </a:r>
            <a:r>
              <a:rPr lang="en-US" altLang="zh-CN" smtClean="0">
                <a:ea typeface="宋体" panose="02010600030101010101" pitchFamily="2" charset="-122"/>
              </a:rPr>
              <a:t>n</a:t>
            </a:r>
            <a:r>
              <a:rPr lang="zh-CN" altLang="en-US" smtClean="0">
                <a:ea typeface="宋体" panose="02010600030101010101" pitchFamily="2" charset="-122"/>
              </a:rPr>
              <a:t>也表示第几行</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 第</a:t>
            </a:r>
            <a:r>
              <a:rPr lang="en-US" altLang="zh-CN" smtClean="0">
                <a:ea typeface="宋体" panose="02010600030101010101" pitchFamily="2" charset="-122"/>
              </a:rPr>
              <a:t>1</a:t>
            </a:r>
            <a:r>
              <a:rPr lang="zh-CN" altLang="en-US" smtClean="0">
                <a:ea typeface="宋体" panose="02010600030101010101" pitchFamily="2" charset="-122"/>
              </a:rPr>
              <a:t>行是第一个皇后</a:t>
            </a:r>
            <a:r>
              <a:rPr lang="en-US" altLang="zh-CN" smtClean="0">
                <a:ea typeface="宋体" panose="02010600030101010101" pitchFamily="2" charset="-122"/>
              </a:rPr>
              <a:t>(n=0)</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行是第二个皇后</a:t>
            </a:r>
            <a:r>
              <a:rPr lang="en-US" altLang="zh-CN" smtClean="0">
                <a:ea typeface="宋体" panose="02010600030101010101" pitchFamily="2" charset="-122"/>
              </a:rPr>
              <a:t>(n=1), </a:t>
            </a:r>
            <a:r>
              <a:rPr lang="zh-CN" altLang="en-US" smtClean="0">
                <a:ea typeface="宋体" panose="02010600030101010101" pitchFamily="2" charset="-122"/>
              </a:rPr>
              <a:t>第</a:t>
            </a:r>
            <a:r>
              <a:rPr lang="en-US" altLang="zh-CN" smtClean="0">
                <a:ea typeface="宋体" panose="02010600030101010101" pitchFamily="2" charset="-122"/>
              </a:rPr>
              <a:t>8</a:t>
            </a:r>
            <a:r>
              <a:rPr lang="zh-CN" altLang="en-US" smtClean="0">
                <a:ea typeface="宋体" panose="02010600030101010101" pitchFamily="2" charset="-122"/>
              </a:rPr>
              <a:t>行是第</a:t>
            </a:r>
            <a:r>
              <a:rPr lang="en-US" altLang="zh-CN" smtClean="0">
                <a:ea typeface="宋体" panose="02010600030101010101" pitchFamily="2" charset="-122"/>
              </a:rPr>
              <a:t>8</a:t>
            </a:r>
            <a:r>
              <a:rPr lang="zh-CN" altLang="en-US" smtClean="0">
                <a:ea typeface="宋体" panose="02010600030101010101" pitchFamily="2" charset="-122"/>
              </a:rPr>
              <a:t>个皇后</a:t>
            </a:r>
            <a:r>
              <a:rPr lang="en-US" altLang="zh-CN" smtClean="0">
                <a:ea typeface="宋体" panose="02010600030101010101" pitchFamily="2" charset="-122"/>
              </a:rPr>
              <a:t>(n=7)</a:t>
            </a:r>
            <a:r>
              <a:rPr lang="zh-CN" altLang="en-US" smtClean="0">
                <a:ea typeface="宋体" panose="02010600030101010101" pitchFamily="2" charset="-122"/>
              </a:rPr>
              <a:t>，如果遍历到第</a:t>
            </a:r>
            <a:r>
              <a:rPr lang="en-US" altLang="zh-CN" smtClean="0">
                <a:ea typeface="宋体" panose="02010600030101010101" pitchFamily="2" charset="-122"/>
              </a:rPr>
              <a:t>9</a:t>
            </a:r>
            <a:r>
              <a:rPr lang="zh-CN" altLang="en-US" smtClean="0">
                <a:ea typeface="宋体" panose="02010600030101010101" pitchFamily="2" charset="-122"/>
              </a:rPr>
              <a:t>行</a:t>
            </a:r>
            <a:r>
              <a:rPr lang="en-US" altLang="zh-CN" smtClean="0">
                <a:ea typeface="宋体" panose="02010600030101010101" pitchFamily="2" charset="-122"/>
              </a:rPr>
              <a:t>(n=8)</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皇后全部放置好了</a:t>
            </a:r>
            <a:r>
              <a:rPr lang="en-US" altLang="zh-CN" smtClean="0">
                <a:ea typeface="宋体" panose="02010600030101010101" pitchFamily="2" charset="-122"/>
              </a:rPr>
              <a:t>, </a:t>
            </a:r>
            <a:r>
              <a:rPr lang="zh-CN" altLang="en-US" smtClean="0">
                <a:ea typeface="宋体" panose="02010600030101010101" pitchFamily="2" charset="-122"/>
              </a:rPr>
              <a:t>就相应的得到了一种解法</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然后回溯 ，又将第一个皇后，放置第</a:t>
            </a:r>
            <a:r>
              <a:rPr lang="en-US" altLang="zh-CN" smtClean="0">
                <a:ea typeface="宋体" panose="02010600030101010101" pitchFamily="2" charset="-122"/>
              </a:rPr>
              <a:t>1</a:t>
            </a:r>
            <a:r>
              <a:rPr lang="zh-CN" altLang="en-US" smtClean="0">
                <a:ea typeface="宋体" panose="02010600030101010101" pitchFamily="2" charset="-122"/>
              </a:rPr>
              <a:t>行的第</a:t>
            </a:r>
            <a:r>
              <a:rPr lang="en-US" altLang="zh-CN" smtClean="0">
                <a:ea typeface="宋体" panose="02010600030101010101" pitchFamily="2" charset="-122"/>
              </a:rPr>
              <a:t>2</a:t>
            </a:r>
            <a:r>
              <a:rPr lang="zh-CN" altLang="en-US" smtClean="0">
                <a:ea typeface="宋体" panose="02010600030101010101" pitchFamily="2" charset="-122"/>
              </a:rPr>
              <a:t>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皇后</a:t>
            </a:r>
            <a:r>
              <a:rPr lang="en-US" altLang="zh-CN" smtClean="0">
                <a:ea typeface="宋体" panose="02010600030101010101" pitchFamily="2" charset="-122"/>
              </a:rPr>
              <a:t>n</a:t>
            </a:r>
            <a:r>
              <a:rPr lang="zh-CN" altLang="en-US" smtClean="0">
                <a:ea typeface="宋体" panose="02010600030101010101" pitchFamily="2" charset="-122"/>
              </a:rPr>
              <a:t>在</a:t>
            </a:r>
            <a:r>
              <a:rPr lang="en-US" altLang="zh-CN" smtClean="0">
                <a:ea typeface="宋体" panose="02010600030101010101" pitchFamily="2" charset="-122"/>
              </a:rPr>
              <a:t>array[n]</a:t>
            </a:r>
            <a:r>
              <a:rPr lang="zh-CN" altLang="en-US" smtClean="0">
                <a:ea typeface="宋体" panose="02010600030101010101" pitchFamily="2" charset="-122"/>
              </a:rPr>
              <a:t>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check(int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终止条件是最后一行已经摆完，</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由于每摆一步都会校验是否有冲突，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所以只要最后一行摆完，说明已经得到了一个正确解</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 == max)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将第</a:t>
            </a:r>
            <a:r>
              <a:rPr lang="en-US" altLang="zh-CN" smtClean="0">
                <a:ea typeface="宋体" panose="02010600030101010101" pitchFamily="2" charset="-122"/>
              </a:rPr>
              <a:t>n</a:t>
            </a:r>
            <a:r>
              <a:rPr lang="zh-CN" altLang="en-US" smtClean="0">
                <a:ea typeface="宋体" panose="02010600030101010101" pitchFamily="2" charset="-122"/>
              </a:rPr>
              <a:t>个皇后从</a:t>
            </a:r>
            <a:r>
              <a:rPr lang="en-US" altLang="zh-CN" smtClean="0">
                <a:ea typeface="宋体" panose="02010600030101010101" pitchFamily="2" charset="-122"/>
              </a:rPr>
              <a:t>.</a:t>
            </a:r>
            <a:r>
              <a:rPr lang="zh-CN" altLang="en-US" smtClean="0">
                <a:ea typeface="宋体" panose="02010600030101010101" pitchFamily="2" charset="-122"/>
              </a:rPr>
              <a:t>第一列开始放值，然后判断是否和本行本列本斜线有冲突，如果</a:t>
            </a:r>
            <a:r>
              <a:rPr lang="en-US" altLang="zh-CN" smtClean="0">
                <a:ea typeface="宋体" panose="02010600030101010101" pitchFamily="2" charset="-122"/>
              </a:rPr>
              <a:t>OK</a:t>
            </a:r>
            <a:r>
              <a:rPr lang="zh-CN" altLang="en-US" smtClean="0">
                <a:ea typeface="宋体" panose="02010600030101010101" pitchFamily="2" charset="-122"/>
              </a:rPr>
              <a:t>，就进入下一行的逻辑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max;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array[n] = i; //</a:t>
            </a:r>
            <a:r>
              <a:rPr lang="zh-CN" altLang="en-US" smtClean="0">
                <a:ea typeface="宋体" panose="02010600030101010101" pitchFamily="2" charset="-122"/>
              </a:rPr>
              <a:t>先将第一个皇后放置第一行的第一列 </a:t>
            </a:r>
            <a:r>
              <a:rPr lang="en-US" altLang="zh-CN" smtClean="0">
                <a:ea typeface="宋体" panose="02010600030101010101" pitchFamily="2" charset="-122"/>
              </a:rPr>
              <a:t>array[0]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(judge(n)) {  // </a:t>
            </a:r>
            <a:r>
              <a:rPr lang="zh-CN" altLang="en-US" smtClean="0">
                <a:ea typeface="宋体" panose="02010600030101010101" pitchFamily="2" charset="-122"/>
              </a:rPr>
              <a:t>如果 该皇后没有和其它皇后冲突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check(n + 1); // </a:t>
            </a:r>
            <a:r>
              <a:rPr lang="zh-CN" altLang="en-US" smtClean="0">
                <a:ea typeface="宋体" panose="02010600030101010101" pitchFamily="2" charset="-122"/>
              </a:rPr>
              <a:t>放第二个皇后，因为是递归，因此大家可以思考，第二个皇后是从 第二行的第</a:t>
            </a:r>
            <a:r>
              <a:rPr lang="en-US" altLang="zh-CN" smtClean="0">
                <a:ea typeface="宋体" panose="02010600030101010101" pitchFamily="2" charset="-122"/>
              </a:rPr>
              <a:t>1</a:t>
            </a:r>
            <a:r>
              <a:rPr lang="zh-CN" altLang="en-US" smtClean="0">
                <a:ea typeface="宋体" panose="02010600030101010101" pitchFamily="2" charset="-122"/>
              </a:rPr>
              <a:t>列开始放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查看</a:t>
            </a:r>
            <a:r>
              <a:rPr lang="en-US" altLang="zh-CN" smtClean="0">
                <a:ea typeface="宋体" panose="02010600030101010101" pitchFamily="2" charset="-122"/>
              </a:rPr>
              <a:t>n</a:t>
            </a:r>
            <a:r>
              <a:rPr lang="zh-CN" altLang="en-US" smtClean="0">
                <a:ea typeface="宋体" panose="02010600030101010101" pitchFamily="2" charset="-122"/>
              </a:rPr>
              <a:t>皇后是否满足约束条件</a:t>
            </a:r>
            <a:r>
              <a:rPr lang="en-US" altLang="zh-CN" smtClean="0">
                <a:ea typeface="宋体" panose="02010600030101010101" pitchFamily="2" charset="-122"/>
              </a:rPr>
              <a:t>(</a:t>
            </a:r>
            <a:r>
              <a:rPr lang="zh-CN" altLang="en-US" smtClean="0">
                <a:ea typeface="宋体" panose="02010600030101010101" pitchFamily="2" charset="-122"/>
              </a:rPr>
              <a:t>即：检查皇后</a:t>
            </a:r>
            <a:r>
              <a:rPr lang="en-US" altLang="zh-CN" smtClean="0">
                <a:ea typeface="宋体" panose="02010600030101010101" pitchFamily="2" charset="-122"/>
              </a:rPr>
              <a:t>n</a:t>
            </a:r>
            <a:r>
              <a:rPr lang="zh-CN" altLang="en-US" smtClean="0">
                <a:ea typeface="宋体" panose="02010600030101010101" pitchFamily="2" charset="-122"/>
              </a:rPr>
              <a:t>是否会发生冲突</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如果冲突，返回 </a:t>
            </a:r>
            <a:r>
              <a:rPr lang="en-US" altLang="zh-CN" smtClean="0">
                <a:ea typeface="宋体" panose="02010600030101010101" pitchFamily="2" charset="-122"/>
              </a:rPr>
              <a:t>false , </a:t>
            </a:r>
            <a:r>
              <a:rPr lang="zh-CN" altLang="en-US" smtClean="0">
                <a:ea typeface="宋体" panose="02010600030101010101" pitchFamily="2" charset="-122"/>
              </a:rPr>
              <a:t>如果不冲突返回</a:t>
            </a:r>
            <a:r>
              <a:rPr lang="en-US" altLang="zh-CN" smtClean="0">
                <a:ea typeface="宋体" panose="02010600030101010101" pitchFamily="2" charset="-122"/>
              </a:rPr>
              <a:t>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0 4 7 5 2 6 1 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boolean judge(int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n;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 array[i] == array[n] </a:t>
            </a:r>
            <a:r>
              <a:rPr lang="zh-CN" altLang="en-US" smtClean="0">
                <a:ea typeface="宋体" panose="02010600030101010101" pitchFamily="2" charset="-122"/>
              </a:rPr>
              <a:t>判断 是不是在同一列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Math.abs(n - i) == Math.abs(array[n] - array[i]) </a:t>
            </a:r>
            <a:r>
              <a:rPr lang="zh-CN" altLang="en-US" smtClean="0">
                <a:ea typeface="宋体" panose="02010600030101010101" pitchFamily="2" charset="-122"/>
              </a:rPr>
              <a:t>判断是不是在同一条斜线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不用判断是不是在同一行，因为我们每放一个皇后，行是递增的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(array[i] == array[n] || Math.abs(n - i) == Math.abs(array[n] - array[i]))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打印这个满足条件的八皇后的放置位置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print()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count++;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array.length;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System.out.print(array[i]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详解版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342900" indent="-342900">
              <a:spcBef>
                <a:spcPct val="0"/>
              </a:spcBef>
              <a:buAutoNum type="arabicParenR"/>
            </a:pPr>
            <a:r>
              <a:rPr lang="zh-CN" altLang="en-US" b="1" smtClean="0"/>
              <a:t>时间频度</a:t>
            </a:r>
            <a:r>
              <a:rPr lang="zh-CN" altLang="en-US" smtClean="0"/>
              <a:t>：一个算法执行所耗费的时间，从理论上是不能算出来的，必须上机运行测试才能知道。但我们不可能也没有必要对每个算法都上机测试，只需知道哪个算法花费的时间多，哪个算法花费的时间少就可以了。并且一个算法花费的时间与算法中语句的执行次数成正比例，哪个算法中语句执行次数多，它花费时间就多。一个算法中的语句执行次数称为语句频度或时间频度。记为</a:t>
            </a:r>
            <a:r>
              <a:rPr lang="en-US" altLang="zh-CN" smtClean="0"/>
              <a:t>T(n)</a:t>
            </a:r>
            <a:r>
              <a:rPr lang="zh-CN" altLang="en-US" smtClean="0"/>
              <a:t>。</a:t>
            </a:r>
            <a:endParaRPr lang="en-US" altLang="zh-CN" smtClean="0"/>
          </a:p>
          <a:p>
            <a:pPr marL="342900" indent="-342900">
              <a:spcBef>
                <a:spcPct val="0"/>
              </a:spcBef>
              <a:buAutoNum type="arabicParenR"/>
            </a:pPr>
            <a:endParaRPr lang="en-US" altLang="zh-CN" sz="1050" smtClean="0"/>
          </a:p>
          <a:p>
            <a:pPr marL="342900" indent="-342900">
              <a:spcBef>
                <a:spcPct val="0"/>
              </a:spcBef>
              <a:buAutoNum type="arabicParenR"/>
            </a:pPr>
            <a:r>
              <a:rPr lang="zh-CN" altLang="en-US" b="1" smtClean="0"/>
              <a:t>时间复杂度：</a:t>
            </a:r>
            <a:r>
              <a:rPr lang="zh-CN" altLang="en-US" smtClean="0"/>
              <a:t> 在刚才提到的时间频度中，</a:t>
            </a:r>
            <a:r>
              <a:rPr lang="en-US" altLang="zh-CN" smtClean="0"/>
              <a:t>n</a:t>
            </a:r>
            <a:r>
              <a:rPr lang="zh-CN" altLang="en-US" smtClean="0"/>
              <a:t>称为问题的规模，当</a:t>
            </a:r>
            <a:r>
              <a:rPr lang="en-US" altLang="zh-CN" smtClean="0"/>
              <a:t>n</a:t>
            </a:r>
            <a:r>
              <a:rPr lang="zh-CN" altLang="en-US" smtClean="0"/>
              <a:t>不断变化时，时间频度</a:t>
            </a:r>
            <a:r>
              <a:rPr lang="en-US" altLang="zh-CN" smtClean="0"/>
              <a:t>T(n)</a:t>
            </a:r>
            <a:r>
              <a:rPr lang="zh-CN" altLang="en-US" smtClean="0"/>
              <a:t>也会不断变化。但有时我们想知道它变化时呈现什么规律。为此，我们引入时间复杂度概念。 一般情况下，算法中基本操作重复执行的次数是问题规模</a:t>
            </a:r>
            <a:r>
              <a:rPr lang="en-US" altLang="zh-CN" smtClean="0"/>
              <a:t>n</a:t>
            </a:r>
            <a:r>
              <a:rPr lang="zh-CN" altLang="en-US" smtClean="0"/>
              <a:t>的某个函数，用</a:t>
            </a:r>
            <a:r>
              <a:rPr lang="en-US" altLang="zh-CN" smtClean="0"/>
              <a:t>T(n)</a:t>
            </a:r>
            <a:r>
              <a:rPr lang="zh-CN" altLang="en-US" smtClean="0"/>
              <a:t>表示，若有某个辅助函数</a:t>
            </a:r>
            <a:r>
              <a:rPr lang="en-US" altLang="zh-CN" smtClean="0"/>
              <a:t>f(n),</a:t>
            </a:r>
            <a:r>
              <a:rPr lang="zh-CN" altLang="en-US" smtClean="0"/>
              <a:t>使得当</a:t>
            </a:r>
            <a:r>
              <a:rPr lang="en-US" altLang="zh-CN" smtClean="0"/>
              <a:t>n</a:t>
            </a:r>
            <a:r>
              <a:rPr lang="zh-CN" altLang="en-US" smtClean="0"/>
              <a:t>趋近于无穷大时，</a:t>
            </a:r>
            <a:r>
              <a:rPr lang="en-US" altLang="zh-CN" b="1" smtClean="0"/>
              <a:t>T(n)/f(n)</a:t>
            </a:r>
            <a:r>
              <a:rPr lang="zh-CN" altLang="en-US" smtClean="0"/>
              <a:t>的极限值为不等于零的常数，则称</a:t>
            </a:r>
            <a:r>
              <a:rPr lang="en-US" altLang="zh-CN" smtClean="0"/>
              <a:t>f(n)</a:t>
            </a:r>
            <a:r>
              <a:rPr lang="zh-CN" altLang="en-US" smtClean="0"/>
              <a:t>是</a:t>
            </a:r>
            <a:r>
              <a:rPr lang="en-US" altLang="zh-CN" smtClean="0"/>
              <a:t>T(n)</a:t>
            </a:r>
            <a:r>
              <a:rPr lang="zh-CN" altLang="en-US" smtClean="0"/>
              <a:t>的同数量级函数。记作</a:t>
            </a:r>
            <a:r>
              <a:rPr lang="en-US" altLang="zh-CN" b="1" smtClean="0"/>
              <a:t>T(n)=</a:t>
            </a:r>
            <a:r>
              <a:rPr lang="zh-CN" altLang="en-US" b="1" smtClean="0"/>
              <a:t>Ｏ</a:t>
            </a:r>
            <a:r>
              <a:rPr lang="en-US" altLang="zh-CN" b="1" smtClean="0"/>
              <a:t>(f(n)),</a:t>
            </a:r>
            <a:r>
              <a:rPr lang="zh-CN" altLang="en-US" smtClean="0"/>
              <a:t>称</a:t>
            </a:r>
            <a:r>
              <a:rPr lang="zh-CN" altLang="en-US" b="1" smtClean="0"/>
              <a:t>Ｏ</a:t>
            </a:r>
            <a:r>
              <a:rPr lang="en-US" altLang="zh-CN" b="1" smtClean="0"/>
              <a:t>(f(n))</a:t>
            </a:r>
            <a:r>
              <a:rPr lang="en-US" altLang="zh-CN" smtClean="0"/>
              <a:t> </a:t>
            </a:r>
            <a:r>
              <a:rPr lang="zh-CN" altLang="en-US" smtClean="0"/>
              <a:t>为算法的渐进时间复杂度，简称时间复杂度</a:t>
            </a:r>
            <a:endParaRPr kumimoji="1"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讲解 </a:t>
            </a:r>
            <a:r>
              <a:rPr lang="en-US" altLang="zh-CN" sz="1200" b="1" kern="1200" smtClean="0">
                <a:solidFill>
                  <a:schemeClr val="tx1"/>
                </a:solidFill>
                <a:effectLst/>
                <a:latin typeface="+mn-lt"/>
                <a:ea typeface="+mn-ea"/>
                <a:cs typeface="+mn-cs"/>
              </a:rPr>
              <a:t>word + ppt</a:t>
            </a:r>
            <a:r>
              <a:rPr lang="zh-CN" altLang="en-US" sz="1200" b="1" kern="1200" smtClean="0">
                <a:solidFill>
                  <a:schemeClr val="tx1"/>
                </a:solidFill>
                <a:effectLst/>
                <a:latin typeface="+mn-lt"/>
                <a:ea typeface="+mn-ea"/>
                <a:cs typeface="+mn-cs"/>
              </a:rPr>
              <a:t>展示</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zh-CN" altLang="en-US" smtClean="0">
                <a:ea typeface="宋体" panose="02010600030101010101" pitchFamily="2" charset="-122"/>
              </a:rPr>
              <a:t>第一种算法的</a:t>
            </a:r>
            <a:r>
              <a:rPr lang="en-US" altLang="zh-CN" smtClean="0">
                <a:ea typeface="宋体" panose="02010600030101010101" pitchFamily="2" charset="-122"/>
              </a:rPr>
              <a:t>T(n)</a:t>
            </a:r>
            <a:r>
              <a:rPr lang="en-US" altLang="zh-CN" baseline="0" smtClean="0">
                <a:ea typeface="宋体" panose="02010600030101010101" pitchFamily="2" charset="-122"/>
              </a:rPr>
              <a:t> = n + 1 </a:t>
            </a:r>
            <a:r>
              <a:rPr lang="zh-CN" altLang="en-US" baseline="0" smtClean="0">
                <a:ea typeface="宋体" panose="02010600030101010101" pitchFamily="2" charset="-122"/>
              </a:rPr>
              <a:t>， </a:t>
            </a:r>
            <a:r>
              <a:rPr lang="en-US" altLang="zh-CN" baseline="0" smtClean="0">
                <a:ea typeface="宋体" panose="02010600030101010101" pitchFamily="2" charset="-122"/>
              </a:rPr>
              <a:t>+ 1</a:t>
            </a:r>
            <a:r>
              <a:rPr lang="zh-CN" altLang="en-US" baseline="0" smtClean="0">
                <a:ea typeface="宋体" panose="02010600030101010101" pitchFamily="2" charset="-122"/>
              </a:rPr>
              <a:t>的原因是，需要做最后一次判断，才能退出</a:t>
            </a:r>
            <a:r>
              <a:rPr lang="en-US" altLang="zh-CN" baseline="0" smtClean="0">
                <a:ea typeface="宋体" panose="02010600030101010101" pitchFamily="2" charset="-122"/>
              </a:rPr>
              <a:t>,</a:t>
            </a:r>
            <a:r>
              <a:rPr lang="zh-CN" altLang="en-US" baseline="0" smtClean="0">
                <a:ea typeface="宋体" panose="02010600030101010101" pitchFamily="2" charset="-122"/>
              </a:rPr>
              <a:t>因此 </a:t>
            </a:r>
            <a:r>
              <a:rPr lang="en-US" altLang="zh-CN" baseline="0" smtClean="0">
                <a:ea typeface="宋体" panose="02010600030101010101" pitchFamily="2" charset="-122"/>
              </a:rPr>
              <a:t>n</a:t>
            </a:r>
            <a:r>
              <a:rPr lang="zh-CN" altLang="en-US" baseline="0" smtClean="0">
                <a:ea typeface="宋体" panose="02010600030101010101" pitchFamily="2" charset="-122"/>
              </a:rPr>
              <a:t>个数据的计算 一共是  </a:t>
            </a:r>
            <a:r>
              <a:rPr lang="en-US" altLang="zh-CN" baseline="0" smtClean="0">
                <a:ea typeface="宋体" panose="02010600030101010101" pitchFamily="2" charset="-122"/>
              </a:rPr>
              <a:t>n+1</a:t>
            </a:r>
            <a:r>
              <a:rPr lang="zh-CN" altLang="en-US" baseline="0" smtClean="0">
                <a:ea typeface="宋体" panose="02010600030101010101" pitchFamily="2" charset="-122"/>
              </a:rPr>
              <a:t>次操作</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2.</a:t>
            </a:r>
            <a:r>
              <a:rPr lang="zh-CN" altLang="en-US" baseline="0" smtClean="0">
                <a:ea typeface="宋体" panose="02010600030101010101" pitchFamily="2" charset="-122"/>
              </a:rPr>
              <a:t>第二种算法</a:t>
            </a:r>
            <a:r>
              <a:rPr lang="en-US" altLang="zh-CN" baseline="0" smtClean="0">
                <a:ea typeface="宋体" panose="02010600030101010101" pitchFamily="2" charset="-122"/>
              </a:rPr>
              <a:t>T(n) = 1, </a:t>
            </a:r>
            <a:r>
              <a:rPr lang="zh-CN" altLang="en-US" baseline="0" smtClean="0">
                <a:ea typeface="宋体" panose="02010600030101010101" pitchFamily="2" charset="-122"/>
              </a:rPr>
              <a:t>是因为一次计算就可以得到结果</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smtClean="0"/>
              <a:t>//</a:t>
            </a:r>
            <a:r>
              <a:rPr lang="zh-CN" altLang="en-US" sz="1200" smtClean="0"/>
              <a:t>理解</a:t>
            </a:r>
            <a:r>
              <a:rPr lang="en-US" altLang="zh-CN" sz="1200" smtClean="0"/>
              <a:t>[</a:t>
            </a:r>
            <a:r>
              <a:rPr lang="zh-CN" altLang="en-US" sz="1200" smtClean="0"/>
              <a:t>待</a:t>
            </a:r>
            <a:r>
              <a:rPr lang="en-US" altLang="zh-CN" sz="1200" smtClean="0"/>
              <a:t>.]</a:t>
            </a:r>
            <a:endParaRPr lang="en-US" altLang="zh-CN" sz="1200" smtClean="0"/>
          </a:p>
          <a:p>
            <a:r>
              <a:rPr lang="zh-CN" altLang="en-US" sz="1200" smtClean="0"/>
              <a:t>结论</a:t>
            </a:r>
            <a:r>
              <a:rPr lang="en-US" altLang="zh-CN" sz="1200" smtClean="0"/>
              <a:t>: </a:t>
            </a:r>
            <a:endParaRPr lang="en-US" altLang="zh-CN" sz="1200" smtClean="0"/>
          </a:p>
          <a:p>
            <a:pPr marL="342900" indent="-342900">
              <a:buAutoNum type="arabicParenR"/>
            </a:pPr>
            <a:r>
              <a:rPr lang="zh-CN" altLang="en-US" sz="1200" smtClean="0"/>
              <a:t>随着</a:t>
            </a:r>
            <a:r>
              <a:rPr lang="en-US" altLang="zh-CN" sz="1200" smtClean="0"/>
              <a:t>n</a:t>
            </a:r>
            <a:r>
              <a:rPr lang="zh-CN" altLang="en-US" sz="1200" smtClean="0"/>
              <a:t>值变大，</a:t>
            </a:r>
            <a:r>
              <a:rPr lang="en-US" altLang="zh-CN" sz="1200" smtClean="0"/>
              <a:t>5n^2+7n </a:t>
            </a:r>
            <a:r>
              <a:rPr lang="zh-CN" altLang="en-US" sz="1200" smtClean="0"/>
              <a:t>和 </a:t>
            </a:r>
            <a:r>
              <a:rPr lang="en-US" altLang="zh-CN" sz="1200" smtClean="0"/>
              <a:t>3n^2 + 2n </a:t>
            </a:r>
            <a:r>
              <a:rPr lang="zh-CN" altLang="en-US" sz="1200" smtClean="0"/>
              <a:t>，执行曲线重合</a:t>
            </a:r>
            <a:r>
              <a:rPr lang="en-US" altLang="zh-CN" sz="1200" smtClean="0"/>
              <a:t>, </a:t>
            </a:r>
            <a:r>
              <a:rPr lang="zh-CN" altLang="en-US" sz="1200" smtClean="0"/>
              <a:t>说明  这种情况下</a:t>
            </a:r>
            <a:r>
              <a:rPr lang="en-US" altLang="zh-CN" sz="1200" smtClean="0"/>
              <a:t>, 5</a:t>
            </a:r>
            <a:r>
              <a:rPr lang="zh-CN" altLang="en-US" sz="1200" smtClean="0"/>
              <a:t>和</a:t>
            </a:r>
            <a:r>
              <a:rPr lang="en-US" altLang="zh-CN" sz="1200" smtClean="0"/>
              <a:t>3</a:t>
            </a:r>
            <a:r>
              <a:rPr lang="zh-CN" altLang="en-US" sz="1200" smtClean="0"/>
              <a:t>可以忽略。</a:t>
            </a:r>
            <a:endParaRPr lang="en-US" altLang="zh-CN" sz="1200" smtClean="0"/>
          </a:p>
          <a:p>
            <a:pPr marL="342900" indent="-342900">
              <a:buAutoNum type="arabicParenR"/>
            </a:pPr>
            <a:r>
              <a:rPr lang="zh-CN" altLang="en-US" sz="1200" smtClean="0"/>
              <a:t>而</a:t>
            </a:r>
            <a:r>
              <a:rPr lang="en-US" altLang="zh-CN" sz="1200" smtClean="0"/>
              <a:t>n^3+5n </a:t>
            </a:r>
            <a:r>
              <a:rPr lang="zh-CN" altLang="en-US" sz="1200" smtClean="0"/>
              <a:t>和 </a:t>
            </a:r>
            <a:r>
              <a:rPr lang="en-US" altLang="zh-CN" sz="1200" smtClean="0"/>
              <a:t>6n^3+4n  </a:t>
            </a:r>
            <a:r>
              <a:rPr lang="zh-CN" altLang="en-US" sz="1200" smtClean="0"/>
              <a:t>，执行曲线分离，说明多少次方式关键</a:t>
            </a:r>
            <a:endParaRPr lang="zh-CN" altLang="en-US"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kumimoji="1" lang="zh-CN" altLang="en-US" smtClean="0"/>
              <a:t>计算时间复杂度的方法</a:t>
            </a:r>
            <a:r>
              <a:rPr kumimoji="1" lang="en-US" altLang="zh-CN" smtClean="0"/>
              <a:t>, </a:t>
            </a:r>
            <a:r>
              <a:rPr kumimoji="1" lang="zh-CN" altLang="en-US" smtClean="0"/>
              <a:t>以 </a:t>
            </a:r>
            <a:r>
              <a:rPr kumimoji="1" lang="en-US" altLang="zh-CN" smtClean="0"/>
              <a:t>T(n)=n²+7n+6 </a:t>
            </a:r>
            <a:r>
              <a:rPr kumimoji="1" lang="zh-CN" altLang="en-US" smtClean="0"/>
              <a:t>与 </a:t>
            </a:r>
            <a:r>
              <a:rPr kumimoji="1" lang="en-US" altLang="zh-CN" smtClean="0"/>
              <a:t>T(n)=3n²+2n+2  </a:t>
            </a:r>
            <a:r>
              <a:rPr kumimoji="1" lang="zh-CN" altLang="en-US" smtClean="0"/>
              <a:t>说明即可</a:t>
            </a:r>
            <a:r>
              <a:rPr kumimoji="1" lang="en-US" altLang="zh-CN" smtClean="0"/>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动态规划算法 如何讲解的步骤，直接看</a:t>
            </a:r>
            <a:r>
              <a:rPr lang="en-US" altLang="zh-CN" sz="1200" b="1" kern="1200" smtClean="0">
                <a:solidFill>
                  <a:schemeClr val="tx1"/>
                </a:solidFill>
                <a:effectLst/>
                <a:latin typeface="+mn-lt"/>
                <a:ea typeface="+mn-ea"/>
                <a:cs typeface="+mn-cs"/>
              </a:rPr>
              <a:t>PPT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z="1200" b="0" i="0" kern="1200" smtClean="0">
                <a:solidFill>
                  <a:schemeClr val="tx1"/>
                </a:solidFill>
                <a:effectLst/>
                <a:latin typeface="+mn-lt"/>
                <a:ea typeface="+mn-ea"/>
                <a:cs typeface="+mn-cs"/>
              </a:rPr>
              <a:t>除此之外，其实还有 平均时间复杂度、均摊时间复杂度、最坏时间复杂度、最好时间复杂度 的分析方法，有点复杂，这里就不展开了</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z="1200" b="0" i="0" kern="1200" smtClean="0">
                <a:solidFill>
                  <a:schemeClr val="tx1"/>
                </a:solidFill>
                <a:effectLst/>
                <a:latin typeface="+mn-lt"/>
                <a:ea typeface="+mn-ea"/>
                <a:cs typeface="+mn-cs"/>
              </a:rPr>
              <a:t>理解</a:t>
            </a:r>
            <a:endParaRPr lang="en-US" altLang="zh-CN" sz="1200" b="0" i="0" kern="1200" smtClean="0">
              <a:solidFill>
                <a:schemeClr val="tx1"/>
              </a:solidFill>
              <a:effectLst/>
              <a:latin typeface="+mn-lt"/>
              <a:ea typeface="+mn-ea"/>
              <a:cs typeface="+mn-cs"/>
            </a:endParaRPr>
          </a:p>
          <a:p>
            <a:pPr eaLnBrk="1" hangingPunct="1"/>
            <a:r>
              <a:rPr lang="en-US" altLang="zh-CN" sz="1200" b="0" i="0" kern="1200" smtClean="0">
                <a:solidFill>
                  <a:schemeClr val="tx1"/>
                </a:solidFill>
                <a:effectLst/>
                <a:latin typeface="+mn-lt"/>
                <a:ea typeface="+mn-ea"/>
                <a:cs typeface="+mn-cs"/>
              </a:rPr>
              <a:t>1.</a:t>
            </a:r>
            <a:r>
              <a:rPr kumimoji="1" lang="zh-CN" altLang="en-US" sz="1200" b="1" smtClean="0">
                <a:solidFill>
                  <a:srgbClr val="0070C0"/>
                </a:solidFill>
                <a:latin typeface="+mn-ea"/>
              </a:rPr>
              <a:t>平均时间复杂度和最坏时间复杂度 和</a:t>
            </a:r>
            <a:r>
              <a:rPr kumimoji="1" lang="zh-CN" altLang="en-US" sz="1200" b="1" baseline="0" smtClean="0">
                <a:solidFill>
                  <a:srgbClr val="0070C0"/>
                </a:solidFill>
                <a:latin typeface="+mn-ea"/>
              </a:rPr>
              <a:t> 前面给的时间复杂度公式是否一样 </a:t>
            </a:r>
            <a:r>
              <a:rPr kumimoji="1" lang="en-US" altLang="zh-CN" sz="1200" b="1" baseline="0" smtClean="0">
                <a:solidFill>
                  <a:srgbClr val="0070C0"/>
                </a:solidFill>
                <a:latin typeface="+mn-ea"/>
              </a:rPr>
              <a:t>[</a:t>
            </a:r>
            <a:r>
              <a:rPr kumimoji="1" lang="zh-CN" altLang="en-US" sz="1200" b="1" baseline="0" smtClean="0">
                <a:solidFill>
                  <a:srgbClr val="0070C0"/>
                </a:solidFill>
                <a:latin typeface="+mn-ea"/>
              </a:rPr>
              <a:t>待</a:t>
            </a:r>
            <a:r>
              <a:rPr kumimoji="1" lang="en-US" altLang="zh-CN" sz="1200" b="1" baseline="0" smtClean="0">
                <a:solidFill>
                  <a:srgbClr val="0070C0"/>
                </a:solidFill>
                <a:latin typeface="+mn-ea"/>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空间复杂度这里我们就简介下</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kumimoji="1" lang="zh-CN" altLang="en-US" sz="1200" b="1" smtClean="0">
                <a:solidFill>
                  <a:srgbClr val="0070C0"/>
                </a:solidFill>
                <a:latin typeface="楷体_GB2312" pitchFamily="49" charset="-122"/>
                <a:ea typeface="楷体_GB2312" pitchFamily="49" charset="-122"/>
              </a:rPr>
              <a:t>编程：思路</a:t>
            </a:r>
            <a:r>
              <a:rPr kumimoji="1" lang="en-US" altLang="zh-CN" sz="1200" b="1" smtClean="0">
                <a:solidFill>
                  <a:srgbClr val="0070C0"/>
                </a:solidFill>
                <a:latin typeface="楷体_GB2312" pitchFamily="49" charset="-122"/>
                <a:ea typeface="楷体_GB2312" pitchFamily="49" charset="-122"/>
              </a:rPr>
              <a:t>(</a:t>
            </a:r>
            <a:r>
              <a:rPr kumimoji="1" lang="zh-CN" altLang="en-US" sz="1200" b="1" smtClean="0">
                <a:solidFill>
                  <a:srgbClr val="0070C0"/>
                </a:solidFill>
                <a:latin typeface="楷体_GB2312" pitchFamily="49" charset="-122"/>
                <a:ea typeface="楷体_GB2312" pitchFamily="49" charset="-122"/>
              </a:rPr>
              <a:t>思想</a:t>
            </a:r>
            <a:r>
              <a:rPr kumimoji="1" lang="en-US" altLang="zh-CN" sz="1200" b="1" smtClean="0">
                <a:solidFill>
                  <a:srgbClr val="0070C0"/>
                </a:solidFill>
                <a:latin typeface="楷体_GB2312" pitchFamily="49" charset="-122"/>
                <a:ea typeface="楷体_GB2312" pitchFamily="49" charset="-122"/>
              </a:rPr>
              <a:t>)-------&gt; </a:t>
            </a:r>
            <a:r>
              <a:rPr kumimoji="1" lang="zh-CN" altLang="en-US" sz="1200" b="1" smtClean="0">
                <a:solidFill>
                  <a:srgbClr val="0070C0"/>
                </a:solidFill>
                <a:latin typeface="楷体_GB2312" pitchFamily="49" charset="-122"/>
                <a:ea typeface="楷体_GB2312" pitchFamily="49" charset="-122"/>
              </a:rPr>
              <a:t>代码</a:t>
            </a:r>
            <a:endParaRPr kumimoji="1" lang="en-US" altLang="zh-CN" sz="1200" b="1" smtClean="0">
              <a:solidFill>
                <a:srgbClr val="0070C0"/>
              </a:solidFill>
              <a:latin typeface="楷体_GB2312" pitchFamily="49" charset="-122"/>
              <a:ea typeface="楷体_GB2312" pitchFamily="49"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t>讲解思考参考高</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t>
            </a:r>
            <a:r>
              <a:rPr lang="zh-CN" altLang="en-US" smtClean="0"/>
              <a:t>代码如下</a:t>
            </a:r>
            <a:r>
              <a:rPr lang="en-US" altLang="zh-CN" smtClean="0"/>
              <a:t>:</a:t>
            </a:r>
            <a:endParaRPr lang="en-US" altLang="zh-CN" smtClean="0"/>
          </a:p>
          <a:p>
            <a:r>
              <a:rPr lang="en-US" altLang="zh-CN" sz="1200" smtClean="0">
                <a:latin typeface="Arial" panose="020B0604020202020204" pitchFamily="34" charset="0"/>
                <a:cs typeface="Arial" panose="020B0604020202020204" pitchFamily="34" charset="0"/>
              </a:rPr>
              <a:t>public class BubbleSort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static void main(String[] args)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TODO Auto-generated method stub</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zh-CN" altLang="en-US" sz="1200" smtClean="0">
                <a:latin typeface="Arial" panose="020B0604020202020204" pitchFamily="34" charset="0"/>
                <a:cs typeface="Arial" panose="020B0604020202020204" pitchFamily="34" charset="0"/>
              </a:rPr>
              <a:t>数组</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//int[] arr = { 3, 9, -1, 10, 20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zh-CN" altLang="en-US" sz="1200" smtClean="0">
                <a:latin typeface="Arial" panose="020B0604020202020204" pitchFamily="34" charset="0"/>
                <a:cs typeface="Arial" panose="020B0604020202020204" pitchFamily="34" charset="0"/>
              </a:rPr>
              <a:t>创建一个</a:t>
            </a:r>
            <a:r>
              <a:rPr lang="en-US" altLang="zh-CN" sz="1200" smtClean="0">
                <a:latin typeface="Arial" panose="020B0604020202020204" pitchFamily="34" charset="0"/>
                <a:cs typeface="Arial" panose="020B0604020202020204" pitchFamily="34" charset="0"/>
              </a:rPr>
              <a:t>80000</a:t>
            </a:r>
            <a:r>
              <a:rPr lang="zh-CN" altLang="en-US" sz="1200" smtClean="0">
                <a:latin typeface="Arial" panose="020B0604020202020204" pitchFamily="34" charset="0"/>
                <a:cs typeface="Arial" panose="020B0604020202020204" pitchFamily="34" charset="0"/>
              </a:rPr>
              <a:t>个随机数据的数组</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a:t>
            </a:r>
            <a:r>
              <a:rPr lang="zh-CN" altLang="en-US" sz="1200" smtClean="0">
                <a:latin typeface="Arial" panose="020B0604020202020204" pitchFamily="34" charset="0"/>
                <a:cs typeface="Arial" panose="020B0604020202020204" pitchFamily="34" charset="0"/>
              </a:rPr>
              <a:t>使用冒泡排序，时间大约</a:t>
            </a:r>
            <a:r>
              <a:rPr lang="en-US" altLang="zh-CN" sz="1200" smtClean="0">
                <a:latin typeface="Arial" panose="020B0604020202020204" pitchFamily="34" charset="0"/>
                <a:cs typeface="Arial" panose="020B0604020202020204" pitchFamily="34" charset="0"/>
              </a:rPr>
              <a:t>13</a:t>
            </a:r>
            <a:r>
              <a:rPr lang="zh-CN" altLang="en-US" sz="1200" smtClean="0">
                <a:latin typeface="Arial" panose="020B0604020202020204" pitchFamily="34" charset="0"/>
                <a:cs typeface="Arial" panose="020B0604020202020204" pitchFamily="34" charset="0"/>
              </a:rPr>
              <a:t>秒</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int[] arr = new int[8];</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i = 0; i &lt; 8; i++)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arr[i] = (int) (Math.random() * 8000000); // </a:t>
            </a:r>
            <a:r>
              <a:rPr lang="zh-CN" altLang="en-US" sz="1200" smtClean="0">
                <a:latin typeface="Arial" panose="020B0604020202020204" pitchFamily="34" charset="0"/>
                <a:cs typeface="Arial" panose="020B0604020202020204" pitchFamily="34" charset="0"/>
              </a:rPr>
              <a:t>生成一个</a:t>
            </a:r>
            <a:r>
              <a:rPr lang="en-US" altLang="zh-CN" sz="1200" smtClean="0">
                <a:latin typeface="Arial" panose="020B0604020202020204" pitchFamily="34" charset="0"/>
                <a:cs typeface="Arial" panose="020B0604020202020204" pitchFamily="34" charset="0"/>
              </a:rPr>
              <a:t>[0,800000) </a:t>
            </a:r>
            <a:r>
              <a:rPr lang="zh-CN" altLang="en-US" sz="1200" smtClean="0">
                <a:latin typeface="Arial" panose="020B0604020202020204" pitchFamily="34" charset="0"/>
                <a:cs typeface="Arial" panose="020B0604020202020204" pitchFamily="34" charset="0"/>
              </a:rPr>
              <a:t>的一个数</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排序前</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Date now = new Date();</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SimpleDateFormat dateFormat = new SimpleDateFormat("yyyy-MM-dd HH:mm:ss");</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String date1 = dateFormat.format(now);</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排序前时间</a:t>
            </a:r>
            <a:r>
              <a:rPr lang="en-US" altLang="zh-CN" sz="1200" smtClean="0">
                <a:latin typeface="Arial" panose="020B0604020202020204" pitchFamily="34" charset="0"/>
                <a:cs typeface="Arial" panose="020B0604020202020204" pitchFamily="34" charset="0"/>
              </a:rPr>
              <a:t>=" + date1); // </a:t>
            </a:r>
            <a:r>
              <a:rPr lang="zh-CN" altLang="en-US" sz="1200" smtClean="0">
                <a:latin typeface="Arial" panose="020B0604020202020204" pitchFamily="34" charset="0"/>
                <a:cs typeface="Arial" panose="020B0604020202020204" pitchFamily="34" charset="0"/>
              </a:rPr>
              <a:t>输出时间</a:t>
            </a:r>
            <a:endParaRPr lang="zh-CN" altLang="en-US" sz="1200" smtClean="0">
              <a:latin typeface="Arial" panose="020B0604020202020204" pitchFamily="34" charset="0"/>
              <a:cs typeface="Arial" panose="020B0604020202020204" pitchFamily="34" charset="0"/>
            </a:endParaRPr>
          </a:p>
          <a:p>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bubbleSort(arr); // </a:t>
            </a:r>
            <a:r>
              <a:rPr lang="zh-CN" altLang="en-US" sz="1200" smtClean="0">
                <a:latin typeface="Arial" panose="020B0604020202020204" pitchFamily="34" charset="0"/>
                <a:cs typeface="Arial" panose="020B0604020202020204" pitchFamily="34" charset="0"/>
              </a:rPr>
              <a:t>冒泡排序</a:t>
            </a:r>
            <a:endParaRPr lang="zh-CN" altLang="en-US" sz="1200" smtClean="0">
              <a:latin typeface="Arial" panose="020B0604020202020204" pitchFamily="34" charset="0"/>
              <a:cs typeface="Arial" panose="020B0604020202020204" pitchFamily="34" charset="0"/>
            </a:endParaRPr>
          </a:p>
          <a:p>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System.out.println("</a:t>
            </a:r>
            <a:r>
              <a:rPr lang="zh-CN" altLang="en-US" sz="1200" smtClean="0">
                <a:latin typeface="Arial" panose="020B0604020202020204" pitchFamily="34" charset="0"/>
                <a:cs typeface="Arial" panose="020B0604020202020204" pitchFamily="34" charset="0"/>
              </a:rPr>
              <a:t>排序后</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Date now2 = new Date();</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String date2 = dateFormat.format(now2);</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排序后时间</a:t>
            </a:r>
            <a:r>
              <a:rPr lang="en-US" altLang="zh-CN" sz="1200" smtClean="0">
                <a:latin typeface="Arial" panose="020B0604020202020204" pitchFamily="34" charset="0"/>
                <a:cs typeface="Arial" panose="020B0604020202020204" pitchFamily="34" charset="0"/>
              </a:rPr>
              <a:t>=" + date2); // </a:t>
            </a:r>
            <a:r>
              <a:rPr lang="zh-CN" altLang="en-US" sz="1200" smtClean="0">
                <a:latin typeface="Arial" panose="020B0604020202020204" pitchFamily="34" charset="0"/>
                <a:cs typeface="Arial" panose="020B0604020202020204" pitchFamily="34" charset="0"/>
              </a:rPr>
              <a:t>输出时间</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//System.out.println(Arrays.toString(arr));</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static void bubbleSort(int[] arr) {</a:t>
            </a:r>
            <a:endParaRPr lang="en-US" altLang="zh-CN" sz="1200" smtClean="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i = 0; i &lt; arr.length - 1; i++)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j = 0; j &lt; arr.length - 1 - i; j++)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if (arr[j] &gt; arr[j + 1])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int temp = arr[j];</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arr[j] = arr[j + 1];</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arr[j + 1] = temp;</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zh-CN" altLang="en-US" sz="1200" smtClean="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r>
              <a:rPr lang="en-US" altLang="zh-CN" smtClean="0">
                <a:ea typeface="宋体" panose="02010600030101010101" pitchFamily="2" charset="-122"/>
              </a:rPr>
              <a:t>, </a:t>
            </a:r>
            <a:r>
              <a:rPr lang="zh-CN" altLang="en-US" smtClean="0">
                <a:ea typeface="宋体" panose="02010600030101010101" pitchFamily="2" charset="-122"/>
              </a:rPr>
              <a:t>讲解的方法，可以逐步推导</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SelectSort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int[] arr = {101,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使用选择排序，时间缩短很多，大概</a:t>
            </a:r>
            <a:r>
              <a:rPr lang="en-US" altLang="zh-CN" smtClean="0">
                <a:ea typeface="宋体" panose="02010600030101010101" pitchFamily="2" charset="-122"/>
              </a:rPr>
              <a:t>3</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我们发现规律</a:t>
            </a:r>
            <a:r>
              <a:rPr lang="en-US" altLang="zh-CN" smtClean="0">
                <a:ea typeface="宋体" panose="02010600030101010101" pitchFamily="2" charset="-122"/>
              </a:rPr>
              <a:t>,</a:t>
            </a:r>
            <a:r>
              <a:rPr lang="zh-CN" altLang="en-US" smtClean="0">
                <a:ea typeface="宋体" panose="02010600030101010101" pitchFamily="2" charset="-122"/>
              </a:rPr>
              <a:t>调用选择排序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selectSort(arr);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selectSort(int[]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- 1;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minIndex =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i + 1; j &lt; arr.length;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println(s"</a:t>
            </a:r>
            <a:r>
              <a:rPr lang="zh-CN" altLang="en-US" smtClean="0">
                <a:ea typeface="宋体" panose="02010600030101010101" pitchFamily="2" charset="-122"/>
              </a:rPr>
              <a:t>第</a:t>
            </a:r>
            <a:r>
              <a:rPr lang="en-US" altLang="zh-CN" smtClean="0">
                <a:ea typeface="宋体" panose="02010600030101010101" pitchFamily="2" charset="-122"/>
              </a:rPr>
              <a:t>${i+1}</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以前的</a:t>
            </a:r>
            <a:r>
              <a:rPr lang="en-US" altLang="zh-CN" smtClean="0">
                <a:ea typeface="宋体" panose="02010600030101010101" pitchFamily="2" charset="-122"/>
              </a:rPr>
              <a:t>s</a:t>
            </a:r>
            <a:r>
              <a:rPr lang="zh-CN" altLang="en-US" smtClean="0">
                <a:ea typeface="宋体" panose="02010600030101010101" pitchFamily="2" charset="-122"/>
              </a:rPr>
              <a:t>代码的逐步推导讲解方式，比较好理解</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arr = Array(101,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random = new util.Random()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new Array[Int](80000)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&lt;- 0 until 80000) { //</a:t>
            </a:r>
            <a:r>
              <a:rPr lang="zh-CN" altLang="en-US" smtClean="0">
                <a:ea typeface="宋体" panose="02010600030101010101" pitchFamily="2" charset="-122"/>
              </a:rPr>
              <a:t>循环的生成随机数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 = random.nextInt(8000000)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dateFormat: SimpleDateFormat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排序前时间</a:t>
            </a:r>
            <a:r>
              <a:rPr lang="en-US" altLang="zh-CN" smtClean="0">
                <a:ea typeface="宋体" panose="02010600030101010101" pitchFamily="2" charset="-122"/>
              </a:rPr>
              <a:t>=" + date)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我们发现规律</a:t>
            </a:r>
            <a:r>
              <a:rPr lang="en-US" altLang="zh-CN" smtClean="0">
                <a:ea typeface="宋体" panose="02010600030101010101" pitchFamily="2" charset="-122"/>
              </a:rPr>
              <a:t>,</a:t>
            </a:r>
            <a:r>
              <a:rPr lang="zh-CN" altLang="en-US" smtClean="0">
                <a:ea typeface="宋体" panose="02010600030101010101" pitchFamily="2" charset="-122"/>
              </a:rPr>
              <a:t>调用选择排序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selectSort(arr)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now2: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排序后时间</a:t>
            </a:r>
            <a:r>
              <a:rPr lang="en-US" altLang="zh-CN" smtClean="0">
                <a:ea typeface="宋体" panose="02010600030101010101" pitchFamily="2" charset="-122"/>
              </a:rPr>
              <a:t>=" + date2)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我们看一下排序的一个演变过程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轮排序 </a:t>
            </a:r>
            <a:r>
              <a:rPr lang="en-US" altLang="zh-CN" smtClean="0">
                <a:ea typeface="宋体" panose="02010600030101010101" pitchFamily="2" charset="-122"/>
              </a:rPr>
              <a:t>(101, 34, 119, 1) =&gt; (1, 34, 119, 101)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min = arr(0)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minIndex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(0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arr(0)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轮排序 </a:t>
            </a:r>
            <a:r>
              <a:rPr lang="en-US" altLang="zh-CN" smtClean="0">
                <a:ea typeface="宋体" panose="02010600030101010101" pitchFamily="2" charset="-122"/>
              </a:rPr>
              <a:t>(1, 34, 119, 101) =&gt; (1, 34, 119, 101)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(1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arr(1)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轮排序 </a:t>
            </a:r>
            <a:r>
              <a:rPr lang="en-US" altLang="zh-CN" smtClean="0">
                <a:ea typeface="宋体" panose="02010600030101010101" pitchFamily="2" charset="-122"/>
              </a:rPr>
              <a:t>(1, 34, 119, 101) =&gt; (1, 34, 101, 119)</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(2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arr(2)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的代码如下</a:t>
            </a:r>
            <a:r>
              <a:rPr lang="en-US" altLang="zh-CN" smtClean="0">
                <a:ea typeface="宋体" panose="02010600030101010101" pitchFamily="2" charset="-122"/>
              </a:rPr>
              <a:t>, </a:t>
            </a:r>
            <a:r>
              <a:rPr lang="zh-CN" altLang="en-US" smtClean="0">
                <a:ea typeface="宋体" panose="02010600030101010101" pitchFamily="2" charset="-122"/>
              </a:rPr>
              <a:t>如果要看到排序的分步过程，参考</a:t>
            </a:r>
            <a:r>
              <a:rPr lang="zh-CN" altLang="en-US" baseline="0" smtClean="0">
                <a:ea typeface="宋体" panose="02010600030101010101" pitchFamily="2" charset="-122"/>
              </a:rPr>
              <a:t> 深</a:t>
            </a:r>
            <a:r>
              <a:rPr lang="en-US" altLang="zh-CN" baseline="0" smtClean="0">
                <a:ea typeface="宋体" panose="02010600030101010101" pitchFamily="2" charset="-122"/>
              </a:rPr>
              <a:t>-java-</a:t>
            </a:r>
            <a:r>
              <a:rPr lang="zh-CN" altLang="en-US" baseline="0" smtClean="0">
                <a:ea typeface="宋体" panose="02010600030101010101" pitchFamily="2" charset="-122"/>
              </a:rPr>
              <a:t>冒泡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//Java</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InsertSort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int[] arr = {101,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使用插入排序，大概</a:t>
            </a:r>
            <a:r>
              <a:rPr lang="en-US" altLang="zh-CN" smtClean="0">
                <a:ea typeface="宋体" panose="02010600030101010101" pitchFamily="2" charset="-122"/>
              </a:rPr>
              <a:t>3</a:t>
            </a:r>
            <a:r>
              <a:rPr lang="zh-CN" altLang="en-US" smtClean="0">
                <a:ea typeface="宋体" panose="02010600030101010101" pitchFamily="2" charset="-122"/>
              </a:rPr>
              <a:t>秒和选择排序差不多</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insertSort(int[]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insertIndex = i - 1; // </a:t>
            </a:r>
            <a:r>
              <a:rPr lang="zh-CN" altLang="en-US" smtClean="0">
                <a:ea typeface="宋体" panose="02010600030101010101" pitchFamily="2" charset="-122"/>
              </a:rPr>
              <a:t>表示有序表的最后这个元素的下标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还没找到位置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退出</a:t>
            </a:r>
            <a:r>
              <a:rPr lang="en-US" altLang="zh-CN" smtClean="0">
                <a:ea typeface="宋体" panose="02010600030101010101" pitchFamily="2" charset="-122"/>
              </a:rPr>
              <a:t>while </a:t>
            </a:r>
            <a:r>
              <a:rPr lang="zh-CN" altLang="en-US" smtClean="0">
                <a:ea typeface="宋体" panose="02010600030101010101" pitchFamily="2" charset="-122"/>
              </a:rPr>
              <a:t>说明插入的位置就找到了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代码结束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//Scala</a:t>
            </a:r>
            <a:r>
              <a:rPr lang="zh-CN" altLang="en-US" smtClean="0">
                <a:ea typeface="宋体" panose="02010600030101010101" pitchFamily="2" charset="-122"/>
              </a:rPr>
              <a:t>最新代码</a:t>
            </a:r>
            <a:r>
              <a:rPr lang="en-US" altLang="zh-CN" smtClean="0">
                <a:ea typeface="宋体" panose="02010600030101010101" pitchFamily="2" charset="-122"/>
              </a:rPr>
              <a:t>, </a:t>
            </a:r>
            <a:r>
              <a:rPr lang="zh-CN" altLang="en-US" smtClean="0">
                <a:ea typeface="宋体" panose="02010600030101010101" pitchFamily="2" charset="-122"/>
              </a:rPr>
              <a:t>主要参考一下讲解的顺序问题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InsertSort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从小到大</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arr = Array(101,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random = new util.Random()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new Array[Int](8)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&lt;- 0 until 8)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random.nextInt(8000000)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dateFormat: SimpleDateFormat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排序前时间</a:t>
            </a:r>
            <a:r>
              <a:rPr lang="en-US" altLang="zh-CN" smtClean="0">
                <a:ea typeface="宋体" panose="02010600030101010101" pitchFamily="2" charset="-122"/>
              </a:rPr>
              <a:t>=" + date)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now2: Date = new 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排序后时间</a:t>
            </a:r>
            <a:r>
              <a:rPr lang="en-US" altLang="zh-CN" smtClean="0">
                <a:ea typeface="宋体" panose="02010600030101010101" pitchFamily="2" charset="-122"/>
              </a:rPr>
              <a:t>=" + date2)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insertVal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1 - 1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insertVal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2 - 1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insertVal = arr(3)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3 - 1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insertSort(arr:Array[Int]):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i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println(s"</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最新代码结束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InsertSort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授课使用 </a:t>
            </a:r>
            <a:r>
              <a:rPr lang="en-US" altLang="zh-CN" smtClean="0">
                <a:ea typeface="宋体" panose="02010600030101010101" pitchFamily="2" charset="-122"/>
              </a:rPr>
              <a:t>size=4 </a:t>
            </a:r>
            <a:r>
              <a:rPr lang="zh-CN" altLang="en-US" smtClean="0">
                <a:ea typeface="宋体" panose="02010600030101010101" pitchFamily="2" charset="-122"/>
              </a:rPr>
              <a:t>、</a:t>
            </a:r>
            <a:r>
              <a:rPr lang="en-US" altLang="zh-CN" smtClean="0">
                <a:ea typeface="宋体" panose="02010600030101010101" pitchFamily="2" charset="-122"/>
              </a:rPr>
              <a:t>5 </a:t>
            </a:r>
            <a:r>
              <a:rPr lang="zh-CN" altLang="en-US" smtClean="0">
                <a:ea typeface="宋体" panose="02010600030101010101" pitchFamily="2" charset="-122"/>
              </a:rPr>
              <a:t>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arr = Array(10, 34, 100, 80)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Array(10, 34, -1, 100, 80)</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测试使用 数组大小为 </a:t>
            </a:r>
            <a:r>
              <a:rPr lang="en-US" altLang="zh-CN" smtClean="0">
                <a:ea typeface="宋体" panose="02010600030101010101" pitchFamily="2" charset="-122"/>
              </a:rPr>
              <a:t>80000</a:t>
            </a:r>
            <a:r>
              <a:rPr lang="zh-CN" altLang="en-US" smtClean="0">
                <a:ea typeface="宋体" panose="02010600030101010101" pitchFamily="2" charset="-122"/>
              </a:rPr>
              <a:t>的，进行时间的比较</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从大到小进行排序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insertSort(arr: Array[Int]):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i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\n", i, 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println(s"</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次大循环排序结果 </a:t>
            </a:r>
            <a:r>
              <a:rPr lang="en-US" altLang="zh-CN" smtClean="0">
                <a:ea typeface="宋体" panose="02010600030101010101" pitchFamily="2" charset="-122"/>
              </a:rPr>
              <a:t>", 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//go</a:t>
            </a:r>
            <a:r>
              <a:rPr lang="zh-CN" altLang="en-US"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main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_ "math/rand"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"time"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func InsertSort(arr *[5]int)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 1; i &lt; len(arr); i++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i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i,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2 - 1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2,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3 - 1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3,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4 - 1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4,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判断环形队列是否空</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func main()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授课使用 </a:t>
            </a:r>
            <a:r>
              <a:rPr lang="en-US" altLang="zh-CN" smtClean="0">
                <a:ea typeface="宋体" panose="02010600030101010101" pitchFamily="2" charset="-122"/>
              </a:rPr>
              <a:t>[4]int </a:t>
            </a:r>
            <a:r>
              <a:rPr lang="zh-CN" altLang="en-US" smtClean="0">
                <a:ea typeface="宋体" panose="02010600030101010101" pitchFamily="2" charset="-122"/>
              </a:rPr>
              <a:t>和</a:t>
            </a:r>
            <a:r>
              <a:rPr lang="en-US" altLang="zh-CN" smtClean="0">
                <a:ea typeface="宋体" panose="02010600030101010101" pitchFamily="2" charset="-122"/>
              </a:rPr>
              <a:t>[5]int </a:t>
            </a:r>
            <a:r>
              <a:rPr lang="zh-CN" altLang="en-US" smtClean="0">
                <a:ea typeface="宋体" panose="02010600030101010101" pitchFamily="2" charset="-122"/>
              </a:rPr>
              <a:t>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 := [5]int{23, 0, 12, 56,  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 := [6]int{10, 34, -1, 100, 80, 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测试使用 </a:t>
            </a:r>
            <a:r>
              <a:rPr lang="en-US" altLang="zh-CN" smtClean="0">
                <a:ea typeface="宋体" panose="02010600030101010101" pitchFamily="2" charset="-122"/>
              </a:rPr>
              <a: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arr [80000]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生成随机的</a:t>
            </a:r>
            <a:r>
              <a:rPr lang="en-US" altLang="zh-CN" smtClean="0">
                <a:ea typeface="宋体" panose="02010600030101010101" pitchFamily="2" charset="-122"/>
              </a:rPr>
              <a:t>20000</a:t>
            </a:r>
            <a:r>
              <a:rPr lang="zh-CN" altLang="en-US" smtClean="0">
                <a:ea typeface="宋体" panose="02010600030101010101" pitchFamily="2" charset="-122"/>
              </a:rPr>
              <a:t>个数进行排序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rand.Intn(3000000)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start := time.Now().Unix()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InsertSort(&amp;arr)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end := time.Now().Unix()</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fmt.Printf("</a:t>
            </a:r>
            <a:r>
              <a:rPr lang="zh-CN" altLang="en-US" smtClean="0">
                <a:ea typeface="宋体" panose="02010600030101010101" pitchFamily="2" charset="-122"/>
              </a:rPr>
              <a:t>耗时</a:t>
            </a:r>
            <a:r>
              <a:rPr lang="en-US" altLang="zh-CN" smtClean="0">
                <a:ea typeface="宋体" panose="02010600030101010101" pitchFamily="2" charset="-122"/>
              </a:rPr>
              <a:t>= %d </a:t>
            </a:r>
            <a:r>
              <a:rPr lang="zh-CN" altLang="en-US" smtClean="0">
                <a:ea typeface="宋体" panose="02010600030101010101" pitchFamily="2" charset="-122"/>
              </a:rPr>
              <a:t>秒</a:t>
            </a:r>
            <a:r>
              <a:rPr lang="en-US" altLang="zh-CN" smtClean="0">
                <a:ea typeface="宋体" panose="02010600030101010101" pitchFamily="2" charset="-122"/>
              </a:rPr>
              <a:t>", end - start)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fmt.Println("main</a:t>
            </a:r>
            <a:r>
              <a:rPr lang="zh-CN" altLang="en-US" smtClean="0">
                <a:ea typeface="宋体" panose="02010600030101010101" pitchFamily="2" charset="-122"/>
              </a:rPr>
              <a:t>函数中</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说明</a:t>
            </a:r>
            <a:r>
              <a:rPr lang="en-US" altLang="zh-CN" smtClean="0">
                <a:ea typeface="宋体" panose="02010600030101010101" pitchFamily="2" charset="-122"/>
              </a:rPr>
              <a:t>:</a:t>
            </a:r>
            <a:r>
              <a:rPr lang="zh-CN" altLang="en-US" sz="1200" b="1" smtClean="0">
                <a:solidFill>
                  <a:srgbClr val="0070C0"/>
                </a:solidFill>
              </a:rPr>
              <a:t>希尔排序法的基本思想</a:t>
            </a:r>
            <a:r>
              <a:rPr lang="en-US" altLang="zh-CN" sz="1200" b="0" baseline="0" smtClean="0">
                <a:solidFill>
                  <a:schemeClr val="tx1"/>
                </a:solidFill>
                <a:ea typeface="宋体" panose="02010600030101010101" pitchFamily="2" charset="-122"/>
              </a:rPr>
              <a:t> </a:t>
            </a:r>
            <a:r>
              <a:rPr lang="zh-CN" altLang="en-US" sz="1200" b="0" baseline="0" smtClean="0">
                <a:solidFill>
                  <a:schemeClr val="tx1"/>
                </a:solidFill>
                <a:ea typeface="宋体" panose="02010600030101010101" pitchFamily="2" charset="-122"/>
              </a:rPr>
              <a:t>说的比较抽象，我们看一个 希尔排序的示意图分析</a:t>
            </a: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说明</a:t>
            </a:r>
            <a:r>
              <a:rPr lang="en-US" altLang="zh-CN" smtClean="0">
                <a:ea typeface="宋体" panose="02010600030101010101" pitchFamily="2" charset="-122"/>
              </a:rPr>
              <a:t>:</a:t>
            </a:r>
            <a:r>
              <a:rPr lang="zh-CN" altLang="en-US" sz="1200" b="1" smtClean="0">
                <a:solidFill>
                  <a:srgbClr val="0070C0"/>
                </a:solidFill>
              </a:rPr>
              <a:t>希尔排序法的基本思想</a:t>
            </a:r>
            <a:r>
              <a:rPr lang="en-US" altLang="zh-CN" sz="1200" b="0" baseline="0" smtClean="0">
                <a:solidFill>
                  <a:schemeClr val="tx1"/>
                </a:solidFill>
                <a:ea typeface="宋体" panose="02010600030101010101" pitchFamily="2" charset="-122"/>
              </a:rPr>
              <a:t> </a:t>
            </a:r>
            <a:r>
              <a:rPr lang="zh-CN" altLang="en-US" sz="1200" b="0" baseline="0" smtClean="0">
                <a:solidFill>
                  <a:schemeClr val="tx1"/>
                </a:solidFill>
                <a:ea typeface="宋体" panose="02010600030101010101" pitchFamily="2" charset="-122"/>
              </a:rPr>
              <a:t>说的比较抽象，我们看一个 希尔排序的示意图分析</a:t>
            </a: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baseline="0" smtClean="0">
                <a:solidFill>
                  <a:schemeClr val="tx1"/>
                </a:solidFill>
                <a:ea typeface="宋体" panose="02010600030101010101" pitchFamily="2" charset="-122"/>
              </a:rPr>
              <a:t>参考</a:t>
            </a:r>
            <a:r>
              <a:rPr lang="en-US" altLang="zh-CN" sz="1200" b="0" baseline="0" smtClean="0">
                <a:solidFill>
                  <a:schemeClr val="tx1"/>
                </a:solidFill>
                <a:ea typeface="宋体" panose="02010600030101010101" pitchFamily="2" charset="-122"/>
              </a:rPr>
              <a:t>: https://www.cnblogs.com/chengxiao/p/6104371.html</a:t>
            </a: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342900" indent="-342900">
              <a:spcBef>
                <a:spcPct val="0"/>
              </a:spcBef>
              <a:buAutoNum type="arabicParenR"/>
            </a:pPr>
            <a:r>
              <a:rPr lang="zh-CN" altLang="en-US" smtClean="0"/>
              <a:t>希尔排序时， 对有序序列在插入时采用交换法</a:t>
            </a:r>
            <a:r>
              <a:rPr lang="en-US" altLang="zh-CN" smtClean="0"/>
              <a:t>, </a:t>
            </a:r>
            <a:r>
              <a:rPr lang="zh-CN" altLang="en-US" smtClean="0"/>
              <a:t>并测试排序速度</a:t>
            </a:r>
            <a:r>
              <a:rPr lang="en-US" altLang="zh-CN" smtClean="0"/>
              <a:t>.[</a:t>
            </a:r>
            <a:r>
              <a:rPr lang="zh-CN" altLang="en-US" sz="1200" kern="1200" smtClean="0">
                <a:solidFill>
                  <a:schemeClr val="tx1"/>
                </a:solidFill>
                <a:latin typeface="+mn-lt"/>
                <a:ea typeface="+mn-ea"/>
                <a:cs typeface="+mn-cs"/>
              </a:rPr>
              <a:t>速度慢 超过</a:t>
            </a:r>
            <a:r>
              <a:rPr lang="en-US" altLang="zh-CN" sz="1200" kern="1200" smtClean="0">
                <a:solidFill>
                  <a:schemeClr val="tx1"/>
                </a:solidFill>
                <a:latin typeface="+mn-lt"/>
                <a:ea typeface="+mn-ea"/>
                <a:cs typeface="+mn-cs"/>
              </a:rPr>
              <a:t>10</a:t>
            </a:r>
            <a:r>
              <a:rPr lang="zh-CN" altLang="en-US" sz="1200" kern="1200" smtClean="0">
                <a:solidFill>
                  <a:schemeClr val="tx1"/>
                </a:solidFill>
                <a:latin typeface="+mn-lt"/>
                <a:ea typeface="+mn-ea"/>
                <a:cs typeface="+mn-cs"/>
              </a:rPr>
              <a:t>秒排 </a:t>
            </a:r>
            <a:r>
              <a:rPr lang="en-US" altLang="zh-CN" sz="1200" kern="1200" smtClean="0">
                <a:solidFill>
                  <a:schemeClr val="tx1"/>
                </a:solidFill>
                <a:latin typeface="+mn-lt"/>
                <a:ea typeface="+mn-ea"/>
                <a:cs typeface="+mn-cs"/>
              </a:rPr>
              <a:t>80000</a:t>
            </a:r>
            <a:r>
              <a:rPr lang="zh-CN" altLang="en-US" sz="1200" kern="1200" smtClean="0">
                <a:solidFill>
                  <a:schemeClr val="tx1"/>
                </a:solidFill>
                <a:latin typeface="+mn-lt"/>
                <a:ea typeface="+mn-ea"/>
                <a:cs typeface="+mn-cs"/>
              </a:rPr>
              <a:t>个数据</a:t>
            </a:r>
            <a:r>
              <a:rPr lang="en-US" altLang="zh-CN" smtClean="0"/>
              <a:t>]</a:t>
            </a:r>
            <a:endParaRPr lang="en-US" altLang="zh-CN" smtClean="0"/>
          </a:p>
          <a:p>
            <a:pPr marL="342900" indent="-342900">
              <a:spcBef>
                <a:spcPct val="0"/>
              </a:spcBef>
              <a:buAutoNum type="arabicParenR"/>
            </a:pPr>
            <a:r>
              <a:rPr lang="zh-CN" altLang="en-US" smtClean="0"/>
              <a:t>希尔排序时， 对有序序列在插入时采用移动法</a:t>
            </a:r>
            <a:r>
              <a:rPr lang="en-US" altLang="zh-CN" smtClean="0"/>
              <a:t>, </a:t>
            </a:r>
            <a:r>
              <a:rPr lang="zh-CN" altLang="en-US" smtClean="0"/>
              <a:t>并测试排序速度</a:t>
            </a:r>
            <a:r>
              <a:rPr lang="en-US" altLang="zh-CN" smtClean="0"/>
              <a:t>.[</a:t>
            </a:r>
            <a:r>
              <a:rPr lang="zh-CN" altLang="en-US" sz="1200" kern="1200" smtClean="0">
                <a:solidFill>
                  <a:schemeClr val="tx1"/>
                </a:solidFill>
                <a:latin typeface="+mn-lt"/>
                <a:ea typeface="+mn-ea"/>
                <a:cs typeface="+mn-cs"/>
              </a:rPr>
              <a:t>速度快，</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秒左右，排</a:t>
            </a:r>
            <a:r>
              <a:rPr lang="en-US" altLang="zh-CN" sz="1200" kern="1200" smtClean="0">
                <a:solidFill>
                  <a:schemeClr val="tx1"/>
                </a:solidFill>
                <a:latin typeface="+mn-lt"/>
                <a:ea typeface="+mn-ea"/>
                <a:cs typeface="+mn-cs"/>
              </a:rPr>
              <a:t>80000</a:t>
            </a:r>
            <a:r>
              <a:rPr lang="zh-CN" altLang="en-US" sz="1200" kern="1200" smtClean="0">
                <a:solidFill>
                  <a:schemeClr val="tx1"/>
                </a:solidFill>
                <a:latin typeface="+mn-lt"/>
                <a:ea typeface="+mn-ea"/>
                <a:cs typeface="+mn-cs"/>
              </a:rPr>
              <a:t>个数据</a:t>
            </a:r>
            <a:r>
              <a:rPr lang="en-US" altLang="zh-CN" smtClean="0"/>
              <a:t>]</a:t>
            </a:r>
            <a:endParaRPr kumimoji="1" lang="en-US" altLang="zh-CN" smtClean="0">
              <a:latin typeface="+mn-ea"/>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com.atguigu.shellsort;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ShellSortDemo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8,9,1,7,2,3,5,4,6,0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使用插入排序，大概</a:t>
            </a:r>
            <a:r>
              <a:rPr lang="en-US" altLang="zh-CN" smtClean="0">
                <a:ea typeface="宋体" panose="02010600030101010101" pitchFamily="2" charset="-122"/>
              </a:rPr>
              <a:t>?</a:t>
            </a:r>
            <a:r>
              <a:rPr lang="zh-CN" altLang="en-US" smtClean="0">
                <a:ea typeface="宋体" panose="02010600030101010101" pitchFamily="2" charset="-122"/>
              </a:rPr>
              <a:t>秒和选择排序差不多</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排序前</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使用循环处理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for(int gap = arr.length / 2; gap &gt; 0; gap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gap;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 </a:t>
            </a:r>
            <a:r>
              <a:rPr lang="zh-CN" altLang="en-US" smtClean="0">
                <a:ea typeface="宋体" panose="02010600030101010101" pitchFamily="2" charset="-122"/>
              </a:rPr>
              <a:t>步长为</a:t>
            </a:r>
            <a:r>
              <a:rPr lang="en-US" altLang="zh-CN" smtClean="0">
                <a:ea typeface="宋体" panose="02010600030101010101" pitchFamily="2" charset="-122"/>
              </a:rPr>
              <a:t>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gap; j &gt;= 0; 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if (arr[j] &gt;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gap]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然后再封装到一个方法中即可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//shellSort(arr); //</a:t>
            </a:r>
            <a:r>
              <a:rPr lang="zh-CN" altLang="en-US" smtClean="0">
                <a:ea typeface="宋体" panose="02010600030101010101" pitchFamily="2" charset="-122"/>
              </a:rPr>
              <a:t>速度慢 超过</a:t>
            </a:r>
            <a:r>
              <a:rPr lang="en-US" altLang="zh-CN" smtClean="0">
                <a:ea typeface="宋体" panose="02010600030101010101" pitchFamily="2" charset="-122"/>
              </a:rPr>
              <a:t>10</a:t>
            </a:r>
            <a:r>
              <a:rPr lang="zh-CN" altLang="en-US" smtClean="0">
                <a:ea typeface="宋体" panose="02010600030101010101" pitchFamily="2" charset="-122"/>
              </a:rPr>
              <a:t>秒排 </a:t>
            </a:r>
            <a:r>
              <a:rPr lang="en-US" altLang="zh-CN" smtClean="0">
                <a:ea typeface="宋体" panose="02010600030101010101" pitchFamily="2" charset="-122"/>
              </a:rPr>
              <a:t>80000</a:t>
            </a:r>
            <a:r>
              <a:rPr lang="zh-CN" altLang="en-US" smtClean="0">
                <a:ea typeface="宋体" panose="02010600030101010101" pitchFamily="2" charset="-122"/>
              </a:rPr>
              <a:t>个数据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shellSort2(arr); //</a:t>
            </a:r>
            <a:r>
              <a:rPr lang="zh-CN" altLang="en-US" smtClean="0">
                <a:ea typeface="宋体" panose="02010600030101010101" pitchFamily="2" charset="-122"/>
              </a:rPr>
              <a:t>速度提升很多，</a:t>
            </a:r>
            <a:r>
              <a:rPr lang="en-US" altLang="zh-CN" smtClean="0">
                <a:ea typeface="宋体" panose="02010600030101010101" pitchFamily="2" charset="-122"/>
              </a:rPr>
              <a:t>1</a:t>
            </a:r>
            <a:r>
              <a:rPr lang="zh-CN" altLang="en-US" smtClean="0">
                <a:ea typeface="宋体" panose="02010600030101010101" pitchFamily="2" charset="-122"/>
              </a:rPr>
              <a:t>秒左右，排</a:t>
            </a:r>
            <a:r>
              <a:rPr lang="en-US" altLang="zh-CN" smtClean="0">
                <a:ea typeface="宋体" panose="02010600030101010101" pitchFamily="2" charset="-122"/>
              </a:rPr>
              <a:t>80000</a:t>
            </a:r>
            <a:r>
              <a:rPr lang="zh-CN" altLang="en-US" smtClean="0">
                <a:ea typeface="宋体" panose="02010600030101010101" pitchFamily="2" charset="-122"/>
              </a:rPr>
              <a:t>个数据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排序后</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推导演变的过程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第一轮排序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希尔排序第一轮后</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因为第一轮排序，将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5</a:t>
            </a:r>
            <a:r>
              <a:rPr lang="zh-CN" altLang="en-US" smtClean="0">
                <a:ea typeface="宋体" panose="02010600030101010101" pitchFamily="2" charset="-122"/>
              </a:rPr>
              <a:t>个组， 所以 </a:t>
            </a:r>
            <a:r>
              <a:rPr lang="en-US" altLang="zh-CN" smtClean="0">
                <a:ea typeface="宋体" panose="02010600030101010101" pitchFamily="2" charset="-122"/>
              </a:rPr>
              <a:t>i = 5 ; i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5;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5</a:t>
            </a:r>
            <a:r>
              <a:rPr lang="zh-CN" altLang="en-US" smtClean="0">
                <a:ea typeface="宋体" panose="02010600030101010101" pitchFamily="2" charset="-122"/>
              </a:rPr>
              <a:t>组，每组</a:t>
            </a:r>
            <a:r>
              <a:rPr lang="en-US" altLang="zh-CN" smtClean="0">
                <a:ea typeface="宋体" panose="02010600030101010101" pitchFamily="2" charset="-122"/>
              </a:rPr>
              <a:t>2</a:t>
            </a:r>
            <a:r>
              <a:rPr lang="zh-CN" altLang="en-US" smtClean="0">
                <a:ea typeface="宋体" panose="02010600030101010101" pitchFamily="2" charset="-122"/>
              </a:rPr>
              <a:t>个元素</a:t>
            </a:r>
            <a:r>
              <a:rPr lang="en-US" altLang="zh-CN" smtClean="0">
                <a:ea typeface="宋体" panose="02010600030101010101" pitchFamily="2" charset="-122"/>
              </a:rPr>
              <a:t>), </a:t>
            </a:r>
            <a:r>
              <a:rPr lang="zh-CN" altLang="en-US" smtClean="0">
                <a:ea typeface="宋体" panose="02010600030101010101" pitchFamily="2" charset="-122"/>
              </a:rPr>
              <a:t>步长为</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- 5; j &gt;= 0; j -= 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+ 5]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第二轮排序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希尔排序第二轮后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因为第二轮排序，将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5/2</a:t>
            </a:r>
            <a:r>
              <a:rPr lang="zh-CN" altLang="en-US" smtClean="0">
                <a:ea typeface="宋体" panose="02010600030101010101" pitchFamily="2" charset="-122"/>
              </a:rPr>
              <a:t>个组（看</a:t>
            </a:r>
            <a:r>
              <a:rPr lang="en-US" altLang="zh-CN" smtClean="0">
                <a:ea typeface="宋体" panose="02010600030101010101" pitchFamily="2" charset="-122"/>
              </a:rPr>
              <a:t>ppt</a:t>
            </a:r>
            <a:r>
              <a:rPr lang="zh-CN" altLang="en-US" smtClean="0">
                <a:ea typeface="宋体" panose="02010600030101010101" pitchFamily="2" charset="-122"/>
              </a:rPr>
              <a:t>图）， 所以 </a:t>
            </a:r>
            <a:r>
              <a:rPr lang="en-US" altLang="zh-CN" smtClean="0">
                <a:ea typeface="宋体" panose="02010600030101010101" pitchFamily="2" charset="-122"/>
              </a:rPr>
              <a:t>i = 2 ; i &lt; 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2;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2</a:t>
            </a:r>
            <a:r>
              <a:rPr lang="zh-CN" altLang="en-US" smtClean="0">
                <a:ea typeface="宋体" panose="02010600030101010101" pitchFamily="2" charset="-122"/>
              </a:rPr>
              <a:t>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- 2; j &gt;= 0; j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+ 2]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第三轮排序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希尔排序第三轮后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因为第三轮排序，将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2/2</a:t>
            </a:r>
            <a:r>
              <a:rPr lang="zh-CN" altLang="en-US" smtClean="0">
                <a:ea typeface="宋体" panose="02010600030101010101" pitchFamily="2" charset="-122"/>
              </a:rPr>
              <a:t>个组（看</a:t>
            </a:r>
            <a:r>
              <a:rPr lang="en-US" altLang="zh-CN" smtClean="0">
                <a:ea typeface="宋体" panose="02010600030101010101" pitchFamily="2" charset="-122"/>
              </a:rPr>
              <a:t>ppt</a:t>
            </a:r>
            <a:r>
              <a:rPr lang="zh-CN" altLang="en-US" smtClean="0">
                <a:ea typeface="宋体" panose="02010600030101010101" pitchFamily="2" charset="-122"/>
              </a:rPr>
              <a:t>图）， 所以 </a:t>
            </a:r>
            <a:r>
              <a:rPr lang="en-US" altLang="zh-CN" smtClean="0">
                <a:ea typeface="宋体" panose="02010600030101010101" pitchFamily="2" charset="-122"/>
              </a:rPr>
              <a:t>i = 1 ; i &lt; 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1</a:t>
            </a:r>
            <a:r>
              <a:rPr lang="zh-CN" altLang="en-US" smtClean="0">
                <a:ea typeface="宋体" panose="02010600030101010101" pitchFamily="2" charset="-122"/>
              </a:rPr>
              <a:t>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- 1; j &gt;= 0; 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+ 1]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希尔排序</a:t>
            </a:r>
            <a:r>
              <a:rPr lang="en-US" altLang="zh-CN" smtClean="0">
                <a:ea typeface="宋体" panose="02010600030101010101" pitchFamily="2" charset="-122"/>
              </a:rPr>
              <a:t>: </a:t>
            </a:r>
            <a:r>
              <a:rPr lang="zh-CN" altLang="en-US" smtClean="0">
                <a:ea typeface="宋体" panose="02010600030101010101" pitchFamily="2" charset="-122"/>
              </a:rPr>
              <a:t>对有序序列在插入时采用交换法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shellSort(int[]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遍历所有的步长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d = arr.length / 2; d &gt; 0; d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遍历所有有元素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d;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遍历本组中所有的元素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i - d; j &gt;= 0; j -= 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d]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希尔排序</a:t>
            </a:r>
            <a:r>
              <a:rPr lang="en-US" altLang="zh-CN" smtClean="0">
                <a:ea typeface="宋体" panose="02010600030101010101" pitchFamily="2" charset="-122"/>
              </a:rPr>
              <a:t>: </a:t>
            </a:r>
            <a:r>
              <a:rPr lang="zh-CN" altLang="en-US" smtClean="0">
                <a:ea typeface="宋体" panose="02010600030101010101" pitchFamily="2" charset="-122"/>
              </a:rPr>
              <a:t>对有序序列在插入时采用移动法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shellSort2(int[]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增量</a:t>
            </a:r>
            <a:r>
              <a:rPr lang="en-US" altLang="zh-CN" smtClean="0">
                <a:ea typeface="宋体" panose="02010600030101010101" pitchFamily="2" charset="-122"/>
              </a:rPr>
              <a:t>gap</a:t>
            </a:r>
            <a:r>
              <a:rPr lang="zh-CN" altLang="en-US" smtClean="0">
                <a:ea typeface="宋体" panose="02010600030101010101" pitchFamily="2" charset="-122"/>
              </a:rPr>
              <a:t>，并逐步缩小增量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gap = arr.length / 2; gap &gt; 0; gap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从第</a:t>
            </a:r>
            <a:r>
              <a:rPr lang="en-US" altLang="zh-CN" smtClean="0">
                <a:ea typeface="宋体" panose="02010600030101010101" pitchFamily="2" charset="-122"/>
              </a:rPr>
              <a:t>gap</a:t>
            </a:r>
            <a:r>
              <a:rPr lang="zh-CN" altLang="en-US" smtClean="0">
                <a:ea typeface="宋体" panose="02010600030101010101" pitchFamily="2" charset="-122"/>
              </a:rPr>
              <a:t>个元素，逐个对其所在组进行直接插入排序操作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gap;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 =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(arr[j] &lt;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(j - gap &gt;= 0 &amp;&amp; temp &lt;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移动法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arr[j] = arr[j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简单的插入排序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void insertSort(int[]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insertIndex = i - 1; // </a:t>
            </a:r>
            <a:r>
              <a:rPr lang="zh-CN" altLang="en-US" smtClean="0">
                <a:ea typeface="宋体" panose="02010600030101010101" pitchFamily="2" charset="-122"/>
              </a:rPr>
              <a:t>表示有序表的最后这个元素的下标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还没找到位置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退出</a:t>
            </a:r>
            <a:r>
              <a:rPr lang="en-US" altLang="zh-CN" smtClean="0">
                <a:ea typeface="宋体" panose="02010600030101010101" pitchFamily="2" charset="-122"/>
              </a:rPr>
              <a:t>while </a:t>
            </a:r>
            <a:r>
              <a:rPr lang="zh-CN" altLang="en-US" smtClean="0">
                <a:ea typeface="宋体" panose="02010600030101010101" pitchFamily="2" charset="-122"/>
              </a:rPr>
              <a:t>说明插入的位置就找到了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5566" y="1744779"/>
            <a:ext cx="8109744"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31131" y="3182727"/>
            <a:ext cx="6678613"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7134" y="224925"/>
            <a:ext cx="2146697"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7044" y="224925"/>
            <a:ext cx="6281076"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3663" y="3609171"/>
            <a:ext cx="8109744"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53663" y="2380545"/>
            <a:ext cx="8109744"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7044"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49945"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7044" y="1257229"/>
            <a:ext cx="4215543"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77044" y="1781182"/>
            <a:ext cx="4215543"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846635" y="1257229"/>
            <a:ext cx="4217199"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846635" y="1781182"/>
            <a:ext cx="4217199"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046" y="223622"/>
            <a:ext cx="3138882"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730217" y="223625"/>
            <a:ext cx="5333614"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77046" y="1175322"/>
            <a:ext cx="3138882"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70078" y="3931603"/>
            <a:ext cx="5724525"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870078" y="501852"/>
            <a:ext cx="5724525"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870078" y="4395750"/>
            <a:ext cx="5724525"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7044" y="224923"/>
            <a:ext cx="8586788"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7044" y="1310535"/>
            <a:ext cx="8586788"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77044" y="5205734"/>
            <a:ext cx="2226204"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259799" y="5205734"/>
            <a:ext cx="3021277"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837627" y="5205734"/>
            <a:ext cx="2226204"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vmlDrawing" Target="../drawings/vmlDrawing38.vml"/><Relationship Id="rId4" Type="http://schemas.openxmlformats.org/officeDocument/2006/relationships/slideLayout" Target="../slideLayouts/slideLayout2.xml"/><Relationship Id="rId3" Type="http://schemas.openxmlformats.org/officeDocument/2006/relationships/image" Target="../media/image113.wmf"/><Relationship Id="rId2" Type="http://schemas.openxmlformats.org/officeDocument/2006/relationships/oleObject" Target="../embeddings/oleObject55.bin"/><Relationship Id="rId1" Type="http://schemas.openxmlformats.org/officeDocument/2006/relationships/image" Target="../media/image10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6" Type="http://schemas.openxmlformats.org/officeDocument/2006/relationships/notesSlide" Target="../notesSlides/notesSlide101.xml"/><Relationship Id="rId5" Type="http://schemas.openxmlformats.org/officeDocument/2006/relationships/vmlDrawing" Target="../drawings/vmlDrawing39.vml"/><Relationship Id="rId4" Type="http://schemas.openxmlformats.org/officeDocument/2006/relationships/slideLayout" Target="../slideLayouts/slideLayout2.xml"/><Relationship Id="rId3" Type="http://schemas.openxmlformats.org/officeDocument/2006/relationships/image" Target="../media/image115.wmf"/><Relationship Id="rId2" Type="http://schemas.openxmlformats.org/officeDocument/2006/relationships/oleObject" Target="../embeddings/oleObject56.bin"/><Relationship Id="rId1" Type="http://schemas.openxmlformats.org/officeDocument/2006/relationships/image" Target="../media/image114.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104.xml"/><Relationship Id="rId5" Type="http://schemas.openxmlformats.org/officeDocument/2006/relationships/vmlDrawing" Target="../drawings/vmlDrawing40.vml"/><Relationship Id="rId4" Type="http://schemas.openxmlformats.org/officeDocument/2006/relationships/slideLayout" Target="../slideLayouts/slideLayout2.xml"/><Relationship Id="rId3" Type="http://schemas.openxmlformats.org/officeDocument/2006/relationships/image" Target="../media/image117.wmf"/><Relationship Id="rId2" Type="http://schemas.openxmlformats.org/officeDocument/2006/relationships/oleObject" Target="../embeddings/oleObject57.bin"/><Relationship Id="rId1" Type="http://schemas.openxmlformats.org/officeDocument/2006/relationships/image" Target="../media/image116.png"/></Relationships>
</file>

<file path=ppt/slides/_rels/slide106.xml.rels><?xml version="1.0" encoding="UTF-8" standalone="yes"?>
<Relationships xmlns="http://schemas.openxmlformats.org/package/2006/relationships"><Relationship Id="rId9" Type="http://schemas.openxmlformats.org/officeDocument/2006/relationships/notesSlide" Target="../notesSlides/notesSlide105.xml"/><Relationship Id="rId8" Type="http://schemas.openxmlformats.org/officeDocument/2006/relationships/vmlDrawing" Target="../drawings/vmlDrawing41.vml"/><Relationship Id="rId7" Type="http://schemas.openxmlformats.org/officeDocument/2006/relationships/slideLayout" Target="../slideLayouts/slideLayout2.xml"/><Relationship Id="rId6" Type="http://schemas.openxmlformats.org/officeDocument/2006/relationships/image" Target="../media/image121.wmf"/><Relationship Id="rId5" Type="http://schemas.openxmlformats.org/officeDocument/2006/relationships/oleObject" Target="../embeddings/oleObject59.bin"/><Relationship Id="rId4" Type="http://schemas.openxmlformats.org/officeDocument/2006/relationships/image" Target="../media/image120.wmf"/><Relationship Id="rId3" Type="http://schemas.openxmlformats.org/officeDocument/2006/relationships/oleObject" Target="../embeddings/oleObject58.bin"/><Relationship Id="rId2" Type="http://schemas.openxmlformats.org/officeDocument/2006/relationships/image" Target="../media/image119.png"/><Relationship Id="rId1" Type="http://schemas.openxmlformats.org/officeDocument/2006/relationships/image" Target="../media/image11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slideLayout" Target="../slideLayouts/slideLayout2.xml"/><Relationship Id="rId3" Type="http://schemas.openxmlformats.org/officeDocument/2006/relationships/hyperlink" Target="http://www.cnblogs.com/skywang12345/p/3602737.html" TargetMode="External"/><Relationship Id="rId2" Type="http://schemas.openxmlformats.org/officeDocument/2006/relationships/hyperlink" Target="https://baike.baidu.com/item/%E5%85%83%E7%B4%A0%E5%88%86%E9%85%8D/2107419" TargetMode="External"/><Relationship Id="rId1" Type="http://schemas.openxmlformats.org/officeDocument/2006/relationships/hyperlink" Target="https://baike.baidu.com/item/%E5%9F%BA%E6%95%B0%E6%8E%92%E5%BA%8F/7875498"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hyperlink" Target="https://www.baidu.com/s?wd=%E6%95%B0%E6%8D%AE%E7%BB%93%E6%9E%84&amp;tn=SE_PcZhidaonwhc_ngpagmjz&amp;rsv_dl=gh_pc_zhidao" TargetMode="External"/><Relationship Id="rId1" Type="http://schemas.openxmlformats.org/officeDocument/2006/relationships/hyperlink" Target="https://baike.baidu.com/item/%E6%95%B0%E6%8D%AE" TargetMode="External"/></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109.xml"/><Relationship Id="rId4" Type="http://schemas.openxmlformats.org/officeDocument/2006/relationships/vmlDrawing" Target="../drawings/vmlDrawing42.vml"/><Relationship Id="rId3" Type="http://schemas.openxmlformats.org/officeDocument/2006/relationships/slideLayout" Target="../slideLayouts/slideLayout2.xml"/><Relationship Id="rId2" Type="http://schemas.openxmlformats.org/officeDocument/2006/relationships/image" Target="../media/image122.wmf"/><Relationship Id="rId1" Type="http://schemas.openxmlformats.org/officeDocument/2006/relationships/oleObject" Target="../embeddings/oleObject60.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vmlDrawing" Target="../drawings/vmlDrawing43.vml"/><Relationship Id="rId4" Type="http://schemas.openxmlformats.org/officeDocument/2006/relationships/slideLayout" Target="../slideLayouts/slideLayout2.xml"/><Relationship Id="rId3" Type="http://schemas.openxmlformats.org/officeDocument/2006/relationships/image" Target="../media/image123.wmf"/><Relationship Id="rId2" Type="http://schemas.openxmlformats.org/officeDocument/2006/relationships/oleObject" Target="../embeddings/oleObject61.bin"/><Relationship Id="rId1" Type="http://schemas.openxmlformats.org/officeDocument/2006/relationships/hyperlink" Target="https://code.i-harness.com/zh-CN/q/e98fa9" TargetMode="Externa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116.xml"/><Relationship Id="rId5" Type="http://schemas.openxmlformats.org/officeDocument/2006/relationships/vmlDrawing" Target="../drawings/vmlDrawing44.vml"/><Relationship Id="rId4" Type="http://schemas.openxmlformats.org/officeDocument/2006/relationships/slideLayout" Target="../slideLayouts/slideLayout2.xml"/><Relationship Id="rId3" Type="http://schemas.openxmlformats.org/officeDocument/2006/relationships/image" Target="../media/image126.wmf"/><Relationship Id="rId2" Type="http://schemas.openxmlformats.org/officeDocument/2006/relationships/oleObject" Target="../embeddings/oleObject62.bin"/><Relationship Id="rId1" Type="http://schemas.openxmlformats.org/officeDocument/2006/relationships/image" Target="../media/image125.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7" Type="http://schemas.openxmlformats.org/officeDocument/2006/relationships/notesSlide" Target="../notesSlides/notesSlide118.xml"/><Relationship Id="rId6" Type="http://schemas.openxmlformats.org/officeDocument/2006/relationships/vmlDrawing" Target="../drawings/vmlDrawing45.vml"/><Relationship Id="rId5" Type="http://schemas.openxmlformats.org/officeDocument/2006/relationships/slideLayout" Target="../slideLayouts/slideLayout2.xml"/><Relationship Id="rId4" Type="http://schemas.openxmlformats.org/officeDocument/2006/relationships/image" Target="../media/image129.wmf"/><Relationship Id="rId3" Type="http://schemas.openxmlformats.org/officeDocument/2006/relationships/oleObject" Target="../embeddings/oleObject63.bin"/><Relationship Id="rId2" Type="http://schemas.openxmlformats.org/officeDocument/2006/relationships/image" Target="../media/image128.png"/><Relationship Id="rId1" Type="http://schemas.openxmlformats.org/officeDocument/2006/relationships/image" Target="../media/image1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9" Type="http://schemas.openxmlformats.org/officeDocument/2006/relationships/vmlDrawing" Target="../drawings/vmlDrawing46.vml"/><Relationship Id="rId8" Type="http://schemas.openxmlformats.org/officeDocument/2006/relationships/slideLayout" Target="../slideLayouts/slideLayout2.xml"/><Relationship Id="rId7" Type="http://schemas.openxmlformats.org/officeDocument/2006/relationships/image" Target="../media/image131.wmf"/><Relationship Id="rId6" Type="http://schemas.openxmlformats.org/officeDocument/2006/relationships/oleObject" Target="../embeddings/oleObject64.bin"/><Relationship Id="rId5" Type="http://schemas.openxmlformats.org/officeDocument/2006/relationships/image" Target="../media/image130.png"/><Relationship Id="rId4" Type="http://schemas.openxmlformats.org/officeDocument/2006/relationships/hyperlink" Target="https://baike.baidu.com/item/%E4%B8%AD%E5%A4%96%E6%AF%94/7590939" TargetMode="External"/><Relationship Id="rId3" Type="http://schemas.openxmlformats.org/officeDocument/2006/relationships/hyperlink" Target="https://baike.baidu.com/item/%E9%BB%84%E9%87%91%E5%88%86%E5%89%B2/115896" TargetMode="External"/><Relationship Id="rId2" Type="http://schemas.openxmlformats.org/officeDocument/2006/relationships/hyperlink" Target="https://baike.baidu.com/item/0.618" TargetMode="External"/><Relationship Id="rId10" Type="http://schemas.openxmlformats.org/officeDocument/2006/relationships/notesSlide" Target="../notesSlides/notesSlide121.xml"/><Relationship Id="rId1" Type="http://schemas.openxmlformats.org/officeDocument/2006/relationships/hyperlink" Target="https://baike.baidu.com/item/%E7%BA%BF%E6%AE%B5/8679802" TargetMode="External"/></Relationships>
</file>

<file path=ppt/slides/_rels/slide123.xml.rels><?xml version="1.0" encoding="UTF-8" standalone="yes"?>
<Relationships xmlns="http://schemas.openxmlformats.org/package/2006/relationships"><Relationship Id="rId6" Type="http://schemas.openxmlformats.org/officeDocument/2006/relationships/notesSlide" Target="../notesSlides/notesSlide122.xml"/><Relationship Id="rId5" Type="http://schemas.openxmlformats.org/officeDocument/2006/relationships/vmlDrawing" Target="../drawings/vmlDrawing47.vml"/><Relationship Id="rId4" Type="http://schemas.openxmlformats.org/officeDocument/2006/relationships/slideLayout" Target="../slideLayouts/slideLayout2.xml"/><Relationship Id="rId3" Type="http://schemas.openxmlformats.org/officeDocument/2006/relationships/image" Target="../media/image133.wmf"/><Relationship Id="rId2" Type="http://schemas.openxmlformats.org/officeDocument/2006/relationships/oleObject" Target="../embeddings/oleObject65.bin"/><Relationship Id="rId1" Type="http://schemas.openxmlformats.org/officeDocument/2006/relationships/image" Target="../media/image13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9" Type="http://schemas.openxmlformats.org/officeDocument/2006/relationships/image" Target="../media/image136.wmf"/><Relationship Id="rId8" Type="http://schemas.openxmlformats.org/officeDocument/2006/relationships/oleObject" Target="../embeddings/oleObject67.bin"/><Relationship Id="rId7" Type="http://schemas.openxmlformats.org/officeDocument/2006/relationships/image" Target="../media/image135.wmf"/><Relationship Id="rId6" Type="http://schemas.openxmlformats.org/officeDocument/2006/relationships/oleObject" Target="../embeddings/oleObject66.bin"/><Relationship Id="rId5" Type="http://schemas.openxmlformats.org/officeDocument/2006/relationships/image" Target="../media/image134.png"/><Relationship Id="rId4" Type="http://schemas.openxmlformats.org/officeDocument/2006/relationships/hyperlink" Target="https://baike.baidu.com/item/%E6%95%B0%E7%BB%84" TargetMode="External"/><Relationship Id="rId3" Type="http://schemas.openxmlformats.org/officeDocument/2006/relationships/hyperlink" Target="https://baike.baidu.com/item/%E6%95%A3%E5%88%97%E5%87%BD%E6%95%B0" TargetMode="External"/><Relationship Id="rId2" Type="http://schemas.openxmlformats.org/officeDocument/2006/relationships/hyperlink" Target="https://baike.baidu.com/item/%E6%95%B0%E6%8D%AE%E7%BB%93%E6%9E%84/1450" TargetMode="External"/><Relationship Id="rId12" Type="http://schemas.openxmlformats.org/officeDocument/2006/relationships/notesSlide" Target="../notesSlides/notesSlide126.xml"/><Relationship Id="rId11" Type="http://schemas.openxmlformats.org/officeDocument/2006/relationships/vmlDrawing" Target="../drawings/vmlDrawing48.vml"/><Relationship Id="rId10" Type="http://schemas.openxmlformats.org/officeDocument/2006/relationships/slideLayout" Target="../slideLayouts/slideLayout2.xml"/><Relationship Id="rId1" Type="http://schemas.openxmlformats.org/officeDocument/2006/relationships/hyperlink" Target="https://baike.baidu.com/item/%E6%95%A3%E5%88%97%E8%A1%A8" TargetMode="External"/></Relationships>
</file>

<file path=ppt/slides/_rels/slide128.xml.rels><?xml version="1.0" encoding="UTF-8" standalone="yes"?>
<Relationships xmlns="http://schemas.openxmlformats.org/package/2006/relationships"><Relationship Id="rId9" Type="http://schemas.openxmlformats.org/officeDocument/2006/relationships/oleObject" Target="../embeddings/oleObject69.bin"/><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3" Type="http://schemas.openxmlformats.org/officeDocument/2006/relationships/notesSlide" Target="../notesSlides/notesSlide127.xml"/><Relationship Id="rId22" Type="http://schemas.openxmlformats.org/officeDocument/2006/relationships/vmlDrawing" Target="../drawings/vmlDrawing49.vml"/><Relationship Id="rId21" Type="http://schemas.openxmlformats.org/officeDocument/2006/relationships/slideLayout" Target="../slideLayouts/slideLayout2.xml"/><Relationship Id="rId20" Type="http://schemas.openxmlformats.org/officeDocument/2006/relationships/image" Target="../media/image149.wmf"/><Relationship Id="rId2" Type="http://schemas.openxmlformats.org/officeDocument/2006/relationships/image" Target="../media/image137.wmf"/><Relationship Id="rId19" Type="http://schemas.openxmlformats.org/officeDocument/2006/relationships/oleObject" Target="../embeddings/oleObject74.bin"/><Relationship Id="rId18" Type="http://schemas.openxmlformats.org/officeDocument/2006/relationships/image" Target="../media/image148.wmf"/><Relationship Id="rId17" Type="http://schemas.openxmlformats.org/officeDocument/2006/relationships/oleObject" Target="../embeddings/oleObject73.bin"/><Relationship Id="rId16" Type="http://schemas.openxmlformats.org/officeDocument/2006/relationships/image" Target="../media/image147.wmf"/><Relationship Id="rId15" Type="http://schemas.openxmlformats.org/officeDocument/2006/relationships/oleObject" Target="../embeddings/oleObject72.bin"/><Relationship Id="rId14" Type="http://schemas.openxmlformats.org/officeDocument/2006/relationships/image" Target="../media/image146.wmf"/><Relationship Id="rId13" Type="http://schemas.openxmlformats.org/officeDocument/2006/relationships/oleObject" Target="../embeddings/oleObject71.bin"/><Relationship Id="rId12" Type="http://schemas.openxmlformats.org/officeDocument/2006/relationships/image" Target="../media/image145.wmf"/><Relationship Id="rId11" Type="http://schemas.openxmlformats.org/officeDocument/2006/relationships/oleObject" Target="../embeddings/oleObject70.bin"/><Relationship Id="rId10" Type="http://schemas.openxmlformats.org/officeDocument/2006/relationships/image" Target="../media/image144.wmf"/><Relationship Id="rId1" Type="http://schemas.openxmlformats.org/officeDocument/2006/relationships/oleObject" Target="../embeddings/oleObject68.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image" Target="../media/image10.png"/></Relationships>
</file>

<file path=ppt/slides/_rels/slide130.xml.rels><?xml version="1.0" encoding="UTF-8" standalone="yes"?>
<Relationships xmlns="http://schemas.openxmlformats.org/package/2006/relationships"><Relationship Id="rId5" Type="http://schemas.openxmlformats.org/officeDocument/2006/relationships/notesSlide" Target="../notesSlides/notesSlide129.xml"/><Relationship Id="rId4" Type="http://schemas.openxmlformats.org/officeDocument/2006/relationships/vmlDrawing" Target="../drawings/vmlDrawing50.vml"/><Relationship Id="rId3" Type="http://schemas.openxmlformats.org/officeDocument/2006/relationships/slideLayout" Target="../slideLayouts/slideLayout2.xml"/><Relationship Id="rId2" Type="http://schemas.openxmlformats.org/officeDocument/2006/relationships/image" Target="../media/image150.wmf"/><Relationship Id="rId1" Type="http://schemas.openxmlformats.org/officeDocument/2006/relationships/oleObject" Target="../embeddings/oleObject75.bin"/></Relationships>
</file>

<file path=ppt/slides/_rels/slide131.xml.rels><?xml version="1.0" encoding="UTF-8" standalone="yes"?>
<Relationships xmlns="http://schemas.openxmlformats.org/package/2006/relationships"><Relationship Id="rId6" Type="http://schemas.openxmlformats.org/officeDocument/2006/relationships/notesSlide" Target="../notesSlides/notesSlide130.xml"/><Relationship Id="rId5" Type="http://schemas.openxmlformats.org/officeDocument/2006/relationships/vmlDrawing" Target="../drawings/vmlDrawing51.vml"/><Relationship Id="rId4" Type="http://schemas.openxmlformats.org/officeDocument/2006/relationships/slideLayout" Target="../slideLayouts/slideLayout2.xml"/><Relationship Id="rId3" Type="http://schemas.openxmlformats.org/officeDocument/2006/relationships/image" Target="../media/image152.wmf"/><Relationship Id="rId2" Type="http://schemas.openxmlformats.org/officeDocument/2006/relationships/oleObject" Target="../embeddings/oleObject76.bin"/><Relationship Id="rId1" Type="http://schemas.openxmlformats.org/officeDocument/2006/relationships/image" Target="../media/image151.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9" Type="http://schemas.openxmlformats.org/officeDocument/2006/relationships/notesSlide" Target="../notesSlides/notesSlide133.xml"/><Relationship Id="rId8" Type="http://schemas.openxmlformats.org/officeDocument/2006/relationships/vmlDrawing" Target="../drawings/vmlDrawing52.vml"/><Relationship Id="rId7" Type="http://schemas.openxmlformats.org/officeDocument/2006/relationships/slideLayout" Target="../slideLayouts/slideLayout2.xml"/><Relationship Id="rId6" Type="http://schemas.openxmlformats.org/officeDocument/2006/relationships/image" Target="../media/image156.wmf"/><Relationship Id="rId5" Type="http://schemas.openxmlformats.org/officeDocument/2006/relationships/oleObject" Target="../embeddings/oleObject78.bin"/><Relationship Id="rId4" Type="http://schemas.openxmlformats.org/officeDocument/2006/relationships/image" Target="../media/image155.png"/><Relationship Id="rId3" Type="http://schemas.openxmlformats.org/officeDocument/2006/relationships/image" Target="../media/image154.wmf"/><Relationship Id="rId2" Type="http://schemas.openxmlformats.org/officeDocument/2006/relationships/oleObject" Target="../embeddings/oleObject77.bin"/><Relationship Id="rId1" Type="http://schemas.openxmlformats.org/officeDocument/2006/relationships/image" Target="../media/image153.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6" Type="http://schemas.openxmlformats.org/officeDocument/2006/relationships/notesSlide" Target="../notesSlides/notesSlide138.xml"/><Relationship Id="rId5" Type="http://schemas.openxmlformats.org/officeDocument/2006/relationships/vmlDrawing" Target="../drawings/vmlDrawing53.vml"/><Relationship Id="rId4" Type="http://schemas.openxmlformats.org/officeDocument/2006/relationships/slideLayout" Target="../slideLayouts/slideLayout2.xml"/><Relationship Id="rId3" Type="http://schemas.openxmlformats.org/officeDocument/2006/relationships/image" Target="../media/image158.wmf"/><Relationship Id="rId2" Type="http://schemas.openxmlformats.org/officeDocument/2006/relationships/oleObject" Target="../embeddings/oleObject79.bin"/><Relationship Id="rId1" Type="http://schemas.openxmlformats.org/officeDocument/2006/relationships/image" Target="../media/image15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0.xml.rels><?xml version="1.0" encoding="UTF-8" standalone="yes"?>
<Relationships xmlns="http://schemas.openxmlformats.org/package/2006/relationships"><Relationship Id="rId6" Type="http://schemas.openxmlformats.org/officeDocument/2006/relationships/notesSlide" Target="../notesSlides/notesSlide139.xml"/><Relationship Id="rId5" Type="http://schemas.openxmlformats.org/officeDocument/2006/relationships/vmlDrawing" Target="../drawings/vmlDrawing54.vml"/><Relationship Id="rId4" Type="http://schemas.openxmlformats.org/officeDocument/2006/relationships/slideLayout" Target="../slideLayouts/slideLayout2.xml"/><Relationship Id="rId3" Type="http://schemas.openxmlformats.org/officeDocument/2006/relationships/image" Target="../media/image159.wmf"/><Relationship Id="rId2" Type="http://schemas.openxmlformats.org/officeDocument/2006/relationships/oleObject" Target="../embeddings/oleObject80.bin"/><Relationship Id="rId1" Type="http://schemas.openxmlformats.org/officeDocument/2006/relationships/image" Target="../media/image157.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2.xml"/><Relationship Id="rId1" Type="http://schemas.openxmlformats.org/officeDocument/2006/relationships/hyperlink" Target="https://baike.baidu.com/item/%E7%BB%93%E7%82%B9"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5.xml"/><Relationship Id="rId4" Type="http://schemas.openxmlformats.org/officeDocument/2006/relationships/vmlDrawing" Target="../drawings/vmlDrawing55.vml"/><Relationship Id="rId3" Type="http://schemas.openxmlformats.org/officeDocument/2006/relationships/slideLayout" Target="../slideLayouts/slideLayout2.xml"/><Relationship Id="rId2" Type="http://schemas.openxmlformats.org/officeDocument/2006/relationships/image" Target="../media/image160.wmf"/><Relationship Id="rId1" Type="http://schemas.openxmlformats.org/officeDocument/2006/relationships/oleObject" Target="../embeddings/oleObject81.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14.wmf"/><Relationship Id="rId2" Type="http://schemas.openxmlformats.org/officeDocument/2006/relationships/oleObject" Target="../embeddings/oleObject5.bin"/><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9" Type="http://schemas.openxmlformats.org/officeDocument/2006/relationships/notesSlide" Target="../notesSlides/notesSlide150.xml"/><Relationship Id="rId8" Type="http://schemas.openxmlformats.org/officeDocument/2006/relationships/vmlDrawing" Target="../drawings/vmlDrawing56.vml"/><Relationship Id="rId7" Type="http://schemas.openxmlformats.org/officeDocument/2006/relationships/slideLayout" Target="../slideLayouts/slideLayout2.xml"/><Relationship Id="rId6" Type="http://schemas.openxmlformats.org/officeDocument/2006/relationships/image" Target="../media/image164.wmf"/><Relationship Id="rId5" Type="http://schemas.openxmlformats.org/officeDocument/2006/relationships/oleObject" Target="../embeddings/oleObject83.bin"/><Relationship Id="rId4" Type="http://schemas.openxmlformats.org/officeDocument/2006/relationships/image" Target="../media/image163.wmf"/><Relationship Id="rId3" Type="http://schemas.openxmlformats.org/officeDocument/2006/relationships/oleObject" Target="../embeddings/oleObject82.bin"/><Relationship Id="rId2" Type="http://schemas.openxmlformats.org/officeDocument/2006/relationships/image" Target="../media/image162.png"/><Relationship Id="rId1" Type="http://schemas.openxmlformats.org/officeDocument/2006/relationships/image" Target="../media/image161.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57.vml"/><Relationship Id="rId3" Type="http://schemas.openxmlformats.org/officeDocument/2006/relationships/slideLayout" Target="../slideLayouts/slideLayout2.xml"/><Relationship Id="rId2" Type="http://schemas.openxmlformats.org/officeDocument/2006/relationships/image" Target="../media/image166.wmf"/><Relationship Id="rId1" Type="http://schemas.openxmlformats.org/officeDocument/2006/relationships/oleObject" Target="../embeddings/oleObject84.bin"/></Relationships>
</file>

<file path=ppt/slides/_rels/slide155.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vmlDrawing" Target="../drawings/vmlDrawing58.vml"/><Relationship Id="rId3" Type="http://schemas.openxmlformats.org/officeDocument/2006/relationships/slideLayout" Target="../slideLayouts/slideLayout2.xml"/><Relationship Id="rId2" Type="http://schemas.openxmlformats.org/officeDocument/2006/relationships/image" Target="../media/image167.wmf"/><Relationship Id="rId1" Type="http://schemas.openxmlformats.org/officeDocument/2006/relationships/oleObject" Target="../embeddings/oleObject85.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hyperlink" Target="https://baike.baidu.com/item/%E5%8F%B6%E5%AD%90%E7%BB%93%E7%82%B9/3620239"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5" Type="http://schemas.openxmlformats.org/officeDocument/2006/relationships/notesSlide" Target="../notesSlides/notesSlide158.xml"/><Relationship Id="rId4" Type="http://schemas.openxmlformats.org/officeDocument/2006/relationships/vmlDrawing" Target="../drawings/vmlDrawing59.vml"/><Relationship Id="rId3" Type="http://schemas.openxmlformats.org/officeDocument/2006/relationships/slideLayout" Target="../slideLayouts/slideLayout2.xml"/><Relationship Id="rId2" Type="http://schemas.openxmlformats.org/officeDocument/2006/relationships/image" Target="../media/image168.wmf"/><Relationship Id="rId1" Type="http://schemas.openxmlformats.org/officeDocument/2006/relationships/oleObject" Target="../embeddings/oleObject8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hyperlink" Target="https://baike.baidu.com/item/%E5%AD%97%E9%95%BF/97660" TargetMode="External"/><Relationship Id="rId1" Type="http://schemas.openxmlformats.org/officeDocument/2006/relationships/hyperlink" Target="https://baike.baidu.com/item/%E5%93%88%E5%A4%AB%E6%9B%BC" TargetMode="Externa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hyperlink" Target="https://www.mokuge.com/tool/asciito16/"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notesSlide" Target="../notesSlides/notesSlide164.xml"/><Relationship Id="rId7" Type="http://schemas.openxmlformats.org/officeDocument/2006/relationships/vmlDrawing" Target="../drawings/vmlDrawing60.vml"/><Relationship Id="rId6" Type="http://schemas.openxmlformats.org/officeDocument/2006/relationships/slideLayout" Target="../slideLayouts/slideLayout2.xml"/><Relationship Id="rId5" Type="http://schemas.openxmlformats.org/officeDocument/2006/relationships/image" Target="../media/image171.wmf"/><Relationship Id="rId4" Type="http://schemas.openxmlformats.org/officeDocument/2006/relationships/oleObject" Target="../embeddings/oleObject88.bin"/><Relationship Id="rId3" Type="http://schemas.openxmlformats.org/officeDocument/2006/relationships/image" Target="../media/image170.wmf"/><Relationship Id="rId2" Type="http://schemas.openxmlformats.org/officeDocument/2006/relationships/oleObject" Target="../embeddings/oleObject87.bin"/><Relationship Id="rId1" Type="http://schemas.openxmlformats.org/officeDocument/2006/relationships/image" Target="../media/image169.png"/></Relationships>
</file>

<file path=ppt/slides/_rels/slide166.xml.rels><?xml version="1.0" encoding="UTF-8" standalone="yes"?>
<Relationships xmlns="http://schemas.openxmlformats.org/package/2006/relationships"><Relationship Id="rId8" Type="http://schemas.openxmlformats.org/officeDocument/2006/relationships/notesSlide" Target="../notesSlides/notesSlide165.xml"/><Relationship Id="rId7" Type="http://schemas.openxmlformats.org/officeDocument/2006/relationships/vmlDrawing" Target="../drawings/vmlDrawing61.vml"/><Relationship Id="rId6" Type="http://schemas.openxmlformats.org/officeDocument/2006/relationships/slideLayout" Target="../slideLayouts/slideLayout2.xml"/><Relationship Id="rId5" Type="http://schemas.openxmlformats.org/officeDocument/2006/relationships/image" Target="../media/image174.wmf"/><Relationship Id="rId4" Type="http://schemas.openxmlformats.org/officeDocument/2006/relationships/oleObject" Target="../embeddings/oleObject90.bin"/><Relationship Id="rId3" Type="http://schemas.openxmlformats.org/officeDocument/2006/relationships/image" Target="../media/image173.wmf"/><Relationship Id="rId2" Type="http://schemas.openxmlformats.org/officeDocument/2006/relationships/oleObject" Target="../embeddings/oleObject89.bin"/><Relationship Id="rId1" Type="http://schemas.openxmlformats.org/officeDocument/2006/relationships/image" Target="../media/image172.png"/></Relationships>
</file>

<file path=ppt/slides/_rels/slide167.xml.rels><?xml version="1.0" encoding="UTF-8" standalone="yes"?>
<Relationships xmlns="http://schemas.openxmlformats.org/package/2006/relationships"><Relationship Id="rId5" Type="http://schemas.openxmlformats.org/officeDocument/2006/relationships/notesSlide" Target="../notesSlides/notesSlide166.xml"/><Relationship Id="rId4" Type="http://schemas.openxmlformats.org/officeDocument/2006/relationships/vmlDrawing" Target="../drawings/vmlDrawing62.vml"/><Relationship Id="rId3" Type="http://schemas.openxmlformats.org/officeDocument/2006/relationships/slideLayout" Target="../slideLayouts/slideLayout2.xml"/><Relationship Id="rId2" Type="http://schemas.openxmlformats.org/officeDocument/2006/relationships/image" Target="../media/image175.wmf"/><Relationship Id="rId1" Type="http://schemas.openxmlformats.org/officeDocument/2006/relationships/oleObject" Target="../embeddings/oleObject91.bin"/></Relationships>
</file>

<file path=ppt/slides/_rels/slide168.xml.rels><?xml version="1.0" encoding="UTF-8" standalone="yes"?>
<Relationships xmlns="http://schemas.openxmlformats.org/package/2006/relationships"><Relationship Id="rId5" Type="http://schemas.openxmlformats.org/officeDocument/2006/relationships/notesSlide" Target="../notesSlides/notesSlide167.xml"/><Relationship Id="rId4" Type="http://schemas.openxmlformats.org/officeDocument/2006/relationships/vmlDrawing" Target="../drawings/vmlDrawing63.vml"/><Relationship Id="rId3" Type="http://schemas.openxmlformats.org/officeDocument/2006/relationships/slideLayout" Target="../slideLayouts/slideLayout2.xml"/><Relationship Id="rId2" Type="http://schemas.openxmlformats.org/officeDocument/2006/relationships/image" Target="../media/image176.wmf"/><Relationship Id="rId1" Type="http://schemas.openxmlformats.org/officeDocument/2006/relationships/oleObject" Target="../embeddings/oleObject92.bin"/></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5" Type="http://schemas.openxmlformats.org/officeDocument/2006/relationships/notesSlide" Target="../notesSlides/notesSlide169.xml"/><Relationship Id="rId4" Type="http://schemas.openxmlformats.org/officeDocument/2006/relationships/vmlDrawing" Target="../drawings/vmlDrawing64.vml"/><Relationship Id="rId3" Type="http://schemas.openxmlformats.org/officeDocument/2006/relationships/slideLayout" Target="../slideLayouts/slideLayout2.xml"/><Relationship Id="rId2" Type="http://schemas.openxmlformats.org/officeDocument/2006/relationships/image" Target="../media/image177.wmf"/><Relationship Id="rId1" Type="http://schemas.openxmlformats.org/officeDocument/2006/relationships/oleObject" Target="../embeddings/oleObject93.bin"/></Relationships>
</file>

<file path=ppt/slides/_rels/slide171.xml.rels><?xml version="1.0" encoding="UTF-8" standalone="yes"?>
<Relationships xmlns="http://schemas.openxmlformats.org/package/2006/relationships"><Relationship Id="rId5" Type="http://schemas.openxmlformats.org/officeDocument/2006/relationships/notesSlide" Target="../notesSlides/notesSlide170.xml"/><Relationship Id="rId4" Type="http://schemas.openxmlformats.org/officeDocument/2006/relationships/vmlDrawing" Target="../drawings/vmlDrawing65.vml"/><Relationship Id="rId3" Type="http://schemas.openxmlformats.org/officeDocument/2006/relationships/slideLayout" Target="../slideLayouts/slideLayout2.xml"/><Relationship Id="rId2" Type="http://schemas.openxmlformats.org/officeDocument/2006/relationships/image" Target="../media/image178.wmf"/><Relationship Id="rId1" Type="http://schemas.openxmlformats.org/officeDocument/2006/relationships/oleObject" Target="../embeddings/oleObject94.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5" Type="http://schemas.openxmlformats.org/officeDocument/2006/relationships/notesSlide" Target="../notesSlides/notesSlide173.xml"/><Relationship Id="rId4" Type="http://schemas.openxmlformats.org/officeDocument/2006/relationships/vmlDrawing" Target="../drawings/vmlDrawing66.vml"/><Relationship Id="rId3" Type="http://schemas.openxmlformats.org/officeDocument/2006/relationships/slideLayout" Target="../slideLayouts/slideLayout2.xml"/><Relationship Id="rId2" Type="http://schemas.openxmlformats.org/officeDocument/2006/relationships/image" Target="../media/image179.wmf"/><Relationship Id="rId1" Type="http://schemas.openxmlformats.org/officeDocument/2006/relationships/oleObject" Target="../embeddings/oleObject95.bin"/></Relationships>
</file>

<file path=ppt/slides/_rels/slide175.xml.rels><?xml version="1.0" encoding="UTF-8" standalone="yes"?>
<Relationships xmlns="http://schemas.openxmlformats.org/package/2006/relationships"><Relationship Id="rId7" Type="http://schemas.openxmlformats.org/officeDocument/2006/relationships/notesSlide" Target="../notesSlides/notesSlide174.xml"/><Relationship Id="rId6" Type="http://schemas.openxmlformats.org/officeDocument/2006/relationships/vmlDrawing" Target="../drawings/vmlDrawing67.vml"/><Relationship Id="rId5" Type="http://schemas.openxmlformats.org/officeDocument/2006/relationships/slideLayout" Target="../slideLayouts/slideLayout2.xml"/><Relationship Id="rId4" Type="http://schemas.openxmlformats.org/officeDocument/2006/relationships/image" Target="../media/image182.wmf"/><Relationship Id="rId3" Type="http://schemas.openxmlformats.org/officeDocument/2006/relationships/oleObject" Target="../embeddings/oleObject96.bin"/><Relationship Id="rId2" Type="http://schemas.openxmlformats.org/officeDocument/2006/relationships/image" Target="../media/image181.png"/><Relationship Id="rId1" Type="http://schemas.openxmlformats.org/officeDocument/2006/relationships/image" Target="../media/image180.png"/></Relationships>
</file>

<file path=ppt/slides/_rels/slide176.xml.rels><?xml version="1.0" encoding="UTF-8" standalone="yes"?>
<Relationships xmlns="http://schemas.openxmlformats.org/package/2006/relationships"><Relationship Id="rId6" Type="http://schemas.openxmlformats.org/officeDocument/2006/relationships/notesSlide" Target="../notesSlides/notesSlide175.xml"/><Relationship Id="rId5" Type="http://schemas.openxmlformats.org/officeDocument/2006/relationships/vmlDrawing" Target="../drawings/vmlDrawing68.vml"/><Relationship Id="rId4" Type="http://schemas.openxmlformats.org/officeDocument/2006/relationships/slideLayout" Target="../slideLayouts/slideLayout2.xml"/><Relationship Id="rId3" Type="http://schemas.openxmlformats.org/officeDocument/2006/relationships/image" Target="../media/image183.wmf"/><Relationship Id="rId2" Type="http://schemas.openxmlformats.org/officeDocument/2006/relationships/oleObject" Target="../embeddings/oleObject97.bin"/><Relationship Id="rId1" Type="http://schemas.openxmlformats.org/officeDocument/2006/relationships/image" Target="../media/image180.png"/></Relationships>
</file>

<file path=ppt/slides/_rels/slide177.xml.rels><?xml version="1.0" encoding="UTF-8" standalone="yes"?>
<Relationships xmlns="http://schemas.openxmlformats.org/package/2006/relationships"><Relationship Id="rId6" Type="http://schemas.openxmlformats.org/officeDocument/2006/relationships/notesSlide" Target="../notesSlides/notesSlide176.xml"/><Relationship Id="rId5" Type="http://schemas.openxmlformats.org/officeDocument/2006/relationships/vmlDrawing" Target="../drawings/vmlDrawing69.vml"/><Relationship Id="rId4" Type="http://schemas.openxmlformats.org/officeDocument/2006/relationships/slideLayout" Target="../slideLayouts/slideLayout2.xml"/><Relationship Id="rId3" Type="http://schemas.openxmlformats.org/officeDocument/2006/relationships/image" Target="../media/image184.wmf"/><Relationship Id="rId2" Type="http://schemas.openxmlformats.org/officeDocument/2006/relationships/oleObject" Target="../embeddings/oleObject98.bin"/><Relationship Id="rId1" Type="http://schemas.openxmlformats.org/officeDocument/2006/relationships/image" Target="../media/image181.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5" Type="http://schemas.openxmlformats.org/officeDocument/2006/relationships/notesSlide" Target="../notesSlides/notesSlide178.xml"/><Relationship Id="rId4" Type="http://schemas.openxmlformats.org/officeDocument/2006/relationships/vmlDrawing" Target="../drawings/vmlDrawing70.vml"/><Relationship Id="rId3" Type="http://schemas.openxmlformats.org/officeDocument/2006/relationships/slideLayout" Target="../slideLayouts/slideLayout2.xml"/><Relationship Id="rId2" Type="http://schemas.openxmlformats.org/officeDocument/2006/relationships/image" Target="../media/image185.wmf"/><Relationship Id="rId1" Type="http://schemas.openxmlformats.org/officeDocument/2006/relationships/oleObject" Target="../embeddings/oleObject99.bin"/></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oleObject" Target="../embeddings/oleObject7.bin"/><Relationship Id="rId4" Type="http://schemas.openxmlformats.org/officeDocument/2006/relationships/image" Target="../media/image17.wmf"/><Relationship Id="rId3" Type="http://schemas.openxmlformats.org/officeDocument/2006/relationships/oleObject" Target="../embeddings/oleObject6.bin"/><Relationship Id="rId2" Type="http://schemas.openxmlformats.org/officeDocument/2006/relationships/image" Target="../media/image16.png"/><Relationship Id="rId1" Type="http://schemas.openxmlformats.org/officeDocument/2006/relationships/image" Target="../media/image15.png"/></Relationships>
</file>

<file path=ppt/slides/_rels/slide180.xml.rels><?xml version="1.0" encoding="UTF-8" standalone="yes"?>
<Relationships xmlns="http://schemas.openxmlformats.org/package/2006/relationships"><Relationship Id="rId6" Type="http://schemas.openxmlformats.org/officeDocument/2006/relationships/notesSlide" Target="../notesSlides/notesSlide179.xml"/><Relationship Id="rId5" Type="http://schemas.openxmlformats.org/officeDocument/2006/relationships/vmlDrawing" Target="../drawings/vmlDrawing71.vml"/><Relationship Id="rId4" Type="http://schemas.openxmlformats.org/officeDocument/2006/relationships/slideLayout" Target="../slideLayouts/slideLayout2.xml"/><Relationship Id="rId3" Type="http://schemas.openxmlformats.org/officeDocument/2006/relationships/image" Target="../media/image186.wmf"/><Relationship Id="rId2" Type="http://schemas.openxmlformats.org/officeDocument/2006/relationships/oleObject" Target="../embeddings/oleObject100.bin"/><Relationship Id="rId1" Type="http://schemas.openxmlformats.org/officeDocument/2006/relationships/image" Target="../media/image181.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9" Type="http://schemas.openxmlformats.org/officeDocument/2006/relationships/oleObject" Target="../embeddings/oleObject101.bin"/><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hyperlink" Target="https://baike.baidu.com/item/%E4%BC%B8%E5%B1%95%E6%A0%91/7003945" TargetMode="External"/><Relationship Id="rId4" Type="http://schemas.openxmlformats.org/officeDocument/2006/relationships/hyperlink" Target="https://baike.baidu.com/item/Treap" TargetMode="External"/><Relationship Id="rId3" Type="http://schemas.openxmlformats.org/officeDocument/2006/relationships/hyperlink" Target="https://baike.baidu.com/item/%E6%9B%BF%E7%BD%AA%E7%BE%8A%E6%A0%91/13859070" TargetMode="External"/><Relationship Id="rId2" Type="http://schemas.openxmlformats.org/officeDocument/2006/relationships/hyperlink" Target="https://baike.baidu.com/item/AVL/7543015" TargetMode="External"/><Relationship Id="rId13" Type="http://schemas.openxmlformats.org/officeDocument/2006/relationships/notesSlide" Target="../notesSlides/notesSlide181.xml"/><Relationship Id="rId12" Type="http://schemas.openxmlformats.org/officeDocument/2006/relationships/vmlDrawing" Target="../drawings/vmlDrawing72.vml"/><Relationship Id="rId11" Type="http://schemas.openxmlformats.org/officeDocument/2006/relationships/slideLayout" Target="../slideLayouts/slideLayout2.xml"/><Relationship Id="rId10" Type="http://schemas.openxmlformats.org/officeDocument/2006/relationships/image" Target="../media/image190.wmf"/><Relationship Id="rId1" Type="http://schemas.openxmlformats.org/officeDocument/2006/relationships/hyperlink" Target="https://baike.baidu.com/item/%E7%BA%A2%E9%BB%91%E6%A0%91/2413209" TargetMode="External"/></Relationships>
</file>

<file path=ppt/slides/_rels/slide183.xml.rels><?xml version="1.0" encoding="UTF-8" standalone="yes"?>
<Relationships xmlns="http://schemas.openxmlformats.org/package/2006/relationships"><Relationship Id="rId9" Type="http://schemas.openxmlformats.org/officeDocument/2006/relationships/notesSlide" Target="../notesSlides/notesSlide182.xml"/><Relationship Id="rId8" Type="http://schemas.openxmlformats.org/officeDocument/2006/relationships/vmlDrawing" Target="../drawings/vmlDrawing73.vml"/><Relationship Id="rId7" Type="http://schemas.openxmlformats.org/officeDocument/2006/relationships/slideLayout" Target="../slideLayouts/slideLayout2.xml"/><Relationship Id="rId6" Type="http://schemas.openxmlformats.org/officeDocument/2006/relationships/image" Target="../media/image193.wmf"/><Relationship Id="rId5" Type="http://schemas.openxmlformats.org/officeDocument/2006/relationships/oleObject" Target="../embeddings/oleObject104.bin"/><Relationship Id="rId4" Type="http://schemas.openxmlformats.org/officeDocument/2006/relationships/image" Target="../media/image192.wmf"/><Relationship Id="rId3" Type="http://schemas.openxmlformats.org/officeDocument/2006/relationships/oleObject" Target="../embeddings/oleObject103.bin"/><Relationship Id="rId2" Type="http://schemas.openxmlformats.org/officeDocument/2006/relationships/image" Target="../media/image191.wmf"/><Relationship Id="rId1" Type="http://schemas.openxmlformats.org/officeDocument/2006/relationships/oleObject" Target="../embeddings/oleObject102.bin"/></Relationships>
</file>

<file path=ppt/slides/_rels/slide184.xml.rels><?xml version="1.0" encoding="UTF-8" standalone="yes"?>
<Relationships xmlns="http://schemas.openxmlformats.org/package/2006/relationships"><Relationship Id="rId9" Type="http://schemas.openxmlformats.org/officeDocument/2006/relationships/notesSlide" Target="../notesSlides/notesSlide183.xml"/><Relationship Id="rId8" Type="http://schemas.openxmlformats.org/officeDocument/2006/relationships/vmlDrawing" Target="../drawings/vmlDrawing74.vml"/><Relationship Id="rId7" Type="http://schemas.openxmlformats.org/officeDocument/2006/relationships/slideLayout" Target="../slideLayouts/slideLayout2.xml"/><Relationship Id="rId6" Type="http://schemas.openxmlformats.org/officeDocument/2006/relationships/image" Target="../media/image196.wmf"/><Relationship Id="rId5" Type="http://schemas.openxmlformats.org/officeDocument/2006/relationships/oleObject" Target="../embeddings/oleObject107.bin"/><Relationship Id="rId4" Type="http://schemas.openxmlformats.org/officeDocument/2006/relationships/image" Target="../media/image195.wmf"/><Relationship Id="rId3" Type="http://schemas.openxmlformats.org/officeDocument/2006/relationships/oleObject" Target="../embeddings/oleObject106.bin"/><Relationship Id="rId2" Type="http://schemas.openxmlformats.org/officeDocument/2006/relationships/image" Target="../media/image194.wmf"/><Relationship Id="rId1" Type="http://schemas.openxmlformats.org/officeDocument/2006/relationships/oleObject" Target="../embeddings/oleObject105.bin"/></Relationships>
</file>

<file path=ppt/slides/_rels/slide185.xml.rels><?xml version="1.0" encoding="UTF-8" standalone="yes"?>
<Relationships xmlns="http://schemas.openxmlformats.org/package/2006/relationships"><Relationship Id="rId7" Type="http://schemas.openxmlformats.org/officeDocument/2006/relationships/notesSlide" Target="../notesSlides/notesSlide184.xml"/><Relationship Id="rId6" Type="http://schemas.openxmlformats.org/officeDocument/2006/relationships/vmlDrawing" Target="../drawings/vmlDrawing75.vml"/><Relationship Id="rId5" Type="http://schemas.openxmlformats.org/officeDocument/2006/relationships/slideLayout" Target="../slideLayouts/slideLayout2.xml"/><Relationship Id="rId4" Type="http://schemas.openxmlformats.org/officeDocument/2006/relationships/image" Target="../media/image198.wmf"/><Relationship Id="rId3" Type="http://schemas.openxmlformats.org/officeDocument/2006/relationships/oleObject" Target="../embeddings/oleObject109.bin"/><Relationship Id="rId2" Type="http://schemas.openxmlformats.org/officeDocument/2006/relationships/image" Target="../media/image197.wmf"/><Relationship Id="rId1" Type="http://schemas.openxmlformats.org/officeDocument/2006/relationships/oleObject" Target="../embeddings/oleObject108.bin"/></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188.xml.rels><?xml version="1.0" encoding="UTF-8" standalone="yes"?>
<Relationships xmlns="http://schemas.openxmlformats.org/package/2006/relationships"><Relationship Id="rId6" Type="http://schemas.openxmlformats.org/officeDocument/2006/relationships/notesSlide" Target="../notesSlides/notesSlide187.xml"/><Relationship Id="rId5" Type="http://schemas.openxmlformats.org/officeDocument/2006/relationships/vmlDrawing" Target="../drawings/vmlDrawing76.vml"/><Relationship Id="rId4" Type="http://schemas.openxmlformats.org/officeDocument/2006/relationships/slideLayout" Target="../slideLayouts/slideLayout2.xml"/><Relationship Id="rId3" Type="http://schemas.openxmlformats.org/officeDocument/2006/relationships/image" Target="../media/image201.wmf"/><Relationship Id="rId2" Type="http://schemas.openxmlformats.org/officeDocument/2006/relationships/oleObject" Target="../embeddings/oleObject110.bin"/><Relationship Id="rId1" Type="http://schemas.openxmlformats.org/officeDocument/2006/relationships/image" Target="../media/image200.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notesSlide" Target="../notesSlides/notesSlide190.xml"/><Relationship Id="rId7" Type="http://schemas.openxmlformats.org/officeDocument/2006/relationships/vmlDrawing" Target="../drawings/vmlDrawing77.vml"/><Relationship Id="rId6" Type="http://schemas.openxmlformats.org/officeDocument/2006/relationships/slideLayout" Target="../slideLayouts/slideLayout2.xml"/><Relationship Id="rId5" Type="http://schemas.openxmlformats.org/officeDocument/2006/relationships/image" Target="../media/image205.wmf"/><Relationship Id="rId4" Type="http://schemas.openxmlformats.org/officeDocument/2006/relationships/oleObject" Target="../embeddings/oleObject112.bin"/><Relationship Id="rId3" Type="http://schemas.openxmlformats.org/officeDocument/2006/relationships/image" Target="../media/image204.wmf"/><Relationship Id="rId2" Type="http://schemas.openxmlformats.org/officeDocument/2006/relationships/oleObject" Target="../embeddings/oleObject111.bin"/><Relationship Id="rId1" Type="http://schemas.openxmlformats.org/officeDocument/2006/relationships/image" Target="../media/image203.png"/></Relationships>
</file>

<file path=ppt/slides/_rels/slide192.xml.rels><?xml version="1.0" encoding="UTF-8" standalone="yes"?>
<Relationships xmlns="http://schemas.openxmlformats.org/package/2006/relationships"><Relationship Id="rId6" Type="http://schemas.openxmlformats.org/officeDocument/2006/relationships/notesSlide" Target="../notesSlides/notesSlide191.xml"/><Relationship Id="rId5" Type="http://schemas.openxmlformats.org/officeDocument/2006/relationships/vmlDrawing" Target="../drawings/vmlDrawing78.vml"/><Relationship Id="rId4" Type="http://schemas.openxmlformats.org/officeDocument/2006/relationships/slideLayout" Target="../slideLayouts/slideLayout2.xml"/><Relationship Id="rId3" Type="http://schemas.openxmlformats.org/officeDocument/2006/relationships/image" Target="../media/image207.wmf"/><Relationship Id="rId2" Type="http://schemas.openxmlformats.org/officeDocument/2006/relationships/oleObject" Target="../embeddings/oleObject113.bin"/><Relationship Id="rId1" Type="http://schemas.openxmlformats.org/officeDocument/2006/relationships/image" Target="../media/image206.png"/></Relationships>
</file>

<file path=ppt/slides/_rels/slide193.xml.rels><?xml version="1.0" encoding="UTF-8" standalone="yes"?>
<Relationships xmlns="http://schemas.openxmlformats.org/package/2006/relationships"><Relationship Id="rId5" Type="http://schemas.openxmlformats.org/officeDocument/2006/relationships/notesSlide" Target="../notesSlides/notesSlide192.xml"/><Relationship Id="rId4" Type="http://schemas.openxmlformats.org/officeDocument/2006/relationships/slideLayout" Target="../slideLayouts/slideLayout2.xml"/><Relationship Id="rId3" Type="http://schemas.openxmlformats.org/officeDocument/2006/relationships/hyperlink" Target="https://baike.baidu.com/item/%E8%AF%AF%E8%A7%A3/8094198" TargetMode="External"/><Relationship Id="rId2" Type="http://schemas.openxmlformats.org/officeDocument/2006/relationships/hyperlink" Target="https://baike.baidu.com/item/B%E6%A0%91/5411672" TargetMode="External"/><Relationship Id="rId1" Type="http://schemas.openxmlformats.org/officeDocument/2006/relationships/hyperlink" Target="https://baike.baidu.com/item/B-tree/6606402" TargetMode="External"/></Relationships>
</file>

<file path=ppt/slides/_rels/slide194.xml.rels><?xml version="1.0" encoding="UTF-8" standalone="yes"?>
<Relationships xmlns="http://schemas.openxmlformats.org/package/2006/relationships"><Relationship Id="rId6" Type="http://schemas.openxmlformats.org/officeDocument/2006/relationships/notesSlide" Target="../notesSlides/notesSlide193.xml"/><Relationship Id="rId5" Type="http://schemas.openxmlformats.org/officeDocument/2006/relationships/vmlDrawing" Target="../drawings/vmlDrawing79.vml"/><Relationship Id="rId4" Type="http://schemas.openxmlformats.org/officeDocument/2006/relationships/slideLayout" Target="../slideLayouts/slideLayout2.xml"/><Relationship Id="rId3" Type="http://schemas.openxmlformats.org/officeDocument/2006/relationships/image" Target="../media/image209.wmf"/><Relationship Id="rId2" Type="http://schemas.openxmlformats.org/officeDocument/2006/relationships/oleObject" Target="../embeddings/oleObject114.bin"/><Relationship Id="rId1" Type="http://schemas.openxmlformats.org/officeDocument/2006/relationships/image" Target="../media/image208.png"/></Relationships>
</file>

<file path=ppt/slides/_rels/slide195.xml.rels><?xml version="1.0" encoding="UTF-8" standalone="yes"?>
<Relationships xmlns="http://schemas.openxmlformats.org/package/2006/relationships"><Relationship Id="rId6" Type="http://schemas.openxmlformats.org/officeDocument/2006/relationships/notesSlide" Target="../notesSlides/notesSlide194.xml"/><Relationship Id="rId5" Type="http://schemas.openxmlformats.org/officeDocument/2006/relationships/vmlDrawing" Target="../drawings/vmlDrawing80.vml"/><Relationship Id="rId4" Type="http://schemas.openxmlformats.org/officeDocument/2006/relationships/slideLayout" Target="../slideLayouts/slideLayout2.xml"/><Relationship Id="rId3" Type="http://schemas.openxmlformats.org/officeDocument/2006/relationships/image" Target="../media/image211.wmf"/><Relationship Id="rId2" Type="http://schemas.openxmlformats.org/officeDocument/2006/relationships/oleObject" Target="../embeddings/oleObject115.bin"/><Relationship Id="rId1" Type="http://schemas.openxmlformats.org/officeDocument/2006/relationships/image" Target="../media/image210.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6" Type="http://schemas.openxmlformats.org/officeDocument/2006/relationships/notesSlide" Target="../notesSlides/notesSlide198.xml"/><Relationship Id="rId5" Type="http://schemas.openxmlformats.org/officeDocument/2006/relationships/vmlDrawing" Target="../drawings/vmlDrawing81.vml"/><Relationship Id="rId4" Type="http://schemas.openxmlformats.org/officeDocument/2006/relationships/slideLayout" Target="../slideLayouts/slideLayout2.xml"/><Relationship Id="rId3" Type="http://schemas.openxmlformats.org/officeDocument/2006/relationships/image" Target="../media/image214.wmf"/><Relationship Id="rId2" Type="http://schemas.openxmlformats.org/officeDocument/2006/relationships/oleObject" Target="../embeddings/oleObject116.bin"/><Relationship Id="rId1" Type="http://schemas.openxmlformats.org/officeDocument/2006/relationships/image" Target="../media/image2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oleObject" Target="../embeddings/oleObject11.bin"/><Relationship Id="rId7" Type="http://schemas.openxmlformats.org/officeDocument/2006/relationships/image" Target="../media/image22.png"/><Relationship Id="rId6" Type="http://schemas.openxmlformats.org/officeDocument/2006/relationships/image" Target="../media/image21.wmf"/><Relationship Id="rId5" Type="http://schemas.openxmlformats.org/officeDocument/2006/relationships/oleObject" Target="../embeddings/oleObject10.bin"/><Relationship Id="rId4" Type="http://schemas.openxmlformats.org/officeDocument/2006/relationships/image" Target="../media/image20.wmf"/><Relationship Id="rId3" Type="http://schemas.openxmlformats.org/officeDocument/2006/relationships/oleObject" Target="../embeddings/oleObject9.bin"/><Relationship Id="rId2" Type="http://schemas.openxmlformats.org/officeDocument/2006/relationships/image" Target="../media/image19.wmf"/><Relationship Id="rId12" Type="http://schemas.openxmlformats.org/officeDocument/2006/relationships/notesSlide" Target="../notesSlides/notesSlide19.xml"/><Relationship Id="rId11" Type="http://schemas.openxmlformats.org/officeDocument/2006/relationships/vmlDrawing" Target="../drawings/vmlDrawing7.vml"/><Relationship Id="rId10" Type="http://schemas.openxmlformats.org/officeDocument/2006/relationships/slideLayout" Target="../slideLayouts/slideLayout2.xml"/><Relationship Id="rId1" Type="http://schemas.openxmlformats.org/officeDocument/2006/relationships/oleObject" Target="../embeddings/oleObject8.bin"/></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6" Type="http://schemas.openxmlformats.org/officeDocument/2006/relationships/notesSlide" Target="../notesSlides/notesSlide200.xml"/><Relationship Id="rId5" Type="http://schemas.openxmlformats.org/officeDocument/2006/relationships/vmlDrawing" Target="../drawings/vmlDrawing82.vml"/><Relationship Id="rId4" Type="http://schemas.openxmlformats.org/officeDocument/2006/relationships/slideLayout" Target="../slideLayouts/slideLayout2.xml"/><Relationship Id="rId3" Type="http://schemas.openxmlformats.org/officeDocument/2006/relationships/image" Target="../media/image216.wmf"/><Relationship Id="rId2" Type="http://schemas.openxmlformats.org/officeDocument/2006/relationships/oleObject" Target="../embeddings/oleObject117.bin"/><Relationship Id="rId1" Type="http://schemas.openxmlformats.org/officeDocument/2006/relationships/image" Target="../media/image215.png"/></Relationships>
</file>

<file path=ppt/slides/_rels/slide202.xml.rels><?xml version="1.0" encoding="UTF-8" standalone="yes"?>
<Relationships xmlns="http://schemas.openxmlformats.org/package/2006/relationships"><Relationship Id="rId4" Type="http://schemas.openxmlformats.org/officeDocument/2006/relationships/notesSlide" Target="../notesSlides/notesSlide201.xml"/><Relationship Id="rId3" Type="http://schemas.openxmlformats.org/officeDocument/2006/relationships/slideLayout" Target="../slideLayouts/slideLayout2.xml"/><Relationship Id="rId2" Type="http://schemas.openxmlformats.org/officeDocument/2006/relationships/image" Target="../media/image218.png"/><Relationship Id="rId1" Type="http://schemas.openxmlformats.org/officeDocument/2006/relationships/image" Target="../media/image217.png"/></Relationships>
</file>

<file path=ppt/slides/_rels/slide203.xml.rels><?xml version="1.0" encoding="UTF-8" standalone="yes"?>
<Relationships xmlns="http://schemas.openxmlformats.org/package/2006/relationships"><Relationship Id="rId4" Type="http://schemas.openxmlformats.org/officeDocument/2006/relationships/notesSlide" Target="../notesSlides/notesSlide202.xml"/><Relationship Id="rId3" Type="http://schemas.openxmlformats.org/officeDocument/2006/relationships/slideLayout" Target="../slideLayouts/slideLayout2.xml"/><Relationship Id="rId2" Type="http://schemas.openxmlformats.org/officeDocument/2006/relationships/image" Target="../media/image219.png"/><Relationship Id="rId1" Type="http://schemas.openxmlformats.org/officeDocument/2006/relationships/image" Target="../media/image217.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wmf"/><Relationship Id="rId2" Type="http://schemas.openxmlformats.org/officeDocument/2006/relationships/oleObject" Target="../embeddings/oleObject12.bin"/><Relationship Id="rId1" Type="http://schemas.openxmlformats.org/officeDocument/2006/relationships/image" Target="../media/image24.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5" Type="http://schemas.openxmlformats.org/officeDocument/2006/relationships/notesSlide" Target="../notesSlides/notesSlide214.xml"/><Relationship Id="rId4" Type="http://schemas.openxmlformats.org/officeDocument/2006/relationships/vmlDrawing" Target="../drawings/vmlDrawing83.vml"/><Relationship Id="rId3" Type="http://schemas.openxmlformats.org/officeDocument/2006/relationships/slideLayout" Target="../slideLayouts/slideLayout2.xml"/><Relationship Id="rId2" Type="http://schemas.openxmlformats.org/officeDocument/2006/relationships/image" Target="../media/image221.wmf"/><Relationship Id="rId1" Type="http://schemas.openxmlformats.org/officeDocument/2006/relationships/oleObject" Target="../embeddings/oleObject118.bin"/></Relationships>
</file>

<file path=ppt/slides/_rels/slide216.xml.rels><?xml version="1.0" encoding="UTF-8" standalone="yes"?>
<Relationships xmlns="http://schemas.openxmlformats.org/package/2006/relationships"><Relationship Id="rId4" Type="http://schemas.openxmlformats.org/officeDocument/2006/relationships/notesSlide" Target="../notesSlides/notesSlide215.xml"/><Relationship Id="rId3" Type="http://schemas.openxmlformats.org/officeDocument/2006/relationships/slideLayout" Target="../slideLayouts/slideLayout2.xml"/><Relationship Id="rId2" Type="http://schemas.openxmlformats.org/officeDocument/2006/relationships/hyperlink" Target="http://www.cnblogs.com/xsyfl/p/6905974.html" TargetMode="External"/><Relationship Id="rId1" Type="http://schemas.openxmlformats.org/officeDocument/2006/relationships/hyperlink" Target="http://www.cnblogs.com/xsyfl/p/6901315.html" TargetMode="Externa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4" Type="http://schemas.openxmlformats.org/officeDocument/2006/relationships/notesSlide" Target="../notesSlides/notesSlide218.xml"/><Relationship Id="rId3" Type="http://schemas.openxmlformats.org/officeDocument/2006/relationships/slideLayout" Target="../slideLayouts/slideLayout2.xml"/><Relationship Id="rId2" Type="http://schemas.openxmlformats.org/officeDocument/2006/relationships/image" Target="../media/image222.png"/><Relationship Id="rId1" Type="http://schemas.openxmlformats.org/officeDocument/2006/relationships/hyperlink" Target="https://baike.baidu.com/item/%E9%87%91%E5%88%9A%E7%9F%B3/80698"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6" Type="http://schemas.openxmlformats.org/officeDocument/2006/relationships/notesSlide" Target="../notesSlides/notesSlide220.xml"/><Relationship Id="rId5" Type="http://schemas.openxmlformats.org/officeDocument/2006/relationships/vmlDrawing" Target="../drawings/vmlDrawing84.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19.bin"/><Relationship Id="rId1" Type="http://schemas.openxmlformats.org/officeDocument/2006/relationships/image" Target="../media/image3.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5" Type="http://schemas.openxmlformats.org/officeDocument/2006/relationships/notesSlide" Target="../notesSlides/notesSlide225.xml"/><Relationship Id="rId4" Type="http://schemas.openxmlformats.org/officeDocument/2006/relationships/vmlDrawing" Target="../drawings/vmlDrawing85.vml"/><Relationship Id="rId3" Type="http://schemas.openxmlformats.org/officeDocument/2006/relationships/slideLayout" Target="../slideLayouts/slideLayout2.xml"/><Relationship Id="rId2" Type="http://schemas.openxmlformats.org/officeDocument/2006/relationships/image" Target="../media/image223.wmf"/><Relationship Id="rId1" Type="http://schemas.openxmlformats.org/officeDocument/2006/relationships/oleObject" Target="../embeddings/oleObject120.bin"/></Relationships>
</file>

<file path=ppt/slides/_rels/slide227.xml.rels><?xml version="1.0" encoding="UTF-8" standalone="yes"?>
<Relationships xmlns="http://schemas.openxmlformats.org/package/2006/relationships"><Relationship Id="rId5" Type="http://schemas.openxmlformats.org/officeDocument/2006/relationships/notesSlide" Target="../notesSlides/notesSlide226.xml"/><Relationship Id="rId4" Type="http://schemas.openxmlformats.org/officeDocument/2006/relationships/vmlDrawing" Target="../drawings/vmlDrawing86.vml"/><Relationship Id="rId3" Type="http://schemas.openxmlformats.org/officeDocument/2006/relationships/slideLayout" Target="../slideLayouts/slideLayout2.xml"/><Relationship Id="rId2" Type="http://schemas.openxmlformats.org/officeDocument/2006/relationships/image" Target="../media/image224.wmf"/><Relationship Id="rId1" Type="http://schemas.openxmlformats.org/officeDocument/2006/relationships/oleObject" Target="../embeddings/oleObject121.bin"/></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28.wmf"/><Relationship Id="rId2" Type="http://schemas.openxmlformats.org/officeDocument/2006/relationships/oleObject" Target="../embeddings/oleObject13.bin"/><Relationship Id="rId1" Type="http://schemas.openxmlformats.org/officeDocument/2006/relationships/image" Target="../media/image27.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2.xml"/><Relationship Id="rId1" Type="http://schemas.openxmlformats.org/officeDocument/2006/relationships/hyperlink" Target="https://www.cnblogs.com/ZuoAndFutureGirl/p/9028287.html" TargetMode="External"/></Relationships>
</file>

<file path=ppt/slides/_rels/slide231.xml.rels><?xml version="1.0" encoding="UTF-8" standalone="yes"?>
<Relationships xmlns="http://schemas.openxmlformats.org/package/2006/relationships"><Relationship Id="rId7" Type="http://schemas.openxmlformats.org/officeDocument/2006/relationships/notesSlide" Target="../notesSlides/notesSlide230.xml"/><Relationship Id="rId6" Type="http://schemas.openxmlformats.org/officeDocument/2006/relationships/vmlDrawing" Target="../drawings/vmlDrawing87.vml"/><Relationship Id="rId5" Type="http://schemas.openxmlformats.org/officeDocument/2006/relationships/slideLayout" Target="../slideLayouts/slideLayout2.xml"/><Relationship Id="rId4" Type="http://schemas.openxmlformats.org/officeDocument/2006/relationships/image" Target="../media/image226.wmf"/><Relationship Id="rId3" Type="http://schemas.openxmlformats.org/officeDocument/2006/relationships/oleObject" Target="../embeddings/oleObject123.bin"/><Relationship Id="rId2" Type="http://schemas.openxmlformats.org/officeDocument/2006/relationships/image" Target="../media/image225.wmf"/><Relationship Id="rId1" Type="http://schemas.openxmlformats.org/officeDocument/2006/relationships/oleObject" Target="../embeddings/oleObject122.bin"/></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5" Type="http://schemas.openxmlformats.org/officeDocument/2006/relationships/notesSlide" Target="../notesSlides/notesSlide235.xml"/><Relationship Id="rId4" Type="http://schemas.openxmlformats.org/officeDocument/2006/relationships/vmlDrawing" Target="../drawings/vmlDrawing88.vml"/><Relationship Id="rId3" Type="http://schemas.openxmlformats.org/officeDocument/2006/relationships/slideLayout" Target="../slideLayouts/slideLayout2.xml"/><Relationship Id="rId2" Type="http://schemas.openxmlformats.org/officeDocument/2006/relationships/image" Target="../media/image227.wmf"/><Relationship Id="rId1" Type="http://schemas.openxmlformats.org/officeDocument/2006/relationships/oleObject" Target="../embeddings/oleObject124.bin"/></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6" Type="http://schemas.openxmlformats.org/officeDocument/2006/relationships/notesSlide" Target="../notesSlides/notesSlide237.xml"/><Relationship Id="rId5" Type="http://schemas.openxmlformats.org/officeDocument/2006/relationships/vmlDrawing" Target="../drawings/vmlDrawing89.vml"/><Relationship Id="rId4" Type="http://schemas.openxmlformats.org/officeDocument/2006/relationships/slideLayout" Target="../slideLayouts/slideLayout2.xml"/><Relationship Id="rId3" Type="http://schemas.openxmlformats.org/officeDocument/2006/relationships/image" Target="../media/image229.png"/><Relationship Id="rId2" Type="http://schemas.openxmlformats.org/officeDocument/2006/relationships/image" Target="../media/image228.wmf"/><Relationship Id="rId1" Type="http://schemas.openxmlformats.org/officeDocument/2006/relationships/oleObject" Target="../embeddings/oleObject125.bin"/></Relationships>
</file>

<file path=ppt/slides/_rels/slide239.xml.rels><?xml version="1.0" encoding="UTF-8" standalone="yes"?>
<Relationships xmlns="http://schemas.openxmlformats.org/package/2006/relationships"><Relationship Id="rId6" Type="http://schemas.openxmlformats.org/officeDocument/2006/relationships/notesSlide" Target="../notesSlides/notesSlide238.xml"/><Relationship Id="rId5" Type="http://schemas.openxmlformats.org/officeDocument/2006/relationships/vmlDrawing" Target="../drawings/vmlDrawing90.vml"/><Relationship Id="rId4" Type="http://schemas.openxmlformats.org/officeDocument/2006/relationships/slideLayout" Target="../slideLayouts/slideLayout2.xml"/><Relationship Id="rId3" Type="http://schemas.openxmlformats.org/officeDocument/2006/relationships/image" Target="../media/image231.wmf"/><Relationship Id="rId2" Type="http://schemas.openxmlformats.org/officeDocument/2006/relationships/oleObject" Target="../embeddings/oleObject126.bin"/><Relationship Id="rId1" Type="http://schemas.openxmlformats.org/officeDocument/2006/relationships/image" Target="../media/image2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6" Type="http://schemas.openxmlformats.org/officeDocument/2006/relationships/notesSlide" Target="../notesSlides/notesSlide240.xml"/><Relationship Id="rId5" Type="http://schemas.openxmlformats.org/officeDocument/2006/relationships/vmlDrawing" Target="../drawings/vmlDrawing91.vml"/><Relationship Id="rId4" Type="http://schemas.openxmlformats.org/officeDocument/2006/relationships/slideLayout" Target="../slideLayouts/slideLayout2.xml"/><Relationship Id="rId3" Type="http://schemas.openxmlformats.org/officeDocument/2006/relationships/image" Target="../media/image229.png"/><Relationship Id="rId2" Type="http://schemas.openxmlformats.org/officeDocument/2006/relationships/image" Target="../media/image232.wmf"/><Relationship Id="rId1" Type="http://schemas.openxmlformats.org/officeDocument/2006/relationships/oleObject" Target="../embeddings/oleObject127.bin"/></Relationships>
</file>

<file path=ppt/slides/_rels/slide242.xml.rels><?xml version="1.0" encoding="UTF-8" standalone="yes"?>
<Relationships xmlns="http://schemas.openxmlformats.org/package/2006/relationships"><Relationship Id="rId9" Type="http://schemas.openxmlformats.org/officeDocument/2006/relationships/notesSlide" Target="../notesSlides/notesSlide241.xml"/><Relationship Id="rId8" Type="http://schemas.openxmlformats.org/officeDocument/2006/relationships/vmlDrawing" Target="../drawings/vmlDrawing92.vml"/><Relationship Id="rId7" Type="http://schemas.openxmlformats.org/officeDocument/2006/relationships/slideLayout" Target="../slideLayouts/slideLayout2.xml"/><Relationship Id="rId6" Type="http://schemas.openxmlformats.org/officeDocument/2006/relationships/image" Target="../media/image235.wmf"/><Relationship Id="rId5" Type="http://schemas.openxmlformats.org/officeDocument/2006/relationships/oleObject" Target="../embeddings/oleObject129.bin"/><Relationship Id="rId4" Type="http://schemas.openxmlformats.org/officeDocument/2006/relationships/image" Target="../media/image234.bmp"/><Relationship Id="rId3" Type="http://schemas.openxmlformats.org/officeDocument/2006/relationships/image" Target="../media/image233.png"/><Relationship Id="rId2" Type="http://schemas.openxmlformats.org/officeDocument/2006/relationships/image" Target="../media/image228.wmf"/><Relationship Id="rId1" Type="http://schemas.openxmlformats.org/officeDocument/2006/relationships/oleObject" Target="../embeddings/oleObject128.bin"/></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5" Type="http://schemas.openxmlformats.org/officeDocument/2006/relationships/notesSlide" Target="../notesSlides/notesSlide243.xml"/><Relationship Id="rId4" Type="http://schemas.openxmlformats.org/officeDocument/2006/relationships/vmlDrawing" Target="../drawings/vmlDrawing93.vml"/><Relationship Id="rId3" Type="http://schemas.openxmlformats.org/officeDocument/2006/relationships/slideLayout" Target="../slideLayouts/slideLayout2.xml"/><Relationship Id="rId2" Type="http://schemas.openxmlformats.org/officeDocument/2006/relationships/image" Target="../media/image236.wmf"/><Relationship Id="rId1" Type="http://schemas.openxmlformats.org/officeDocument/2006/relationships/oleObject" Target="../embeddings/oleObject130.bin"/></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246.xml.rels><?xml version="1.0" encoding="UTF-8" standalone="yes"?>
<Relationships xmlns="http://schemas.openxmlformats.org/package/2006/relationships"><Relationship Id="rId6" Type="http://schemas.openxmlformats.org/officeDocument/2006/relationships/notesSlide" Target="../notesSlides/notesSlide245.xml"/><Relationship Id="rId5" Type="http://schemas.openxmlformats.org/officeDocument/2006/relationships/vmlDrawing" Target="../drawings/vmlDrawing94.vml"/><Relationship Id="rId4" Type="http://schemas.openxmlformats.org/officeDocument/2006/relationships/slideLayout" Target="../slideLayouts/slideLayout2.xml"/><Relationship Id="rId3" Type="http://schemas.openxmlformats.org/officeDocument/2006/relationships/image" Target="../media/image228.wmf"/><Relationship Id="rId2" Type="http://schemas.openxmlformats.org/officeDocument/2006/relationships/oleObject" Target="../embeddings/oleObject131.bin"/><Relationship Id="rId1" Type="http://schemas.openxmlformats.org/officeDocument/2006/relationships/image" Target="../media/image234.bmp"/></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9" Type="http://schemas.openxmlformats.org/officeDocument/2006/relationships/vmlDrawing" Target="../drawings/vmlDrawing95.vml"/><Relationship Id="rId8" Type="http://schemas.openxmlformats.org/officeDocument/2006/relationships/slideLayout" Target="../slideLayouts/slideLayout2.xml"/><Relationship Id="rId7" Type="http://schemas.openxmlformats.org/officeDocument/2006/relationships/image" Target="../media/image238.wmf"/><Relationship Id="rId6" Type="http://schemas.openxmlformats.org/officeDocument/2006/relationships/oleObject" Target="../embeddings/oleObject134.bin"/><Relationship Id="rId5" Type="http://schemas.openxmlformats.org/officeDocument/2006/relationships/image" Target="../media/image237.wmf"/><Relationship Id="rId4" Type="http://schemas.openxmlformats.org/officeDocument/2006/relationships/oleObject" Target="../embeddings/oleObject133.bin"/><Relationship Id="rId3" Type="http://schemas.openxmlformats.org/officeDocument/2006/relationships/image" Target="../media/image228.wmf"/><Relationship Id="rId2" Type="http://schemas.openxmlformats.org/officeDocument/2006/relationships/oleObject" Target="../embeddings/oleObject132.bin"/><Relationship Id="rId10" Type="http://schemas.openxmlformats.org/officeDocument/2006/relationships/notesSlide" Target="../notesSlides/notesSlide248.xml"/><Relationship Id="rId1" Type="http://schemas.openxmlformats.org/officeDocument/2006/relationships/image" Target="../media/image234.bmp"/></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30.wmf"/><Relationship Id="rId2" Type="http://schemas.openxmlformats.org/officeDocument/2006/relationships/oleObject" Target="../embeddings/oleObject14.bin"/><Relationship Id="rId1" Type="http://schemas.openxmlformats.org/officeDocument/2006/relationships/image" Target="../media/image29.pn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2.xml"/><Relationship Id="rId1" Type="http://schemas.openxmlformats.org/officeDocument/2006/relationships/image" Target="../media/image234.bmp"/></Relationships>
</file>

<file path=ppt/slides/_rels/slide251.xml.rels><?xml version="1.0" encoding="UTF-8" standalone="yes"?>
<Relationships xmlns="http://schemas.openxmlformats.org/package/2006/relationships"><Relationship Id="rId5" Type="http://schemas.openxmlformats.org/officeDocument/2006/relationships/notesSlide" Target="../notesSlides/notesSlide250.xml"/><Relationship Id="rId4" Type="http://schemas.openxmlformats.org/officeDocument/2006/relationships/vmlDrawing" Target="../drawings/vmlDrawing96.vml"/><Relationship Id="rId3" Type="http://schemas.openxmlformats.org/officeDocument/2006/relationships/slideLayout" Target="../slideLayouts/slideLayout2.xml"/><Relationship Id="rId2" Type="http://schemas.openxmlformats.org/officeDocument/2006/relationships/image" Target="../media/image239.wmf"/><Relationship Id="rId1" Type="http://schemas.openxmlformats.org/officeDocument/2006/relationships/oleObject" Target="../embeddings/oleObject135.bin"/></Relationships>
</file>

<file path=ppt/slides/_rels/slide252.xml.rels><?xml version="1.0" encoding="UTF-8" standalone="yes"?>
<Relationships xmlns="http://schemas.openxmlformats.org/package/2006/relationships"><Relationship Id="rId8" Type="http://schemas.openxmlformats.org/officeDocument/2006/relationships/notesSlide" Target="../notesSlides/notesSlide251.xml"/><Relationship Id="rId7" Type="http://schemas.openxmlformats.org/officeDocument/2006/relationships/vmlDrawing" Target="../drawings/vmlDrawing97.vml"/><Relationship Id="rId6" Type="http://schemas.openxmlformats.org/officeDocument/2006/relationships/slideLayout" Target="../slideLayouts/slideLayout2.xml"/><Relationship Id="rId5" Type="http://schemas.openxmlformats.org/officeDocument/2006/relationships/image" Target="../media/image240.wmf"/><Relationship Id="rId4" Type="http://schemas.openxmlformats.org/officeDocument/2006/relationships/oleObject" Target="../embeddings/oleObject137.bin"/><Relationship Id="rId3" Type="http://schemas.openxmlformats.org/officeDocument/2006/relationships/image" Target="../media/image228.wmf"/><Relationship Id="rId2" Type="http://schemas.openxmlformats.org/officeDocument/2006/relationships/oleObject" Target="../embeddings/oleObject136.bin"/><Relationship Id="rId1" Type="http://schemas.openxmlformats.org/officeDocument/2006/relationships/image" Target="../media/image234.bmp"/></Relationships>
</file>

<file path=ppt/slides/_rels/slide253.xml.rels><?xml version="1.0" encoding="UTF-8" standalone="yes"?>
<Relationships xmlns="http://schemas.openxmlformats.org/package/2006/relationships"><Relationship Id="rId5" Type="http://schemas.openxmlformats.org/officeDocument/2006/relationships/notesSlide" Target="../notesSlides/notesSlide252.xml"/><Relationship Id="rId4" Type="http://schemas.openxmlformats.org/officeDocument/2006/relationships/slideLayout" Target="../slideLayouts/slideLayout2.xml"/><Relationship Id="rId3" Type="http://schemas.openxmlformats.org/officeDocument/2006/relationships/image" Target="../media/image241.png"/><Relationship Id="rId2" Type="http://schemas.openxmlformats.org/officeDocument/2006/relationships/image" Target="../media/image6.png"/><Relationship Id="rId1" Type="http://schemas.openxmlformats.org/officeDocument/2006/relationships/hyperlink" Target="http://www.4399.com/flash/146267_2.htm" TargetMode="External"/></Relationships>
</file>

<file path=ppt/slides/_rels/slide254.xml.rels><?xml version="1.0" encoding="UTF-8" standalone="yes"?>
<Relationships xmlns="http://schemas.openxmlformats.org/package/2006/relationships"><Relationship Id="rId4" Type="http://schemas.openxmlformats.org/officeDocument/2006/relationships/notesSlide" Target="../notesSlides/notesSlide253.xml"/><Relationship Id="rId3" Type="http://schemas.openxmlformats.org/officeDocument/2006/relationships/slideLayout" Target="../slideLayouts/slideLayout2.xml"/><Relationship Id="rId2" Type="http://schemas.openxmlformats.org/officeDocument/2006/relationships/image" Target="../media/image241.png"/><Relationship Id="rId1" Type="http://schemas.openxmlformats.org/officeDocument/2006/relationships/image" Target="../media/image242.png"/></Relationships>
</file>

<file path=ppt/slides/_rels/slide255.xml.rels><?xml version="1.0" encoding="UTF-8" standalone="yes"?>
<Relationships xmlns="http://schemas.openxmlformats.org/package/2006/relationships"><Relationship Id="rId5" Type="http://schemas.openxmlformats.org/officeDocument/2006/relationships/notesSlide" Target="../notesSlides/notesSlide254.xml"/><Relationship Id="rId4" Type="http://schemas.openxmlformats.org/officeDocument/2006/relationships/slideLayout" Target="../slideLayouts/slideLayout2.xml"/><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image" Target="../media/image243.png"/></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32.wmf"/><Relationship Id="rId2" Type="http://schemas.openxmlformats.org/officeDocument/2006/relationships/oleObject" Target="../embeddings/oleObject15.bin"/><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image" Target="../media/image38.wmf"/><Relationship Id="rId6" Type="http://schemas.openxmlformats.org/officeDocument/2006/relationships/oleObject" Target="../embeddings/oleObject17.bin"/><Relationship Id="rId5" Type="http://schemas.openxmlformats.org/officeDocument/2006/relationships/image" Target="../media/image37.wmf"/><Relationship Id="rId4" Type="http://schemas.openxmlformats.org/officeDocument/2006/relationships/oleObject" Target="../embeddings/oleObject16.bin"/><Relationship Id="rId3" Type="http://schemas.openxmlformats.org/officeDocument/2006/relationships/image" Target="../media/image36.png"/><Relationship Id="rId2" Type="http://schemas.openxmlformats.org/officeDocument/2006/relationships/image" Target="../media/image35.png"/><Relationship Id="rId10" Type="http://schemas.openxmlformats.org/officeDocument/2006/relationships/notesSlide" Target="../notesSlides/notesSlide31.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40.wmf"/><Relationship Id="rId2" Type="http://schemas.openxmlformats.org/officeDocument/2006/relationships/oleObject" Target="../embeddings/oleObject18.bin"/><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oleObject" Target="../embeddings/oleObject20.bin"/><Relationship Id="rId7" Type="http://schemas.openxmlformats.org/officeDocument/2006/relationships/image" Target="../media/image46.wmf"/><Relationship Id="rId6" Type="http://schemas.openxmlformats.org/officeDocument/2006/relationships/oleObject" Target="../embeddings/oleObject19.bin"/><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8" Type="http://schemas.openxmlformats.org/officeDocument/2006/relationships/notesSlide" Target="../notesSlides/notesSlide37.xml"/><Relationship Id="rId17" Type="http://schemas.openxmlformats.org/officeDocument/2006/relationships/vmlDrawing" Target="../drawings/vmlDrawing14.vml"/><Relationship Id="rId16" Type="http://schemas.openxmlformats.org/officeDocument/2006/relationships/slideLayout" Target="../slideLayouts/slideLayout2.xml"/><Relationship Id="rId15" Type="http://schemas.openxmlformats.org/officeDocument/2006/relationships/image" Target="../media/image50.wmf"/><Relationship Id="rId14" Type="http://schemas.openxmlformats.org/officeDocument/2006/relationships/oleObject" Target="../embeddings/oleObject23.bin"/><Relationship Id="rId13" Type="http://schemas.openxmlformats.org/officeDocument/2006/relationships/image" Target="../media/image49.wmf"/><Relationship Id="rId12" Type="http://schemas.openxmlformats.org/officeDocument/2006/relationships/oleObject" Target="../embeddings/oleObject22.bin"/><Relationship Id="rId11" Type="http://schemas.openxmlformats.org/officeDocument/2006/relationships/image" Target="../media/image48.wmf"/><Relationship Id="rId10" Type="http://schemas.openxmlformats.org/officeDocument/2006/relationships/oleObject" Target="../embeddings/oleObject21.bin"/><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52.wmf"/><Relationship Id="rId2" Type="http://schemas.openxmlformats.org/officeDocument/2006/relationships/oleObject" Target="../embeddings/oleObject24.bin"/><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image" Target="../media/image56.wmf"/><Relationship Id="rId5" Type="http://schemas.openxmlformats.org/officeDocument/2006/relationships/oleObject" Target="../embeddings/oleObject26.bin"/><Relationship Id="rId4" Type="http://schemas.openxmlformats.org/officeDocument/2006/relationships/image" Target="../media/image55.wmf"/><Relationship Id="rId3" Type="http://schemas.openxmlformats.org/officeDocument/2006/relationships/oleObject" Target="../embeddings/oleObject25.bin"/><Relationship Id="rId2" Type="http://schemas.openxmlformats.org/officeDocument/2006/relationships/image" Target="../media/image54.png"/><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9" Type="http://schemas.openxmlformats.org/officeDocument/2006/relationships/image" Target="../media/image62.wmf"/><Relationship Id="rId8" Type="http://schemas.openxmlformats.org/officeDocument/2006/relationships/oleObject" Target="../embeddings/oleObject29.bin"/><Relationship Id="rId7" Type="http://schemas.openxmlformats.org/officeDocument/2006/relationships/image" Target="../media/image61.wmf"/><Relationship Id="rId6" Type="http://schemas.openxmlformats.org/officeDocument/2006/relationships/oleObject" Target="../embeddings/oleObject28.bin"/><Relationship Id="rId5" Type="http://schemas.openxmlformats.org/officeDocument/2006/relationships/image" Target="../media/image60.wmf"/><Relationship Id="rId4" Type="http://schemas.openxmlformats.org/officeDocument/2006/relationships/oleObject" Target="../embeddings/oleObject27.bin"/><Relationship Id="rId3" Type="http://schemas.openxmlformats.org/officeDocument/2006/relationships/image" Target="../media/image59.png"/><Relationship Id="rId2" Type="http://schemas.openxmlformats.org/officeDocument/2006/relationships/image" Target="../media/image58.png"/><Relationship Id="rId12" Type="http://schemas.openxmlformats.org/officeDocument/2006/relationships/notesSlide" Target="../notesSlides/notesSlide43.xml"/><Relationship Id="rId11" Type="http://schemas.openxmlformats.org/officeDocument/2006/relationships/vmlDrawing" Target="../drawings/vmlDrawing17.vml"/><Relationship Id="rId10" Type="http://schemas.openxmlformats.org/officeDocument/2006/relationships/slideLayout" Target="../slideLayouts/slideLayout2.xml"/><Relationship Id="rId1" Type="http://schemas.openxmlformats.org/officeDocument/2006/relationships/image" Target="../media/image57.jpeg"/></Relationships>
</file>

<file path=ppt/slides/_rels/slide45.xml.rels><?xml version="1.0" encoding="UTF-8" standalone="yes"?>
<Relationships xmlns="http://schemas.openxmlformats.org/package/2006/relationships"><Relationship Id="rId9" Type="http://schemas.openxmlformats.org/officeDocument/2006/relationships/image" Target="../media/image69.wmf"/><Relationship Id="rId8" Type="http://schemas.openxmlformats.org/officeDocument/2006/relationships/oleObject" Target="../embeddings/oleObject31.bin"/><Relationship Id="rId7" Type="http://schemas.openxmlformats.org/officeDocument/2006/relationships/image" Target="../media/image68.wmf"/><Relationship Id="rId6" Type="http://schemas.openxmlformats.org/officeDocument/2006/relationships/oleObject" Target="../embeddings/oleObject30.bin"/><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6" Type="http://schemas.openxmlformats.org/officeDocument/2006/relationships/notesSlide" Target="../notesSlides/notesSlide44.xml"/><Relationship Id="rId15" Type="http://schemas.openxmlformats.org/officeDocument/2006/relationships/vmlDrawing" Target="../drawings/vmlDrawing18.vml"/><Relationship Id="rId14" Type="http://schemas.openxmlformats.org/officeDocument/2006/relationships/slideLayout" Target="../slideLayouts/slideLayout2.xml"/><Relationship Id="rId13" Type="http://schemas.openxmlformats.org/officeDocument/2006/relationships/image" Target="../media/image71.wmf"/><Relationship Id="rId12" Type="http://schemas.openxmlformats.org/officeDocument/2006/relationships/oleObject" Target="../embeddings/oleObject33.bin"/><Relationship Id="rId11" Type="http://schemas.openxmlformats.org/officeDocument/2006/relationships/image" Target="../media/image70.wmf"/><Relationship Id="rId10" Type="http://schemas.openxmlformats.org/officeDocument/2006/relationships/oleObject" Target="../embeddings/oleObject32.bin"/><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hyperlink" Target="http://www.7k7k.com/swf/49842.htm" TargetMode="External"/><Relationship Id="rId2" Type="http://schemas.openxmlformats.org/officeDocument/2006/relationships/image" Target="../media/image5.png"/><Relationship Id="rId1" Type="http://schemas.openxmlformats.org/officeDocument/2006/relationships/hyperlink" Target="https://baike.baidu.com/item/%E9%AB%98%E6%96%AF/24098"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72.wmf"/><Relationship Id="rId1"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73.wmf"/><Relationship Id="rId1" Type="http://schemas.openxmlformats.org/officeDocument/2006/relationships/oleObject" Target="../embeddings/oleObject35.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vmlDrawing" Target="../drawings/vmlDrawing21.vml"/><Relationship Id="rId4" Type="http://schemas.openxmlformats.org/officeDocument/2006/relationships/slideLayout" Target="../slideLayouts/slideLayout2.xml"/><Relationship Id="rId3" Type="http://schemas.openxmlformats.org/officeDocument/2006/relationships/image" Target="../media/image75.wmf"/><Relationship Id="rId2" Type="http://schemas.openxmlformats.org/officeDocument/2006/relationships/oleObject" Target="../embeddings/oleObject36.bin"/><Relationship Id="rId1"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hyperlink" Target="http://www.4399.com/flash/146267_2.ht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76.wmf"/><Relationship Id="rId2" Type="http://schemas.openxmlformats.org/officeDocument/2006/relationships/oleObject" Target="../embeddings/oleObject37.bin"/><Relationship Id="rId1" Type="http://schemas.openxmlformats.org/officeDocument/2006/relationships/image" Target="../media/image74.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hyperlink" Target="http://www.7k7k.com/swf/49842.htm" TargetMode="External"/><Relationship Id="rId2" Type="http://schemas.openxmlformats.org/officeDocument/2006/relationships/image" Target="../media/image5.png"/><Relationship Id="rId1" Type="http://schemas.openxmlformats.org/officeDocument/2006/relationships/image" Target="../media/image7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79.wmf"/><Relationship Id="rId2" Type="http://schemas.openxmlformats.org/officeDocument/2006/relationships/oleObject" Target="../embeddings/oleObject38.bin"/><Relationship Id="rId1" Type="http://schemas.openxmlformats.org/officeDocument/2006/relationships/image" Target="../media/image7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70.xml"/><Relationship Id="rId8" Type="http://schemas.openxmlformats.org/officeDocument/2006/relationships/vmlDrawing" Target="../drawings/vmlDrawing24.vml"/><Relationship Id="rId7" Type="http://schemas.openxmlformats.org/officeDocument/2006/relationships/slideLayout" Target="../slideLayouts/slideLayout2.xml"/><Relationship Id="rId6" Type="http://schemas.openxmlformats.org/officeDocument/2006/relationships/image" Target="../media/image81.wmf"/><Relationship Id="rId5" Type="http://schemas.openxmlformats.org/officeDocument/2006/relationships/oleObject" Target="../embeddings/oleObject40.bin"/><Relationship Id="rId4" Type="http://schemas.openxmlformats.org/officeDocument/2006/relationships/image" Target="../media/image80.wmf"/><Relationship Id="rId3" Type="http://schemas.openxmlformats.org/officeDocument/2006/relationships/oleObject" Target="../embeddings/oleObject39.bin"/><Relationship Id="rId2" Type="http://schemas.openxmlformats.org/officeDocument/2006/relationships/image" Target="../media/image2.tiff"/><Relationship Id="rId1" Type="http://schemas.openxmlformats.org/officeDocument/2006/relationships/image" Target="../media/image1.tiff"/></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vmlDrawing" Target="../drawings/vmlDrawing25.vml"/><Relationship Id="rId4" Type="http://schemas.openxmlformats.org/officeDocument/2006/relationships/slideLayout" Target="../slideLayouts/slideLayout2.xml"/><Relationship Id="rId3" Type="http://schemas.openxmlformats.org/officeDocument/2006/relationships/image" Target="../media/image82.wmf"/><Relationship Id="rId2" Type="http://schemas.openxmlformats.org/officeDocument/2006/relationships/oleObject" Target="../embeddings/oleObject41.bin"/><Relationship Id="rId1" Type="http://schemas.openxmlformats.org/officeDocument/2006/relationships/chart" Target="../charts/chart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vmlDrawing" Target="../drawings/vmlDrawing26.vml"/><Relationship Id="rId4" Type="http://schemas.openxmlformats.org/officeDocument/2006/relationships/slideLayout" Target="../slideLayouts/slideLayout2.xml"/><Relationship Id="rId3" Type="http://schemas.openxmlformats.org/officeDocument/2006/relationships/image" Target="../media/image84.wmf"/><Relationship Id="rId2" Type="http://schemas.openxmlformats.org/officeDocument/2006/relationships/oleObject" Target="../embeddings/oleObject42.bin"/><Relationship Id="rId1" Type="http://schemas.openxmlformats.org/officeDocument/2006/relationships/image" Target="../media/image83.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vmlDrawing" Target="../drawings/vmlDrawing27.vml"/><Relationship Id="rId4" Type="http://schemas.openxmlformats.org/officeDocument/2006/relationships/slideLayout" Target="../slideLayouts/slideLayout2.xml"/><Relationship Id="rId3" Type="http://schemas.openxmlformats.org/officeDocument/2006/relationships/image" Target="../media/image86.wmf"/><Relationship Id="rId2" Type="http://schemas.openxmlformats.org/officeDocument/2006/relationships/oleObject" Target="../embeddings/oleObject43.bin"/><Relationship Id="rId1" Type="http://schemas.openxmlformats.org/officeDocument/2006/relationships/image" Target="../media/image85.png"/></Relationships>
</file>

<file path=ppt/slides/_rels/slide78.xml.rels><?xml version="1.0" encoding="UTF-8" standalone="yes"?>
<Relationships xmlns="http://schemas.openxmlformats.org/package/2006/relationships"><Relationship Id="rId9" Type="http://schemas.openxmlformats.org/officeDocument/2006/relationships/notesSlide" Target="../notesSlides/notesSlide77.xml"/><Relationship Id="rId8" Type="http://schemas.openxmlformats.org/officeDocument/2006/relationships/vmlDrawing" Target="../drawings/vmlDrawing28.vml"/><Relationship Id="rId7" Type="http://schemas.openxmlformats.org/officeDocument/2006/relationships/slideLayout" Target="../slideLayouts/slideLayout2.xml"/><Relationship Id="rId6" Type="http://schemas.openxmlformats.org/officeDocument/2006/relationships/image" Target="../media/image90.wmf"/><Relationship Id="rId5" Type="http://schemas.openxmlformats.org/officeDocument/2006/relationships/oleObject" Target="../embeddings/oleObject45.bin"/><Relationship Id="rId4" Type="http://schemas.openxmlformats.org/officeDocument/2006/relationships/image" Target="../media/image89.wmf"/><Relationship Id="rId3" Type="http://schemas.openxmlformats.org/officeDocument/2006/relationships/oleObject" Target="../embeddings/oleObject44.bin"/><Relationship Id="rId2" Type="http://schemas.openxmlformats.org/officeDocument/2006/relationships/image" Target="../media/image88.png"/><Relationship Id="rId1" Type="http://schemas.openxmlformats.org/officeDocument/2006/relationships/image" Target="../media/image87.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vmlDrawing" Target="../drawings/vmlDrawing29.vml"/><Relationship Id="rId4" Type="http://schemas.openxmlformats.org/officeDocument/2006/relationships/slideLayout" Target="../slideLayouts/slideLayout2.xml"/><Relationship Id="rId3" Type="http://schemas.openxmlformats.org/officeDocument/2006/relationships/image" Target="../media/image92.wmf"/><Relationship Id="rId2" Type="http://schemas.openxmlformats.org/officeDocument/2006/relationships/oleObject" Target="../embeddings/oleObject46.bin"/><Relationship Id="rId1" Type="http://schemas.openxmlformats.org/officeDocument/2006/relationships/image" Target="../media/image9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vmlDrawing" Target="../drawings/vmlDrawing30.vml"/><Relationship Id="rId4" Type="http://schemas.openxmlformats.org/officeDocument/2006/relationships/slideLayout" Target="../slideLayouts/slideLayout2.xml"/><Relationship Id="rId3" Type="http://schemas.openxmlformats.org/officeDocument/2006/relationships/image" Target="../media/image94.wmf"/><Relationship Id="rId2" Type="http://schemas.openxmlformats.org/officeDocument/2006/relationships/oleObject" Target="../embeddings/oleObject47.bin"/><Relationship Id="rId1" Type="http://schemas.openxmlformats.org/officeDocument/2006/relationships/image" Target="../media/image93.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96.wmf"/><Relationship Id="rId2" Type="http://schemas.openxmlformats.org/officeDocument/2006/relationships/oleObject" Target="../embeddings/oleObject48.bin"/><Relationship Id="rId1"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vmlDrawing" Target="../drawings/vmlDrawing32.vml"/><Relationship Id="rId4" Type="http://schemas.openxmlformats.org/officeDocument/2006/relationships/slideLayout" Target="../slideLayouts/slideLayout2.xml"/><Relationship Id="rId3" Type="http://schemas.openxmlformats.org/officeDocument/2006/relationships/image" Target="../media/image98.wmf"/><Relationship Id="rId2" Type="http://schemas.openxmlformats.org/officeDocument/2006/relationships/oleObject" Target="../embeddings/oleObject49.bin"/><Relationship Id="rId1" Type="http://schemas.openxmlformats.org/officeDocument/2006/relationships/image" Target="../media/image9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vmlDrawing" Target="../drawings/vmlDrawing33.vml"/><Relationship Id="rId4" Type="http://schemas.openxmlformats.org/officeDocument/2006/relationships/slideLayout" Target="../slideLayouts/slideLayout2.xml"/><Relationship Id="rId3" Type="http://schemas.openxmlformats.org/officeDocument/2006/relationships/image" Target="../media/image101.wmf"/><Relationship Id="rId2" Type="http://schemas.openxmlformats.org/officeDocument/2006/relationships/oleObject" Target="../embeddings/oleObject50.bin"/><Relationship Id="rId1" Type="http://schemas.openxmlformats.org/officeDocument/2006/relationships/image" Target="../media/image10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vmlDrawing" Target="../drawings/vmlDrawing34.vml"/><Relationship Id="rId4" Type="http://schemas.openxmlformats.org/officeDocument/2006/relationships/slideLayout" Target="../slideLayouts/slideLayout2.xml"/><Relationship Id="rId3" Type="http://schemas.openxmlformats.org/officeDocument/2006/relationships/image" Target="../media/image103.wmf"/><Relationship Id="rId2" Type="http://schemas.openxmlformats.org/officeDocument/2006/relationships/oleObject" Target="../embeddings/oleObject51.bin"/><Relationship Id="rId1" Type="http://schemas.openxmlformats.org/officeDocument/2006/relationships/image" Target="../media/image102.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93.xml"/><Relationship Id="rId5" Type="http://schemas.openxmlformats.org/officeDocument/2006/relationships/vmlDrawing" Target="../drawings/vmlDrawing35.vml"/><Relationship Id="rId4" Type="http://schemas.openxmlformats.org/officeDocument/2006/relationships/slideLayout" Target="../slideLayouts/slideLayout2.xml"/><Relationship Id="rId3" Type="http://schemas.openxmlformats.org/officeDocument/2006/relationships/image" Target="../media/image106.wmf"/><Relationship Id="rId2" Type="http://schemas.openxmlformats.org/officeDocument/2006/relationships/oleObject" Target="../embeddings/oleObject52.bin"/><Relationship Id="rId1" Type="http://schemas.openxmlformats.org/officeDocument/2006/relationships/image" Target="../media/image105.jpe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6" Type="http://schemas.openxmlformats.org/officeDocument/2006/relationships/notesSlide" Target="../notesSlides/notesSlide97.xml"/><Relationship Id="rId5" Type="http://schemas.openxmlformats.org/officeDocument/2006/relationships/vmlDrawing" Target="../drawings/vmlDrawing36.vml"/><Relationship Id="rId4" Type="http://schemas.openxmlformats.org/officeDocument/2006/relationships/slideLayout" Target="../slideLayouts/slideLayout2.xml"/><Relationship Id="rId3" Type="http://schemas.openxmlformats.org/officeDocument/2006/relationships/image" Target="../media/image110.wmf"/><Relationship Id="rId2" Type="http://schemas.openxmlformats.org/officeDocument/2006/relationships/oleObject" Target="../embeddings/oleObject53.bin"/><Relationship Id="rId1" Type="http://schemas.openxmlformats.org/officeDocument/2006/relationships/image" Target="../media/image109.png"/></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8.xml"/><Relationship Id="rId5" Type="http://schemas.openxmlformats.org/officeDocument/2006/relationships/vmlDrawing" Target="../drawings/vmlDrawing37.vml"/><Relationship Id="rId4" Type="http://schemas.openxmlformats.org/officeDocument/2006/relationships/slideLayout" Target="../slideLayouts/slideLayout2.xml"/><Relationship Id="rId3" Type="http://schemas.openxmlformats.org/officeDocument/2006/relationships/image" Target="../media/image112.wmf"/><Relationship Id="rId2" Type="http://schemas.openxmlformats.org/officeDocument/2006/relationships/oleObject" Target="../embeddings/oleObject54.bin"/><Relationship Id="rId1"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14303" y="2079051"/>
            <a:ext cx="6611735"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Java</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数</a:t>
            </a:r>
            <a:r>
              <a:rPr lang="zh-CN" altLang="en-US"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据结</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构和算法</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TextBox 8"/>
          <p:cNvSpPr txBox="1"/>
          <p:nvPr/>
        </p:nvSpPr>
        <p:spPr>
          <a:xfrm>
            <a:off x="112170" y="4709938"/>
            <a:ext cx="7287935"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数据结构和算法概述</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a:t>
            </a:r>
            <a:r>
              <a:rPr kumimoji="1" lang="zh-CN" altLang="en-US" sz="2000" b="1" smtClean="0">
                <a:solidFill>
                  <a:srgbClr val="0070C0"/>
                </a:solidFill>
                <a:latin typeface="+mn-ea"/>
              </a:rPr>
              <a:t>排序法应用实例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a:latin typeface="+mn-ea"/>
              </a:rPr>
              <a:t>有一群小牛</a:t>
            </a:r>
            <a:r>
              <a:rPr lang="en-US" altLang="zh-CN">
                <a:latin typeface="+mn-ea"/>
              </a:rPr>
              <a:t>, </a:t>
            </a:r>
            <a:r>
              <a:rPr lang="zh-CN" altLang="en-US">
                <a:latin typeface="+mn-ea"/>
              </a:rPr>
              <a:t>考试成绩分别是 </a:t>
            </a:r>
            <a:r>
              <a:rPr lang="en-US" altLang="zh-CN" smtClean="0">
                <a:latin typeface="+mn-ea"/>
              </a:rPr>
              <a:t>{</a:t>
            </a:r>
            <a:r>
              <a:rPr lang="en-US" altLang="zh-CN">
                <a:ea typeface="宋体" panose="02010600030101010101" pitchFamily="2" charset="-122"/>
              </a:rPr>
              <a:t>8,9,1,7,2,3,5,4,6,0</a:t>
            </a:r>
            <a:r>
              <a:rPr lang="en-US" altLang="zh-CN" smtClean="0"/>
              <a:t>} </a:t>
            </a:r>
            <a:r>
              <a:rPr lang="zh-CN" altLang="en-US" smtClean="0">
                <a:latin typeface="+mn-ea"/>
              </a:rPr>
              <a:t>请从小到</a:t>
            </a:r>
            <a:r>
              <a:rPr lang="zh-CN" altLang="en-US">
                <a:latin typeface="+mn-ea"/>
              </a:rPr>
              <a:t>大</a:t>
            </a:r>
            <a:r>
              <a:rPr lang="zh-CN" altLang="en-US" smtClean="0">
                <a:latin typeface="+mn-ea"/>
              </a:rPr>
              <a:t>排序</a:t>
            </a:r>
            <a:r>
              <a:rPr lang="en-US" altLang="zh-CN" smtClean="0">
                <a:latin typeface="+mn-ea"/>
              </a:rPr>
              <a:t>. </a:t>
            </a:r>
            <a:r>
              <a:rPr lang="zh-CN" altLang="en-US" smtClean="0">
                <a:latin typeface="+mn-ea"/>
              </a:rPr>
              <a:t>请分别使用 </a:t>
            </a:r>
            <a:endParaRPr lang="en-US" altLang="zh-CN" smtClean="0"/>
          </a:p>
          <a:p>
            <a:pPr marL="342900" indent="-342900">
              <a:spcBef>
                <a:spcPct val="0"/>
              </a:spcBef>
              <a:buAutoNum type="arabicParenR"/>
            </a:pPr>
            <a:r>
              <a:rPr lang="zh-CN" altLang="en-US" smtClean="0"/>
              <a:t>希</a:t>
            </a:r>
            <a:r>
              <a:rPr lang="zh-CN" altLang="en-US"/>
              <a:t>尔排</a:t>
            </a:r>
            <a:r>
              <a:rPr lang="zh-CN" altLang="en-US" smtClean="0"/>
              <a:t>序时， 对</a:t>
            </a:r>
            <a:r>
              <a:rPr lang="zh-CN" altLang="en-US"/>
              <a:t>有序序列在插入时采用</a:t>
            </a:r>
            <a:r>
              <a:rPr lang="zh-CN" altLang="en-US" b="1"/>
              <a:t>交换</a:t>
            </a:r>
            <a:r>
              <a:rPr lang="zh-CN" altLang="en-US" b="1" smtClean="0"/>
              <a:t>法</a:t>
            </a:r>
            <a:r>
              <a:rPr lang="en-US" altLang="zh-CN" smtClean="0"/>
              <a:t>, </a:t>
            </a:r>
            <a:r>
              <a:rPr lang="zh-CN" altLang="en-US" smtClean="0"/>
              <a:t>并测试</a:t>
            </a:r>
            <a:r>
              <a:rPr lang="zh-CN" altLang="en-US"/>
              <a:t>排序</a:t>
            </a:r>
            <a:r>
              <a:rPr lang="zh-CN" altLang="en-US" smtClean="0"/>
              <a:t>速度</a:t>
            </a:r>
            <a:r>
              <a:rPr lang="en-US" altLang="zh-CN" smtClean="0"/>
              <a:t>.</a:t>
            </a:r>
            <a:endParaRPr lang="en-US" altLang="zh-CN"/>
          </a:p>
          <a:p>
            <a:pPr marL="342900" indent="-342900">
              <a:spcBef>
                <a:spcPct val="0"/>
              </a:spcBef>
              <a:buAutoNum type="arabicParenR"/>
            </a:pPr>
            <a:r>
              <a:rPr lang="zh-CN" altLang="en-US" smtClean="0"/>
              <a:t>希</a:t>
            </a:r>
            <a:r>
              <a:rPr lang="zh-CN" altLang="en-US"/>
              <a:t>尔排</a:t>
            </a:r>
            <a:r>
              <a:rPr lang="zh-CN" altLang="en-US" smtClean="0"/>
              <a:t>序时， 对</a:t>
            </a:r>
            <a:r>
              <a:rPr lang="zh-CN" altLang="en-US"/>
              <a:t>有序序列在插入时</a:t>
            </a:r>
            <a:r>
              <a:rPr lang="zh-CN" altLang="en-US" b="1"/>
              <a:t>采用移动</a:t>
            </a:r>
            <a:r>
              <a:rPr lang="zh-CN" altLang="en-US" b="1" smtClean="0"/>
              <a:t>法</a:t>
            </a:r>
            <a:r>
              <a:rPr lang="en-US" altLang="zh-CN" smtClean="0"/>
              <a:t>, </a:t>
            </a:r>
            <a:r>
              <a:rPr lang="zh-CN" altLang="en-US" smtClean="0"/>
              <a:t>并测试排序速度</a:t>
            </a:r>
            <a:endParaRPr kumimoji="1" lang="en-US" altLang="zh-CN">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3312343"/>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570637" y="4050053"/>
          <a:ext cx="1008112" cy="424070"/>
        </p:xfrm>
        <a:graphic>
          <a:graphicData uri="http://schemas.openxmlformats.org/presentationml/2006/ole">
            <mc:AlternateContent xmlns:mc="http://schemas.openxmlformats.org/markup-compatibility/2006">
              <mc:Choice xmlns:v="urn:schemas-microsoft-com:vml" Requires="v">
                <p:oleObj spid="_x0000_s76922" name="包装程序外壳对象" showAsIcon="1" r:id="rId2" imgW="1257300" imgH="523875" progId="Package">
                  <p:embed/>
                </p:oleObj>
              </mc:Choice>
              <mc:Fallback>
                <p:oleObj name="包装程序外壳对象" showAsIcon="1" r:id="rId2" imgW="1257300" imgH="523875" progId="Package">
                  <p:embed/>
                  <p:pic>
                    <p:nvPicPr>
                      <p:cNvPr id="0" name="图片 76921"/>
                      <p:cNvPicPr/>
                      <p:nvPr/>
                    </p:nvPicPr>
                    <p:blipFill>
                      <a:blip r:embed="rId3"/>
                      <a:stretch>
                        <a:fillRect/>
                      </a:stretch>
                    </p:blipFill>
                    <p:spPr>
                      <a:xfrm>
                        <a:off x="6570637" y="4050053"/>
                        <a:ext cx="1008112" cy="4240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3662541"/>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快速排序法介绍</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b="1" smtClean="0">
                <a:latin typeface="+mn-ea"/>
              </a:rPr>
              <a:t>快</a:t>
            </a:r>
            <a:r>
              <a:rPr lang="zh-CN" altLang="en-US" b="1">
                <a:latin typeface="+mn-ea"/>
              </a:rPr>
              <a:t>速排序（</a:t>
            </a:r>
            <a:r>
              <a:rPr lang="en-US" altLang="zh-CN" b="1">
                <a:latin typeface="+mn-ea"/>
              </a:rPr>
              <a:t>Quicksort</a:t>
            </a:r>
            <a:r>
              <a:rPr lang="zh-CN" altLang="en-US" b="1">
                <a:latin typeface="+mn-ea"/>
              </a:rPr>
              <a:t>）是对冒泡排序的一种改进</a:t>
            </a:r>
            <a:r>
              <a:rPr lang="zh-CN" altLang="en-US" b="1" smtClean="0">
                <a:latin typeface="+mn-ea"/>
              </a:rPr>
              <a:t>。</a:t>
            </a:r>
            <a:r>
              <a:rPr lang="zh-CN" altLang="en-US" b="1" smtClean="0">
                <a:solidFill>
                  <a:srgbClr val="EA0000"/>
                </a:solidFill>
                <a:latin typeface="+mn-ea"/>
              </a:rPr>
              <a:t>基</a:t>
            </a:r>
            <a:r>
              <a:rPr lang="zh-CN" altLang="en-US" b="1">
                <a:solidFill>
                  <a:srgbClr val="EA0000"/>
                </a:solidFill>
                <a:latin typeface="+mn-ea"/>
              </a:rPr>
              <a:t>本思想</a:t>
            </a:r>
            <a:r>
              <a:rPr lang="zh-CN" altLang="en-US" b="1">
                <a:latin typeface="+mn-ea"/>
              </a:rPr>
              <a:t>是：通过一趟排序将要排序的数据分割成独立的两部分，其中一部分的所有数据都比另外一部分的所有数据都要小，然后再按此方法对这两部分数据分别进行快速排序，整个排序过程可以递归进行，以此达到整个数据变成有序序列</a:t>
            </a:r>
            <a:endParaRPr kumimoji="1" lang="en-US" altLang="zh-CN"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255454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快速排序法示意图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4" name="Picture 6" descr="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6882" y="1656159"/>
            <a:ext cx="648017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7002685" y="4680495"/>
          <a:ext cx="414421" cy="357040"/>
        </p:xfrm>
        <a:graphic>
          <a:graphicData uri="http://schemas.openxmlformats.org/presentationml/2006/ole">
            <mc:AlternateContent xmlns:mc="http://schemas.openxmlformats.org/markup-compatibility/2006">
              <mc:Choice xmlns:v="urn:schemas-microsoft-com:vml" Requires="v">
                <p:oleObj spid="_x0000_s46253" name="包装程序外壳对象" showAsIcon="1" r:id="rId2" imgW="609600" imgH="523875" progId="Package">
                  <p:embed/>
                </p:oleObj>
              </mc:Choice>
              <mc:Fallback>
                <p:oleObj name="包装程序外壳对象" showAsIcon="1" r:id="rId2" imgW="609600" imgH="523875" progId="Package">
                  <p:embed/>
                  <p:pic>
                    <p:nvPicPr>
                      <p:cNvPr id="0" name="图片 46252"/>
                      <p:cNvPicPr/>
                      <p:nvPr/>
                    </p:nvPicPr>
                    <p:blipFill>
                      <a:blip r:embed="rId3"/>
                      <a:stretch>
                        <a:fillRect/>
                      </a:stretch>
                    </p:blipFill>
                    <p:spPr>
                      <a:xfrm>
                        <a:off x="7002685" y="4680495"/>
                        <a:ext cx="414421" cy="3570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4185761"/>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快速排序法应用实例</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kumimoji="1" lang="zh-CN" altLang="en-US" b="1" smtClean="0">
                <a:latin typeface="+mn-ea"/>
              </a:rPr>
              <a:t>要求</a:t>
            </a:r>
            <a:r>
              <a:rPr kumimoji="1" lang="en-US" altLang="zh-CN" smtClean="0">
                <a:latin typeface="+mn-ea"/>
              </a:rPr>
              <a:t>: </a:t>
            </a:r>
            <a:r>
              <a:rPr kumimoji="1" lang="zh-CN" altLang="en-US" smtClean="0">
                <a:latin typeface="+mn-ea"/>
              </a:rPr>
              <a:t>对 </a:t>
            </a:r>
            <a:r>
              <a:rPr lang="en-US" altLang="zh-CN" smtClean="0"/>
              <a:t>[-9,78,0,23</a:t>
            </a:r>
            <a:r>
              <a:rPr lang="en-US" altLang="zh-CN"/>
              <a:t>,-</a:t>
            </a:r>
            <a:r>
              <a:rPr lang="en-US" altLang="zh-CN" smtClean="0"/>
              <a:t>567,70] </a:t>
            </a:r>
            <a:r>
              <a:rPr lang="zh-CN" altLang="en-US"/>
              <a:t>进</a:t>
            </a:r>
            <a:r>
              <a:rPr lang="zh-CN" altLang="en-US" smtClean="0"/>
              <a:t>行</a:t>
            </a:r>
            <a:r>
              <a:rPr lang="zh-CN" altLang="en-US" b="1" smtClean="0">
                <a:solidFill>
                  <a:srgbClr val="EA0000"/>
                </a:solidFill>
              </a:rPr>
              <a:t>从小到大</a:t>
            </a:r>
            <a:r>
              <a:rPr lang="zh-CN" altLang="en-US" smtClean="0"/>
              <a:t>的</a:t>
            </a:r>
            <a:br>
              <a:rPr lang="en-US" altLang="zh-CN" smtClean="0"/>
            </a:br>
            <a:r>
              <a:rPr lang="zh-CN" altLang="en-US" smtClean="0"/>
              <a:t>排序，要求使用快速排序法。</a:t>
            </a:r>
            <a:r>
              <a:rPr lang="en-US" altLang="zh-CN" smtClean="0"/>
              <a:t>【</a:t>
            </a:r>
            <a:r>
              <a:rPr lang="zh-CN" altLang="en-US" sz="1400" smtClean="0"/>
              <a:t>测试</a:t>
            </a:r>
            <a:r>
              <a:rPr lang="en-US" altLang="zh-CN" sz="1400" smtClean="0"/>
              <a:t>8w</a:t>
            </a:r>
            <a:r>
              <a:rPr lang="zh-CN" altLang="en-US" sz="1400" smtClean="0"/>
              <a:t>和</a:t>
            </a:r>
            <a:r>
              <a:rPr lang="en-US" altLang="zh-CN" sz="1400" smtClean="0"/>
              <a:t>800w</a:t>
            </a:r>
            <a:r>
              <a:rPr lang="en-US" altLang="zh-CN" smtClean="0"/>
              <a:t>】 </a:t>
            </a:r>
            <a:endParaRPr kumimoji="1" lang="en-US" altLang="zh-CN" sz="2000" b="1" smtClean="0">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说</a:t>
            </a:r>
            <a:r>
              <a:rPr kumimoji="1" lang="zh-CN" altLang="en-US" b="1" smtClean="0">
                <a:latin typeface="+mn-ea"/>
              </a:rPr>
              <a:t>明</a:t>
            </a:r>
            <a:r>
              <a:rPr kumimoji="1" lang="en-US" altLang="zh-CN" b="1" smtClean="0">
                <a:latin typeface="+mn-ea"/>
              </a:rPr>
              <a:t>[</a:t>
            </a:r>
            <a:r>
              <a:rPr kumimoji="1" lang="zh-CN" altLang="en-US" b="1" smtClean="0">
                <a:latin typeface="+mn-ea"/>
              </a:rPr>
              <a:t>验证分析</a:t>
            </a:r>
            <a:r>
              <a:rPr kumimoji="1" lang="en-US" altLang="zh-CN" b="1" smtClean="0">
                <a:latin typeface="+mn-ea"/>
              </a:rPr>
              <a:t>]:</a:t>
            </a:r>
            <a:endParaRPr kumimoji="1" lang="en-US" altLang="zh-CN" b="1" smtClean="0">
              <a:latin typeface="+mn-ea"/>
            </a:endParaRPr>
          </a:p>
          <a:p>
            <a:pPr marL="457200" indent="-457200">
              <a:spcBef>
                <a:spcPct val="0"/>
              </a:spcBef>
              <a:buAutoNum type="arabicParenR"/>
            </a:pPr>
            <a:r>
              <a:rPr kumimoji="1" lang="zh-CN" altLang="en-US" sz="1600" b="1">
                <a:latin typeface="+mn-ea"/>
              </a:rPr>
              <a:t>如果取消左右递归，结果是  </a:t>
            </a:r>
            <a:r>
              <a:rPr lang="en-US" altLang="zh-CN" sz="1600" b="1"/>
              <a:t>-9 -567 0 23 78 70</a:t>
            </a:r>
            <a:endParaRPr lang="en-US" altLang="zh-CN" sz="1600" b="1"/>
          </a:p>
          <a:p>
            <a:pPr marL="457200" indent="-457200">
              <a:spcBef>
                <a:spcPct val="0"/>
              </a:spcBef>
              <a:buAutoNum type="arabicParenR"/>
            </a:pPr>
            <a:r>
              <a:rPr lang="zh-CN" altLang="en-US" sz="1600" b="1"/>
              <a:t>如果取消右递归</a:t>
            </a:r>
            <a:r>
              <a:rPr lang="en-US" altLang="zh-CN" sz="1600" b="1"/>
              <a:t>,</a:t>
            </a:r>
            <a:r>
              <a:rPr lang="zh-CN" altLang="en-US" sz="1600" b="1"/>
              <a:t>结果是  </a:t>
            </a:r>
            <a:r>
              <a:rPr lang="en-US" altLang="zh-CN" sz="1600" b="1"/>
              <a:t>-567 -9 0 23 78 70</a:t>
            </a:r>
            <a:endParaRPr lang="en-US" altLang="zh-CN" sz="1600" b="1"/>
          </a:p>
          <a:p>
            <a:pPr marL="457200" indent="-457200">
              <a:spcBef>
                <a:spcPct val="0"/>
              </a:spcBef>
              <a:buFontTx/>
              <a:buAutoNum type="arabicParenR"/>
            </a:pPr>
            <a:r>
              <a:rPr lang="zh-CN" altLang="en-US" sz="1600" b="1"/>
              <a:t>如果取消左递归</a:t>
            </a:r>
            <a:r>
              <a:rPr lang="en-US" altLang="zh-CN" sz="1600" b="1"/>
              <a:t>,</a:t>
            </a:r>
            <a:r>
              <a:rPr lang="zh-CN" altLang="en-US" sz="1600" b="1"/>
              <a:t>结果是  </a:t>
            </a:r>
            <a:r>
              <a:rPr lang="en-US" altLang="zh-CN" sz="1600" b="1"/>
              <a:t>-9 -567 0 23 70 78</a:t>
            </a:r>
            <a:endParaRPr lang="en-US" altLang="zh-CN" sz="1600" b="1"/>
          </a:p>
          <a:p>
            <a:pPr>
              <a:spcBef>
                <a:spcPct val="0"/>
              </a:spcBef>
            </a:pPr>
            <a:endParaRPr kumimoji="1" lang="en-US" altLang="zh-CN" b="1" smtClean="0">
              <a:latin typeface="+mn-ea"/>
            </a:endParaRPr>
          </a:p>
          <a:p>
            <a:pPr>
              <a:spcBef>
                <a:spcPct val="0"/>
              </a:spcBef>
            </a:pPr>
            <a:endParaRPr lang="zh-CN" altLang="en-US" sz="2000" b="1"/>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p:txBody>
      </p:sp>
      <p:sp>
        <p:nvSpPr>
          <p:cNvPr id="3" name="矩形 2"/>
          <p:cNvSpPr/>
          <p:nvPr/>
        </p:nvSpPr>
        <p:spPr>
          <a:xfrm>
            <a:off x="5634533" y="-288057"/>
            <a:ext cx="4032448" cy="618630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a:spAutoFit/>
          </a:bodyPr>
          <a:lstStyle/>
          <a:p>
            <a:r>
              <a:rPr lang="en-US" altLang="zh-CN" sz="1100" b="1"/>
              <a:t>public static void quickSort(int left, int right, int[] arr) {</a:t>
            </a:r>
            <a:endParaRPr lang="en-US" altLang="zh-CN" sz="1100" b="1"/>
          </a:p>
          <a:p>
            <a:r>
              <a:rPr lang="en-US" altLang="zh-CN" sz="1100" b="1"/>
              <a:t>int l = left;</a:t>
            </a:r>
            <a:endParaRPr lang="en-US" altLang="zh-CN" sz="1100" b="1"/>
          </a:p>
          <a:p>
            <a:r>
              <a:rPr lang="en-US" altLang="zh-CN" sz="1100" b="1"/>
              <a:t>int r = right;</a:t>
            </a:r>
            <a:endParaRPr lang="en-US" altLang="zh-CN" sz="1100" b="1"/>
          </a:p>
          <a:p>
            <a:r>
              <a:rPr lang="en-US" altLang="zh-CN" sz="1100" b="1"/>
              <a:t>int pivot = arr[(left + right) / 2];</a:t>
            </a:r>
            <a:endParaRPr lang="en-US" altLang="zh-CN" sz="1100" b="1"/>
          </a:p>
          <a:p>
            <a:r>
              <a:rPr lang="en-US" altLang="zh-CN" sz="1100" b="1"/>
              <a:t>int temp = 0;</a:t>
            </a:r>
            <a:endParaRPr lang="en-US" altLang="zh-CN" sz="1100" b="1"/>
          </a:p>
          <a:p>
            <a:r>
              <a:rPr lang="en-US" altLang="zh-CN" sz="1100" b="1" smtClean="0"/>
              <a:t>while </a:t>
            </a:r>
            <a:r>
              <a:rPr lang="en-US" altLang="zh-CN" sz="1100" b="1"/>
              <a:t>(l &lt; r) {</a:t>
            </a:r>
            <a:endParaRPr lang="en-US" altLang="zh-CN" sz="1100" b="1"/>
          </a:p>
          <a:p>
            <a:r>
              <a:rPr lang="en-US" altLang="zh-CN" sz="1100" b="1" smtClean="0"/>
              <a:t>while </a:t>
            </a:r>
            <a:r>
              <a:rPr lang="en-US" altLang="zh-CN" sz="1100" b="1"/>
              <a:t>(arr[l] &lt; pivot) {</a:t>
            </a:r>
            <a:endParaRPr lang="en-US" altLang="zh-CN" sz="1100" b="1"/>
          </a:p>
          <a:p>
            <a:r>
              <a:rPr lang="en-US" altLang="zh-CN" sz="1100"/>
              <a:t>l += 1;</a:t>
            </a:r>
            <a:endParaRPr lang="en-US" altLang="zh-CN" sz="1100"/>
          </a:p>
          <a:p>
            <a:r>
              <a:rPr lang="en-US" altLang="zh-CN" sz="1100"/>
              <a:t>}</a:t>
            </a:r>
            <a:endParaRPr lang="en-US" altLang="zh-CN" sz="1100"/>
          </a:p>
          <a:p>
            <a:r>
              <a:rPr lang="en-US" altLang="zh-CN" sz="1100" b="1" smtClean="0"/>
              <a:t>while </a:t>
            </a:r>
            <a:r>
              <a:rPr lang="en-US" altLang="zh-CN" sz="1100" b="1"/>
              <a:t>(arr[r] &gt; pivot) {</a:t>
            </a:r>
            <a:endParaRPr lang="en-US" altLang="zh-CN" sz="1100" b="1"/>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(l &gt;= r) {</a:t>
            </a:r>
            <a:endParaRPr lang="en-US" altLang="zh-CN" sz="1100" b="1"/>
          </a:p>
          <a:p>
            <a:r>
              <a:rPr lang="en-US" altLang="zh-CN" sz="1100" b="1"/>
              <a:t>break;</a:t>
            </a:r>
            <a:endParaRPr lang="en-US" altLang="zh-CN" sz="1100" b="1"/>
          </a:p>
          <a:p>
            <a:r>
              <a:rPr lang="en-US" altLang="zh-CN" sz="1100"/>
              <a:t>}</a:t>
            </a:r>
            <a:endParaRPr lang="en-US" altLang="zh-CN" sz="1100"/>
          </a:p>
          <a:p>
            <a:r>
              <a:rPr lang="en-US" altLang="zh-CN" sz="1100" smtClean="0"/>
              <a:t>temp </a:t>
            </a:r>
            <a:r>
              <a:rPr lang="en-US" altLang="zh-CN" sz="1100"/>
              <a:t>= arr[l];</a:t>
            </a:r>
            <a:endParaRPr lang="en-US" altLang="zh-CN" sz="1100"/>
          </a:p>
          <a:p>
            <a:r>
              <a:rPr lang="en-US" altLang="zh-CN" sz="1100"/>
              <a:t>arr[l] = arr[r];</a:t>
            </a:r>
            <a:endParaRPr lang="en-US" altLang="zh-CN" sz="1100"/>
          </a:p>
          <a:p>
            <a:r>
              <a:rPr lang="en-US" altLang="zh-CN" sz="1100"/>
              <a:t>arr[r] = temp;</a:t>
            </a:r>
            <a:endParaRPr lang="en-US" altLang="zh-CN" sz="1100"/>
          </a:p>
          <a:p>
            <a:r>
              <a:rPr lang="en-US" altLang="zh-CN" sz="1100" b="1" smtClean="0"/>
              <a:t>if </a:t>
            </a:r>
            <a:r>
              <a:rPr lang="en-US" altLang="zh-CN" sz="1100" b="1"/>
              <a:t>(arr[l] == pivot) {</a:t>
            </a:r>
            <a:endParaRPr lang="en-US" altLang="zh-CN" sz="1100" b="1"/>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(arr[r] == pivot) {</a:t>
            </a:r>
            <a:endParaRPr lang="en-US" altLang="zh-CN" sz="1100" b="1"/>
          </a:p>
          <a:p>
            <a:r>
              <a:rPr lang="en-US" altLang="zh-CN" sz="1100"/>
              <a:t>l += 1;</a:t>
            </a:r>
            <a:endParaRPr lang="en-US" altLang="zh-CN" sz="1100"/>
          </a:p>
          <a:p>
            <a:r>
              <a:rPr lang="en-US" altLang="zh-CN" sz="1100"/>
              <a:t>}</a:t>
            </a:r>
            <a:endParaRPr lang="en-US" altLang="zh-CN" sz="1100"/>
          </a:p>
          <a:p>
            <a:r>
              <a:rPr lang="en-US" altLang="zh-CN" sz="1100"/>
              <a:t>}</a:t>
            </a:r>
            <a:endParaRPr lang="en-US" altLang="zh-CN" sz="1100"/>
          </a:p>
          <a:p>
            <a:r>
              <a:rPr lang="en-US" altLang="zh-CN" sz="1100" b="1" smtClean="0"/>
              <a:t>if </a:t>
            </a:r>
            <a:r>
              <a:rPr lang="en-US" altLang="zh-CN" sz="1100" b="1"/>
              <a:t>(l == r) {</a:t>
            </a:r>
            <a:endParaRPr lang="en-US" altLang="zh-CN" sz="1100" b="1"/>
          </a:p>
          <a:p>
            <a:r>
              <a:rPr lang="en-US" altLang="zh-CN" sz="1100"/>
              <a:t>l += 1;</a:t>
            </a:r>
            <a:endParaRPr lang="en-US" altLang="zh-CN" sz="1100"/>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(left &lt; r) {</a:t>
            </a:r>
            <a:endParaRPr lang="en-US" altLang="zh-CN" sz="1100" b="1"/>
          </a:p>
          <a:p>
            <a:r>
              <a:rPr lang="en-US" altLang="zh-CN" sz="1100" i="1"/>
              <a:t>quickSort(left, r, arr);</a:t>
            </a:r>
            <a:endParaRPr lang="en-US" altLang="zh-CN" sz="1100" i="1"/>
          </a:p>
          <a:p>
            <a:r>
              <a:rPr lang="en-US" altLang="zh-CN" sz="1100"/>
              <a:t>}</a:t>
            </a:r>
            <a:endParaRPr lang="en-US" altLang="zh-CN" sz="1100"/>
          </a:p>
          <a:p>
            <a:r>
              <a:rPr lang="en-US" altLang="zh-CN" sz="1100" b="1" smtClean="0"/>
              <a:t>if </a:t>
            </a:r>
            <a:r>
              <a:rPr lang="en-US" altLang="zh-CN" sz="1100" b="1"/>
              <a:t>(right &gt; l) {</a:t>
            </a:r>
            <a:endParaRPr lang="en-US" altLang="zh-CN" sz="1100" b="1"/>
          </a:p>
          <a:p>
            <a:r>
              <a:rPr lang="en-US" altLang="zh-CN" sz="1100" i="1"/>
              <a:t>quickSort(l, right, arr);</a:t>
            </a:r>
            <a:endParaRPr lang="en-US" altLang="zh-CN" sz="1100" i="1"/>
          </a:p>
          <a:p>
            <a:r>
              <a:rPr lang="en-US" altLang="zh-CN" sz="1100" smtClean="0"/>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785104"/>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归并排序介绍</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kumimoji="1" lang="zh-CN" altLang="en-US" b="1" smtClean="0">
                <a:latin typeface="+mn-ea"/>
              </a:rPr>
              <a:t>归</a:t>
            </a:r>
            <a:r>
              <a:rPr kumimoji="1" lang="zh-CN" altLang="en-US" b="1">
                <a:latin typeface="+mn-ea"/>
              </a:rPr>
              <a:t>并排序（</a:t>
            </a:r>
            <a:r>
              <a:rPr kumimoji="1" lang="en-US" altLang="zh-CN" b="1">
                <a:latin typeface="+mn-ea"/>
              </a:rPr>
              <a:t>MERGE-SORT</a:t>
            </a:r>
            <a:r>
              <a:rPr kumimoji="1" lang="zh-CN" altLang="en-US" b="1">
                <a:latin typeface="+mn-ea"/>
              </a:rPr>
              <a:t>）是利用</a:t>
            </a:r>
            <a:r>
              <a:rPr kumimoji="1" lang="zh-CN" altLang="en-US" b="1">
                <a:solidFill>
                  <a:srgbClr val="EA0000"/>
                </a:solidFill>
                <a:latin typeface="+mn-ea"/>
              </a:rPr>
              <a:t>归并</a:t>
            </a:r>
            <a:r>
              <a:rPr kumimoji="1" lang="zh-CN" altLang="en-US" b="1">
                <a:latin typeface="+mn-ea"/>
              </a:rPr>
              <a:t>的思想实现的排序方法，该算法采用经典的</a:t>
            </a:r>
            <a:r>
              <a:rPr kumimoji="1" lang="zh-CN" altLang="en-US" b="1">
                <a:solidFill>
                  <a:srgbClr val="EA0000"/>
                </a:solidFill>
                <a:latin typeface="+mn-ea"/>
              </a:rPr>
              <a:t>分治</a:t>
            </a:r>
            <a:r>
              <a:rPr kumimoji="1" lang="zh-CN" altLang="en-US" b="1">
                <a:latin typeface="+mn-ea"/>
              </a:rPr>
              <a:t>（</a:t>
            </a:r>
            <a:r>
              <a:rPr kumimoji="1" lang="en-US" altLang="zh-CN" b="1">
                <a:latin typeface="+mn-ea"/>
              </a:rPr>
              <a:t>divide-and-conquer</a:t>
            </a:r>
            <a:r>
              <a:rPr kumimoji="1" lang="zh-CN" altLang="en-US" b="1">
                <a:latin typeface="+mn-ea"/>
              </a:rPr>
              <a:t>）策略（分治法将问题</a:t>
            </a:r>
            <a:r>
              <a:rPr kumimoji="1" lang="zh-CN" altLang="en-US" b="1">
                <a:solidFill>
                  <a:srgbClr val="EA0000"/>
                </a:solidFill>
                <a:latin typeface="+mn-ea"/>
              </a:rPr>
              <a:t>分</a:t>
            </a:r>
            <a:r>
              <a:rPr kumimoji="1" lang="en-US" altLang="zh-CN" b="1">
                <a:latin typeface="+mn-ea"/>
              </a:rPr>
              <a:t>(divide)</a:t>
            </a:r>
            <a:r>
              <a:rPr kumimoji="1" lang="zh-CN" altLang="en-US" b="1">
                <a:latin typeface="+mn-ea"/>
              </a:rPr>
              <a:t>成一些小的问题然后递归求解，而</a:t>
            </a:r>
            <a:r>
              <a:rPr kumimoji="1" lang="zh-CN" altLang="en-US" b="1">
                <a:solidFill>
                  <a:srgbClr val="EA0000"/>
                </a:solidFill>
                <a:latin typeface="+mn-ea"/>
              </a:rPr>
              <a:t>治</a:t>
            </a:r>
            <a:r>
              <a:rPr kumimoji="1" lang="en-US" altLang="zh-CN" b="1">
                <a:latin typeface="+mn-ea"/>
              </a:rPr>
              <a:t>(conquer)</a:t>
            </a:r>
            <a:r>
              <a:rPr kumimoji="1" lang="zh-CN" altLang="en-US" b="1">
                <a:latin typeface="+mn-ea"/>
              </a:rPr>
              <a:t>的阶段则将分的阶段得到的各答案</a:t>
            </a:r>
            <a:r>
              <a:rPr kumimoji="1" lang="en-US" altLang="zh-CN" b="1">
                <a:latin typeface="+mn-ea"/>
              </a:rPr>
              <a:t>"</a:t>
            </a:r>
            <a:r>
              <a:rPr kumimoji="1" lang="zh-CN" altLang="en-US" b="1">
                <a:latin typeface="+mn-ea"/>
              </a:rPr>
              <a:t>修补</a:t>
            </a:r>
            <a:r>
              <a:rPr kumimoji="1" lang="en-US" altLang="zh-CN" b="1">
                <a:latin typeface="+mn-ea"/>
              </a:rPr>
              <a:t>"</a:t>
            </a:r>
            <a:r>
              <a:rPr kumimoji="1" lang="zh-CN" altLang="en-US" b="1">
                <a:latin typeface="+mn-ea"/>
              </a:rPr>
              <a:t>在一起，即分而治之</a:t>
            </a:r>
            <a:r>
              <a:rPr kumimoji="1" lang="en-US" altLang="zh-CN" b="1">
                <a:latin typeface="+mn-ea"/>
              </a:rPr>
              <a:t>)</a:t>
            </a:r>
            <a:r>
              <a:rPr kumimoji="1" lang="zh-CN" altLang="en-US" b="1">
                <a:latin typeface="+mn-ea"/>
              </a:rPr>
              <a:t>。</a:t>
            </a: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40011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归并排序思想示意图</a:t>
            </a:r>
            <a:r>
              <a:rPr kumimoji="1" lang="en-US" altLang="zh-CN" sz="2000" b="1" smtClean="0">
                <a:solidFill>
                  <a:srgbClr val="0070C0"/>
                </a:solidFill>
                <a:latin typeface="+mn-ea"/>
              </a:rPr>
              <a:t>1-</a:t>
            </a:r>
            <a:r>
              <a:rPr kumimoji="1" lang="zh-CN" altLang="en-US" sz="2000" b="1" smtClean="0">
                <a:solidFill>
                  <a:srgbClr val="0070C0"/>
                </a:solidFill>
                <a:latin typeface="+mn-ea"/>
              </a:rPr>
              <a:t>基本思想</a:t>
            </a:r>
            <a:r>
              <a:rPr kumimoji="1" lang="en-US" altLang="zh-CN" sz="2000" b="1" smtClean="0">
                <a:solidFill>
                  <a:srgbClr val="0070C0"/>
                </a:solidFill>
                <a:latin typeface="+mn-ea"/>
              </a:rPr>
              <a:t>:</a:t>
            </a:r>
            <a:endParaRPr kumimoji="1" lang="en-US" altLang="zh-CN" sz="2000" b="1">
              <a:solidFill>
                <a:srgbClr val="0070C0"/>
              </a:solidFill>
              <a:latin typeface="+mn-ea"/>
            </a:endParaRPr>
          </a:p>
        </p:txBody>
      </p:sp>
      <p:pic>
        <p:nvPicPr>
          <p:cNvPr id="20482" name="Picture 2" descr="C:\Users\Administrator\Desktop\1024555-20161218163120151-45228375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9997" y="1624221"/>
            <a:ext cx="5146230" cy="3941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82605" y="2160215"/>
            <a:ext cx="2952327" cy="3170099"/>
          </a:xfrm>
          <a:prstGeom prst="rect">
            <a:avLst/>
          </a:prstGeom>
          <a:noFill/>
        </p:spPr>
        <p:txBody>
          <a:bodyPr wrap="square" rtlCol="0">
            <a:spAutoFit/>
          </a:bodyPr>
          <a:lstStyle/>
          <a:p>
            <a:endParaRPr lang="en-US" altLang="zh-CN" smtClean="0"/>
          </a:p>
          <a:p>
            <a:endParaRPr lang="en-US" altLang="zh-CN"/>
          </a:p>
          <a:p>
            <a:endParaRPr lang="en-US" altLang="zh-CN" smtClean="0"/>
          </a:p>
          <a:p>
            <a:endParaRPr lang="en-US" altLang="zh-CN"/>
          </a:p>
          <a:p>
            <a:r>
              <a:rPr lang="zh-CN" altLang="en-US" sz="2000" b="1" smtClean="0"/>
              <a:t>说明</a:t>
            </a:r>
            <a:r>
              <a:rPr lang="en-US" altLang="zh-CN" sz="2000" b="1" smtClean="0"/>
              <a:t>:</a:t>
            </a:r>
            <a:endParaRPr lang="en-US" altLang="zh-CN" sz="2000" b="1" smtClean="0"/>
          </a:p>
          <a:p>
            <a:r>
              <a:rPr lang="zh-CN" altLang="en-US" smtClean="0"/>
              <a:t>可</a:t>
            </a:r>
            <a:r>
              <a:rPr lang="zh-CN" altLang="en-US"/>
              <a:t>以看到这种结构很像一棵完全二叉树，本文的归并排序我们采用递归去实现（也可采用迭代的方式去实现）。</a:t>
            </a:r>
            <a:r>
              <a:rPr lang="zh-CN" altLang="en-US" b="1"/>
              <a:t>分</a:t>
            </a:r>
            <a:r>
              <a:rPr lang="zh-CN" altLang="en-US"/>
              <a:t>阶段可以理解为就是递归拆分子序列的过</a:t>
            </a:r>
            <a:r>
              <a:rPr lang="zh-CN" altLang="en-US" smtClean="0"/>
              <a:t>程</a:t>
            </a:r>
            <a:r>
              <a:rPr lang="zh-CN" altLang="en-US"/>
              <a:t>。</a:t>
            </a:r>
            <a:endParaRPr lang="zh-CN" altLang="en-US"/>
          </a:p>
        </p:txBody>
      </p:sp>
      <p:graphicFrame>
        <p:nvGraphicFramePr>
          <p:cNvPr id="4" name="对象 3"/>
          <p:cNvGraphicFramePr>
            <a:graphicFrameLocks noChangeAspect="1"/>
          </p:cNvGraphicFramePr>
          <p:nvPr/>
        </p:nvGraphicFramePr>
        <p:xfrm>
          <a:off x="5778549" y="5131017"/>
          <a:ext cx="504056" cy="434264"/>
        </p:xfrm>
        <a:graphic>
          <a:graphicData uri="http://schemas.openxmlformats.org/presentationml/2006/ole">
            <mc:AlternateContent xmlns:mc="http://schemas.openxmlformats.org/markup-compatibility/2006">
              <mc:Choice xmlns:v="urn:schemas-microsoft-com:vml" Requires="v">
                <p:oleObj spid="_x0000_s47275" name="包装程序外壳对象" showAsIcon="1" r:id="rId2" imgW="609600" imgH="523875" progId="Package">
                  <p:embed/>
                </p:oleObj>
              </mc:Choice>
              <mc:Fallback>
                <p:oleObj name="包装程序外壳对象" showAsIcon="1" r:id="rId2" imgW="609600" imgH="523875" progId="Package">
                  <p:embed/>
                  <p:pic>
                    <p:nvPicPr>
                      <p:cNvPr id="0" name="图片 47274"/>
                      <p:cNvPicPr/>
                      <p:nvPr/>
                    </p:nvPicPr>
                    <p:blipFill>
                      <a:blip r:embed="rId3"/>
                      <a:stretch>
                        <a:fillRect/>
                      </a:stretch>
                    </p:blipFill>
                    <p:spPr>
                      <a:xfrm>
                        <a:off x="5778549" y="5131017"/>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归并排序思想示意图</a:t>
            </a:r>
            <a:r>
              <a:rPr kumimoji="1" lang="en-US" altLang="zh-CN" sz="2000" b="1" smtClean="0">
                <a:solidFill>
                  <a:srgbClr val="0070C0"/>
                </a:solidFill>
                <a:latin typeface="+mn-ea"/>
              </a:rPr>
              <a:t>2-</a:t>
            </a:r>
            <a:r>
              <a:rPr kumimoji="1" lang="zh-CN" altLang="en-US" sz="2000" b="1" smtClean="0">
                <a:solidFill>
                  <a:srgbClr val="0070C0"/>
                </a:solidFill>
                <a:latin typeface="+mn-ea"/>
              </a:rPr>
              <a:t>合</a:t>
            </a:r>
            <a:r>
              <a:rPr kumimoji="1" lang="zh-CN" altLang="en-US" sz="2000" b="1">
                <a:solidFill>
                  <a:srgbClr val="0070C0"/>
                </a:solidFill>
                <a:latin typeface="+mn-ea"/>
              </a:rPr>
              <a:t>并相邻有序子序列</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lang="zh-CN" altLang="en-US">
                <a:latin typeface="Arial" panose="020B0604020202020204" pitchFamily="34" charset="0"/>
                <a:cs typeface="Arial" panose="020B0604020202020204" pitchFamily="34" charset="0"/>
              </a:rPr>
              <a:t>再来看看</a:t>
            </a:r>
            <a:r>
              <a:rPr lang="zh-CN" altLang="en-US" b="1">
                <a:latin typeface="Arial" panose="020B0604020202020204" pitchFamily="34" charset="0"/>
                <a:cs typeface="Arial" panose="020B0604020202020204" pitchFamily="34" charset="0"/>
              </a:rPr>
              <a:t>治</a:t>
            </a:r>
            <a:r>
              <a:rPr lang="zh-CN" altLang="en-US">
                <a:latin typeface="Arial" panose="020B0604020202020204" pitchFamily="34" charset="0"/>
                <a:cs typeface="Arial" panose="020B0604020202020204" pitchFamily="34" charset="0"/>
              </a:rPr>
              <a:t>阶段，我们需要将两个已经有序的子序列合并成一个有序序列，比如上图中的最后一次合并，要将</a:t>
            </a:r>
            <a:r>
              <a:rPr lang="en-US" altLang="zh-CN">
                <a:latin typeface="Arial" panose="020B0604020202020204" pitchFamily="34" charset="0"/>
                <a:cs typeface="Arial" panose="020B0604020202020204" pitchFamily="34" charset="0"/>
              </a:rPr>
              <a:t>[4,5,7,8]</a:t>
            </a:r>
            <a:r>
              <a:rPr lang="zh-CN" altLang="en-US">
                <a:latin typeface="Arial" panose="020B0604020202020204" pitchFamily="34" charset="0"/>
                <a:cs typeface="Arial" panose="020B0604020202020204" pitchFamily="34" charset="0"/>
              </a:rPr>
              <a:t>和</a:t>
            </a:r>
            <a:r>
              <a:rPr lang="en-US" altLang="zh-CN">
                <a:latin typeface="Arial" panose="020B0604020202020204" pitchFamily="34" charset="0"/>
                <a:cs typeface="Arial" panose="020B0604020202020204" pitchFamily="34" charset="0"/>
              </a:rPr>
              <a:t>[1,2,3,6]</a:t>
            </a:r>
            <a:r>
              <a:rPr lang="zh-CN" altLang="en-US">
                <a:latin typeface="Arial" panose="020B0604020202020204" pitchFamily="34" charset="0"/>
                <a:cs typeface="Arial" panose="020B0604020202020204" pitchFamily="34" charset="0"/>
              </a:rPr>
              <a:t>两个已经有序的子序列，合并为最终序列</a:t>
            </a:r>
            <a:r>
              <a:rPr lang="en-US" altLang="zh-CN">
                <a:latin typeface="Arial" panose="020B0604020202020204" pitchFamily="34" charset="0"/>
                <a:cs typeface="Arial" panose="020B0604020202020204" pitchFamily="34" charset="0"/>
              </a:rPr>
              <a:t>[1,2,3,4,5,6,7,8]</a:t>
            </a:r>
            <a:r>
              <a:rPr lang="zh-CN" altLang="en-US">
                <a:latin typeface="Arial" panose="020B0604020202020204" pitchFamily="34" charset="0"/>
                <a:cs typeface="Arial" panose="020B0604020202020204" pitchFamily="34" charset="0"/>
              </a:rPr>
              <a:t>，来看下实现步骤</a:t>
            </a:r>
            <a:endParaRPr kumimoji="1" lang="en-US" altLang="zh-CN" b="1">
              <a:solidFill>
                <a:srgbClr val="0070C0"/>
              </a:solidFill>
              <a:latin typeface="Arial" panose="020B0604020202020204" pitchFamily="34" charset="0"/>
              <a:cs typeface="Arial" panose="020B0604020202020204" pitchFamily="34" charset="0"/>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476803"/>
            <a:ext cx="4080122" cy="278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453" y="2448247"/>
            <a:ext cx="4320480" cy="311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22165" y="5257252"/>
            <a:ext cx="417102" cy="276999"/>
          </a:xfrm>
          <a:prstGeom prst="rect">
            <a:avLst/>
          </a:prstGeom>
          <a:noFill/>
        </p:spPr>
        <p:txBody>
          <a:bodyPr wrap="none" rtlCol="0">
            <a:spAutoFit/>
          </a:bodyPr>
          <a:lstStyle/>
          <a:p>
            <a:r>
              <a:rPr lang="zh-CN" altLang="en-US" sz="1200" smtClean="0"/>
              <a:t>图</a:t>
            </a:r>
            <a:r>
              <a:rPr lang="en-US" altLang="zh-CN" sz="1200" smtClean="0"/>
              <a:t>1</a:t>
            </a:r>
            <a:endParaRPr lang="zh-CN" altLang="en-US" sz="1200"/>
          </a:p>
        </p:txBody>
      </p:sp>
      <p:sp>
        <p:nvSpPr>
          <p:cNvPr id="9" name="TextBox 8"/>
          <p:cNvSpPr txBox="1"/>
          <p:nvPr/>
        </p:nvSpPr>
        <p:spPr>
          <a:xfrm>
            <a:off x="7867264" y="5319129"/>
            <a:ext cx="417102" cy="276999"/>
          </a:xfrm>
          <a:prstGeom prst="rect">
            <a:avLst/>
          </a:prstGeom>
          <a:noFill/>
        </p:spPr>
        <p:txBody>
          <a:bodyPr wrap="none" rtlCol="0">
            <a:spAutoFit/>
          </a:bodyPr>
          <a:lstStyle/>
          <a:p>
            <a:r>
              <a:rPr lang="zh-CN" altLang="en-US" sz="1200" smtClean="0"/>
              <a:t>图</a:t>
            </a:r>
            <a:r>
              <a:rPr lang="en-US" altLang="zh-CN" sz="1200"/>
              <a:t>2</a:t>
            </a:r>
            <a:endParaRPr lang="zh-CN" altLang="en-US" sz="1200"/>
          </a:p>
        </p:txBody>
      </p:sp>
      <p:graphicFrame>
        <p:nvGraphicFramePr>
          <p:cNvPr id="5" name="对象 4"/>
          <p:cNvGraphicFramePr>
            <a:graphicFrameLocks noChangeAspect="1"/>
          </p:cNvGraphicFramePr>
          <p:nvPr/>
        </p:nvGraphicFramePr>
        <p:xfrm>
          <a:off x="3848595" y="5122615"/>
          <a:ext cx="489794" cy="421976"/>
        </p:xfrm>
        <a:graphic>
          <a:graphicData uri="http://schemas.openxmlformats.org/presentationml/2006/ole">
            <mc:AlternateContent xmlns:mc="http://schemas.openxmlformats.org/markup-compatibility/2006">
              <mc:Choice xmlns:v="urn:schemas-microsoft-com:vml" Requires="v">
                <p:oleObj spid="_x0000_s20906" name="包装程序外壳对象" showAsIcon="1" r:id="rId3" imgW="609600" imgH="523875" progId="Package">
                  <p:embed/>
                </p:oleObj>
              </mc:Choice>
              <mc:Fallback>
                <p:oleObj name="包装程序外壳对象" showAsIcon="1" r:id="rId3" imgW="609600" imgH="523875" progId="Package">
                  <p:embed/>
                  <p:pic>
                    <p:nvPicPr>
                      <p:cNvPr id="0" name="图片 20905"/>
                      <p:cNvPicPr/>
                      <p:nvPr/>
                    </p:nvPicPr>
                    <p:blipFill>
                      <a:blip r:embed="rId4"/>
                      <a:stretch>
                        <a:fillRect/>
                      </a:stretch>
                    </p:blipFill>
                    <p:spPr>
                      <a:xfrm>
                        <a:off x="3848595" y="5122615"/>
                        <a:ext cx="489794" cy="421976"/>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548130" y="5157166"/>
          <a:ext cx="509510" cy="438962"/>
        </p:xfrm>
        <a:graphic>
          <a:graphicData uri="http://schemas.openxmlformats.org/presentationml/2006/ole">
            <mc:AlternateContent xmlns:mc="http://schemas.openxmlformats.org/markup-compatibility/2006">
              <mc:Choice xmlns:v="urn:schemas-microsoft-com:vml" Requires="v">
                <p:oleObj spid="_x0000_s20907" name="包装程序外壳对象" showAsIcon="1" r:id="rId5" imgW="609600" imgH="523875" progId="Package">
                  <p:embed/>
                </p:oleObj>
              </mc:Choice>
              <mc:Fallback>
                <p:oleObj name="包装程序外壳对象" showAsIcon="1" r:id="rId5" imgW="609600" imgH="523875" progId="Package">
                  <p:embed/>
                  <p:pic>
                    <p:nvPicPr>
                      <p:cNvPr id="0" name="图片 20906"/>
                      <p:cNvPicPr/>
                      <p:nvPr/>
                    </p:nvPicPr>
                    <p:blipFill>
                      <a:blip r:embed="rId6"/>
                      <a:stretch>
                        <a:fillRect/>
                      </a:stretch>
                    </p:blipFill>
                    <p:spPr>
                      <a:xfrm>
                        <a:off x="8548130" y="5157166"/>
                        <a:ext cx="509510" cy="43896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归并排序的应用实例</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lang="zh-CN" altLang="en-US" smtClean="0">
                <a:latin typeface="Arial" panose="020B0604020202020204" pitchFamily="34" charset="0"/>
                <a:cs typeface="Arial" panose="020B0604020202020204" pitchFamily="34" charset="0"/>
              </a:rPr>
              <a:t>给你一个数组</a:t>
            </a:r>
            <a:r>
              <a:rPr lang="en-US" altLang="zh-CN">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en-US" altLang="zh-CN" smtClean="0">
                <a:latin typeface="Arial" panose="020B0604020202020204" pitchFamily="34" charset="0"/>
                <a:cs typeface="Arial" panose="020B0604020202020204" pitchFamily="34" charset="0"/>
              </a:rPr>
              <a:t>val </a:t>
            </a:r>
            <a:r>
              <a:rPr lang="en-US" altLang="zh-CN">
                <a:latin typeface="Arial" panose="020B0604020202020204" pitchFamily="34" charset="0"/>
                <a:cs typeface="Arial" panose="020B0604020202020204" pitchFamily="34" charset="0"/>
              </a:rPr>
              <a:t>arr = Array(9,8,7,6,5,4,3,2,1</a:t>
            </a:r>
            <a:r>
              <a:rPr lang="en-US" altLang="zh-CN" smtClean="0">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zh-CN" altLang="en-US" smtClean="0">
                <a:latin typeface="Arial" panose="020B0604020202020204" pitchFamily="34" charset="0"/>
                <a:cs typeface="Arial" panose="020B0604020202020204" pitchFamily="34" charset="0"/>
              </a:rPr>
              <a:t>请使用归并排序完成排序。</a:t>
            </a:r>
            <a:endParaRPr kumimoji="1" lang="en-US" altLang="zh-CN" b="1">
              <a:solidFill>
                <a:srgbClr val="0070C0"/>
              </a:solidFill>
              <a:latin typeface="Arial" panose="020B0604020202020204" pitchFamily="34" charset="0"/>
              <a:cs typeface="Arial" panose="020B0604020202020204" pitchFamily="34" charset="0"/>
            </a:endParaRPr>
          </a:p>
        </p:txBody>
      </p:sp>
      <p:sp>
        <p:nvSpPr>
          <p:cNvPr id="3" name="TextBox 2"/>
          <p:cNvSpPr txBox="1"/>
          <p:nvPr/>
        </p:nvSpPr>
        <p:spPr>
          <a:xfrm>
            <a:off x="377949" y="2579483"/>
            <a:ext cx="3600400" cy="2031325"/>
          </a:xfrm>
          <a:prstGeom prst="rect">
            <a:avLst/>
          </a:prstGeom>
          <a:noFill/>
        </p:spPr>
        <p:txBody>
          <a:bodyPr wrap="square" rtlCol="0">
            <a:spAutoFit/>
          </a:bodyPr>
          <a:lstStyle/>
          <a:p>
            <a:r>
              <a:rPr lang="en-US" altLang="zh-CN" sz="1400" b="1"/>
              <a:t>public static void mergeSort(int[] arr, int left, int right, int[] temp) {</a:t>
            </a:r>
            <a:endParaRPr lang="en-US" altLang="zh-CN" sz="1400" b="1"/>
          </a:p>
          <a:p>
            <a:r>
              <a:rPr lang="en-US" altLang="zh-CN" sz="1400" b="1"/>
              <a:t>if (left &lt; right) {</a:t>
            </a:r>
            <a:endParaRPr lang="en-US" altLang="zh-CN" sz="1400" b="1"/>
          </a:p>
          <a:p>
            <a:r>
              <a:rPr lang="en-US" altLang="zh-CN" sz="1400" b="1"/>
              <a:t>int mid = (left + right) / 2;</a:t>
            </a:r>
            <a:endParaRPr lang="en-US" altLang="zh-CN" sz="1400" b="1"/>
          </a:p>
          <a:p>
            <a:r>
              <a:rPr lang="en-US" altLang="zh-CN" sz="1400" i="1"/>
              <a:t>mergeSort(arr, left, mid, temp</a:t>
            </a:r>
            <a:r>
              <a:rPr lang="en-US" altLang="zh-CN" sz="1400" i="1" smtClean="0"/>
              <a:t>);</a:t>
            </a:r>
            <a:endParaRPr lang="zh-CN" altLang="en-US" sz="1400" i="1"/>
          </a:p>
          <a:p>
            <a:r>
              <a:rPr lang="en-US" altLang="zh-CN" sz="1400" i="1"/>
              <a:t>mergeSort(arr, mid + 1, right, temp</a:t>
            </a:r>
            <a:r>
              <a:rPr lang="en-US" altLang="zh-CN" sz="1400" i="1" smtClean="0"/>
              <a:t>);</a:t>
            </a:r>
            <a:endParaRPr lang="zh-CN" altLang="en-US" sz="1400" i="1"/>
          </a:p>
          <a:p>
            <a:r>
              <a:rPr lang="en-US" altLang="zh-CN" sz="1400" i="1"/>
              <a:t>merge(arr, left, mid, right, temp</a:t>
            </a:r>
            <a:r>
              <a:rPr lang="en-US" altLang="zh-CN" sz="1400" i="1" smtClean="0"/>
              <a:t>);</a:t>
            </a:r>
            <a:endParaRPr lang="zh-CN" altLang="en-US" sz="1400" i="1"/>
          </a:p>
          <a:p>
            <a:r>
              <a:rPr lang="en-US" altLang="zh-CN" sz="1400"/>
              <a:t>}</a:t>
            </a:r>
            <a:endParaRPr lang="en-US" altLang="zh-CN" sz="1400"/>
          </a:p>
          <a:p>
            <a:r>
              <a:rPr lang="en-US" altLang="zh-CN" sz="1400"/>
              <a:t>}</a:t>
            </a:r>
            <a:endParaRPr lang="zh-CN" altLang="en-US" sz="1400">
              <a:latin typeface="Arial" panose="020B0604020202020204" pitchFamily="34" charset="0"/>
              <a:cs typeface="Arial" panose="020B0604020202020204" pitchFamily="34" charset="0"/>
            </a:endParaRPr>
          </a:p>
        </p:txBody>
      </p:sp>
      <p:sp>
        <p:nvSpPr>
          <p:cNvPr id="8" name="TextBox 7"/>
          <p:cNvSpPr txBox="1"/>
          <p:nvPr/>
        </p:nvSpPr>
        <p:spPr>
          <a:xfrm>
            <a:off x="4266381" y="-25"/>
            <a:ext cx="4891404" cy="5893921"/>
          </a:xfrm>
          <a:prstGeom prst="rect">
            <a:avLst/>
          </a:prstGeom>
          <a:solidFill>
            <a:schemeClr val="bg1">
              <a:lumMod val="95000"/>
            </a:schemeClr>
          </a:solidFill>
        </p:spPr>
        <p:txBody>
          <a:bodyPr wrap="none" rtlCol="0">
            <a:spAutoFit/>
          </a:bodyPr>
          <a:lstStyle/>
          <a:p>
            <a:r>
              <a:rPr lang="en-US" altLang="zh-CN" sz="1300" b="1"/>
              <a:t>public static void merge(int[] arr,int left,int mid,int right,int[] temp){</a:t>
            </a:r>
            <a:endParaRPr lang="en-US" altLang="zh-CN" sz="1300" b="1"/>
          </a:p>
          <a:p>
            <a:r>
              <a:rPr lang="en-US" altLang="zh-CN" sz="1300"/>
              <a:t>    </a:t>
            </a:r>
            <a:r>
              <a:rPr lang="en-US" altLang="zh-CN" sz="1300" b="1"/>
              <a:t>int i = left; </a:t>
            </a:r>
            <a:endParaRPr lang="zh-CN" altLang="en-US" sz="1300" b="1"/>
          </a:p>
          <a:p>
            <a:r>
              <a:rPr lang="en-US" altLang="zh-CN" sz="1300"/>
              <a:t>    </a:t>
            </a:r>
            <a:r>
              <a:rPr lang="en-US" altLang="zh-CN" sz="1300" b="1"/>
              <a:t>int j = mid+1</a:t>
            </a:r>
            <a:r>
              <a:rPr lang="en-US" altLang="zh-CN" sz="1300" b="1" smtClean="0"/>
              <a:t>;</a:t>
            </a:r>
            <a:endParaRPr lang="zh-CN" altLang="en-US" sz="1300" b="1"/>
          </a:p>
          <a:p>
            <a:r>
              <a:rPr lang="en-US" altLang="zh-CN" sz="1300"/>
              <a:t>    </a:t>
            </a:r>
            <a:r>
              <a:rPr lang="en-US" altLang="zh-CN" sz="1300" b="1"/>
              <a:t>int t = 0; </a:t>
            </a:r>
            <a:endParaRPr lang="zh-CN" altLang="en-US" sz="1300" b="1"/>
          </a:p>
          <a:p>
            <a:r>
              <a:rPr lang="en-US" altLang="zh-CN" sz="1300"/>
              <a:t>    </a:t>
            </a:r>
            <a:r>
              <a:rPr lang="en-US" altLang="zh-CN" sz="1300" b="1"/>
              <a:t>while (i&lt;=mid &amp;&amp; j&lt;=right){</a:t>
            </a:r>
            <a:endParaRPr lang="en-US" altLang="zh-CN" sz="1300" b="1"/>
          </a:p>
          <a:p>
            <a:r>
              <a:rPr lang="en-US" altLang="zh-CN" sz="1300"/>
              <a:t>      </a:t>
            </a:r>
            <a:r>
              <a:rPr lang="en-US" altLang="zh-CN" sz="1300" b="1"/>
              <a:t>if(arr[i]&lt;=arr[j]){</a:t>
            </a:r>
            <a:endParaRPr lang="en-US" altLang="zh-CN" sz="1300" b="1"/>
          </a:p>
          <a:p>
            <a:r>
              <a:rPr lang="en-US" altLang="zh-CN" sz="1300"/>
              <a:t>        temp[t] = arr[i];</a:t>
            </a:r>
            <a:endParaRPr lang="en-US" altLang="zh-CN" sz="1300"/>
          </a:p>
          <a:p>
            <a:r>
              <a:rPr lang="en-US" altLang="zh-CN" sz="1300"/>
              <a:t>        t += 1;</a:t>
            </a:r>
            <a:endParaRPr lang="en-US" altLang="zh-CN" sz="1300"/>
          </a:p>
          <a:p>
            <a:r>
              <a:rPr lang="en-US" altLang="zh-CN" sz="1300"/>
              <a:t>        i += 1;</a:t>
            </a:r>
            <a:endParaRPr lang="en-US" altLang="zh-CN" sz="1300"/>
          </a:p>
          <a:p>
            <a:r>
              <a:rPr lang="en-US" altLang="zh-CN" sz="1300"/>
              <a:t>      }</a:t>
            </a:r>
            <a:r>
              <a:rPr lang="en-US" altLang="zh-CN" sz="1300" b="1"/>
              <a:t>else </a:t>
            </a:r>
            <a:r>
              <a:rPr lang="en-US" altLang="zh-CN" sz="1300" b="1" smtClean="0"/>
              <a:t>{</a:t>
            </a:r>
            <a:endParaRPr lang="zh-CN" altLang="en-US" sz="1300"/>
          </a:p>
          <a:p>
            <a:r>
              <a:rPr lang="en-US" altLang="zh-CN" sz="1300"/>
              <a:t>        temp[t] = arr[j];</a:t>
            </a:r>
            <a:endParaRPr lang="en-US" altLang="zh-CN" sz="1300"/>
          </a:p>
          <a:p>
            <a:r>
              <a:rPr lang="en-US" altLang="zh-CN" sz="1300"/>
              <a:t>        t += 1;</a:t>
            </a:r>
            <a:endParaRPr lang="en-US" altLang="zh-CN" sz="1300"/>
          </a:p>
          <a:p>
            <a:r>
              <a:rPr lang="en-US" altLang="zh-CN" sz="1300"/>
              <a:t>        j += 1;</a:t>
            </a:r>
            <a:endParaRPr lang="en-US" altLang="zh-CN" sz="1300"/>
          </a:p>
          <a:p>
            <a:r>
              <a:rPr lang="zh-CN" altLang="en-US" sz="1300"/>
              <a:t>      </a:t>
            </a:r>
            <a:r>
              <a:rPr lang="en-US" altLang="zh-CN" sz="1300" smtClean="0"/>
              <a:t>}}</a:t>
            </a:r>
            <a:endParaRPr lang="en-US" altLang="zh-CN" sz="1300"/>
          </a:p>
          <a:p>
            <a:r>
              <a:rPr lang="en-US" altLang="zh-CN" sz="1300"/>
              <a:t>    </a:t>
            </a:r>
            <a:r>
              <a:rPr lang="en-US" altLang="zh-CN" sz="1300" b="1"/>
              <a:t>while(i&lt;=mid){//</a:t>
            </a:r>
            <a:r>
              <a:rPr lang="zh-CN" altLang="en-US" sz="1300" b="1"/>
              <a:t>将左边剩余元素填充进</a:t>
            </a:r>
            <a:r>
              <a:rPr lang="en-US" altLang="zh-CN" sz="1300" b="1" u="sng"/>
              <a:t>temp</a:t>
            </a:r>
            <a:r>
              <a:rPr lang="zh-CN" altLang="en-US" sz="1300" b="1" u="sng"/>
              <a:t>中</a:t>
            </a:r>
            <a:endParaRPr lang="zh-CN" altLang="en-US" sz="1300" b="1" u="sng"/>
          </a:p>
          <a:p>
            <a:r>
              <a:rPr lang="en-US" altLang="zh-CN" sz="1300"/>
              <a:t>      temp[t] = arr[i];</a:t>
            </a:r>
            <a:endParaRPr lang="en-US" altLang="zh-CN" sz="1300"/>
          </a:p>
          <a:p>
            <a:r>
              <a:rPr lang="en-US" altLang="zh-CN" sz="1300"/>
              <a:t>      t += 1;</a:t>
            </a:r>
            <a:endParaRPr lang="en-US" altLang="zh-CN" sz="1300"/>
          </a:p>
          <a:p>
            <a:r>
              <a:rPr lang="en-US" altLang="zh-CN" sz="1300"/>
              <a:t>      i += 1</a:t>
            </a:r>
            <a:r>
              <a:rPr lang="en-US" altLang="zh-CN" sz="1300" smtClean="0"/>
              <a:t>;}</a:t>
            </a:r>
            <a:endParaRPr lang="en-US" altLang="zh-CN" sz="1300"/>
          </a:p>
          <a:p>
            <a:r>
              <a:rPr lang="en-US" altLang="zh-CN" sz="1300"/>
              <a:t>    </a:t>
            </a:r>
            <a:r>
              <a:rPr lang="en-US" altLang="zh-CN" sz="1300" b="1"/>
              <a:t>while(j&lt;=right){//</a:t>
            </a:r>
            <a:r>
              <a:rPr lang="zh-CN" altLang="en-US" sz="1300" b="1"/>
              <a:t>将右序列剩余元素填充进</a:t>
            </a:r>
            <a:r>
              <a:rPr lang="en-US" altLang="zh-CN" sz="1300" b="1" u="sng"/>
              <a:t>temp</a:t>
            </a:r>
            <a:r>
              <a:rPr lang="zh-CN" altLang="en-US" sz="1300" b="1" u="sng" smtClean="0"/>
              <a:t>中</a:t>
            </a:r>
            <a:endParaRPr lang="zh-CN" altLang="en-US" sz="1300"/>
          </a:p>
          <a:p>
            <a:r>
              <a:rPr lang="en-US" altLang="zh-CN" sz="1300"/>
              <a:t>      temp[t] = arr[j];</a:t>
            </a:r>
            <a:endParaRPr lang="en-US" altLang="zh-CN" sz="1300"/>
          </a:p>
          <a:p>
            <a:r>
              <a:rPr lang="en-US" altLang="zh-CN" sz="1300"/>
              <a:t>      t += 1;</a:t>
            </a:r>
            <a:endParaRPr lang="en-US" altLang="zh-CN" sz="1300"/>
          </a:p>
          <a:p>
            <a:r>
              <a:rPr lang="en-US" altLang="zh-CN" sz="1300"/>
              <a:t>      j += 1</a:t>
            </a:r>
            <a:r>
              <a:rPr lang="en-US" altLang="zh-CN" sz="1300" smtClean="0"/>
              <a:t>;}</a:t>
            </a:r>
            <a:endParaRPr lang="en-US" altLang="zh-CN" sz="1300"/>
          </a:p>
          <a:p>
            <a:r>
              <a:rPr lang="en-US" altLang="zh-CN" sz="1300"/>
              <a:t>    t = 0</a:t>
            </a:r>
            <a:r>
              <a:rPr lang="en-US" altLang="zh-CN" sz="1300" smtClean="0"/>
              <a:t>;</a:t>
            </a:r>
            <a:endParaRPr lang="zh-CN" altLang="en-US" sz="1300" u="sng"/>
          </a:p>
          <a:p>
            <a:r>
              <a:rPr lang="en-US" altLang="zh-CN" sz="1300"/>
              <a:t>    </a:t>
            </a:r>
            <a:r>
              <a:rPr lang="en-US" altLang="zh-CN" sz="1300" b="1"/>
              <a:t>int tempLeft = left;</a:t>
            </a:r>
            <a:endParaRPr lang="en-US" altLang="zh-CN" sz="1300" b="1"/>
          </a:p>
          <a:p>
            <a:r>
              <a:rPr lang="en-US" altLang="zh-CN" sz="1300"/>
              <a:t>    </a:t>
            </a:r>
            <a:r>
              <a:rPr lang="en-US" altLang="zh-CN" sz="1300" b="1"/>
              <a:t>while(tempLeft &lt;= right){</a:t>
            </a:r>
            <a:endParaRPr lang="en-US" altLang="zh-CN" sz="1300" b="1"/>
          </a:p>
          <a:p>
            <a:r>
              <a:rPr lang="en-US" altLang="zh-CN" sz="1300"/>
              <a:t>      arr[tempLeft] = temp[t];</a:t>
            </a:r>
            <a:endParaRPr lang="en-US" altLang="zh-CN" sz="1300"/>
          </a:p>
          <a:p>
            <a:r>
              <a:rPr lang="en-US" altLang="zh-CN" sz="1300"/>
              <a:t>      t += 1;</a:t>
            </a:r>
            <a:endParaRPr lang="en-US" altLang="zh-CN" sz="1300"/>
          </a:p>
          <a:p>
            <a:r>
              <a:rPr lang="en-US" altLang="zh-CN" sz="1300"/>
              <a:t>      tempLeft += 1;</a:t>
            </a:r>
            <a:endParaRPr lang="en-US" altLang="zh-CN" sz="1300"/>
          </a:p>
          <a:p>
            <a:r>
              <a:rPr lang="zh-CN" altLang="en-US" sz="1300"/>
              <a:t>    </a:t>
            </a:r>
            <a:r>
              <a:rPr lang="en-US" altLang="zh-CN" sz="1300" smtClean="0"/>
              <a:t>}}</a:t>
            </a:r>
            <a:endParaRPr lang="en-US" altLang="zh-CN" sz="130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a:t>
            </a:r>
            <a:r>
              <a:rPr kumimoji="1" lang="en-US" altLang="zh-CN" sz="2000" b="1" smtClean="0">
                <a:solidFill>
                  <a:srgbClr val="0070C0"/>
                </a:solidFill>
                <a:latin typeface="+mn-ea"/>
              </a:rPr>
              <a:t>(</a:t>
            </a:r>
            <a:r>
              <a:rPr kumimoji="1" lang="zh-CN" altLang="en-US" sz="2000" b="1" smtClean="0">
                <a:solidFill>
                  <a:srgbClr val="0070C0"/>
                </a:solidFill>
                <a:latin typeface="+mn-ea"/>
              </a:rPr>
              <a:t>桶排序</a:t>
            </a:r>
            <a:r>
              <a:rPr kumimoji="1" lang="en-US" altLang="zh-CN" sz="2000" b="1" smtClean="0">
                <a:solidFill>
                  <a:srgbClr val="0070C0"/>
                </a:solidFill>
                <a:latin typeface="+mn-ea"/>
              </a:rPr>
              <a:t>)</a:t>
            </a:r>
            <a:r>
              <a:rPr kumimoji="1" lang="zh-CN" altLang="en-US" sz="2000" b="1" smtClean="0">
                <a:solidFill>
                  <a:srgbClr val="0070C0"/>
                </a:solidFill>
                <a:latin typeface="+mn-ea"/>
              </a:rPr>
              <a:t>介绍</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smtClean="0">
                <a:hlinkClick r:id="rId1"/>
              </a:rPr>
              <a:t>基</a:t>
            </a:r>
            <a:r>
              <a:rPr lang="zh-CN" altLang="en-US">
                <a:hlinkClick r:id="rId1"/>
              </a:rPr>
              <a:t>数排序</a:t>
            </a:r>
            <a:r>
              <a:rPr lang="zh-CN" altLang="en-US"/>
              <a:t>（</a:t>
            </a:r>
            <a:r>
              <a:rPr lang="en-US" altLang="zh-CN"/>
              <a:t>radix sort</a:t>
            </a:r>
            <a:r>
              <a:rPr lang="zh-CN" altLang="en-US"/>
              <a:t>）属于“分配式排序”（</a:t>
            </a:r>
            <a:r>
              <a:rPr lang="en-US" altLang="zh-CN"/>
              <a:t>distribution sort</a:t>
            </a:r>
            <a:r>
              <a:rPr lang="zh-CN" altLang="en-US"/>
              <a:t>），又称“桶子法”（</a:t>
            </a:r>
            <a:r>
              <a:rPr lang="en-US" altLang="zh-CN"/>
              <a:t>bucket sort</a:t>
            </a:r>
            <a:r>
              <a:rPr lang="zh-CN" altLang="en-US"/>
              <a:t>）或</a:t>
            </a:r>
            <a:r>
              <a:rPr lang="en-US" altLang="zh-CN"/>
              <a:t>bin sort</a:t>
            </a:r>
            <a:r>
              <a:rPr lang="zh-CN" altLang="en-US"/>
              <a:t>，顾名思义，它</a:t>
            </a:r>
            <a:r>
              <a:rPr lang="zh-CN" altLang="en-US" smtClean="0"/>
              <a:t>是</a:t>
            </a:r>
            <a:r>
              <a:rPr lang="zh-CN" altLang="en-US"/>
              <a:t>通过</a:t>
            </a:r>
            <a:r>
              <a:rPr lang="zh-CN" altLang="en-US" smtClean="0"/>
              <a:t>键值的各个位的值，</a:t>
            </a:r>
            <a:r>
              <a:rPr lang="zh-CN" altLang="en-US"/>
              <a:t>将要排序的</a:t>
            </a:r>
            <a:r>
              <a:rPr lang="zh-CN" altLang="en-US">
                <a:hlinkClick r:id="rId2"/>
              </a:rPr>
              <a:t>元素分配</a:t>
            </a:r>
            <a:r>
              <a:rPr lang="zh-CN" altLang="en-US"/>
              <a:t>至某些“桶”中</a:t>
            </a:r>
            <a:r>
              <a:rPr lang="zh-CN" altLang="en-US" smtClean="0"/>
              <a:t>，达</a:t>
            </a:r>
            <a:r>
              <a:rPr lang="zh-CN" altLang="en-US"/>
              <a:t>到排序的作</a:t>
            </a:r>
            <a:r>
              <a:rPr lang="zh-CN" altLang="en-US" smtClean="0"/>
              <a:t>用</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lang="zh-CN" altLang="en-US" smtClean="0"/>
              <a:t>基</a:t>
            </a:r>
            <a:r>
              <a:rPr lang="zh-CN" altLang="en-US"/>
              <a:t>数排序法是属于稳定性的排</a:t>
            </a:r>
            <a:r>
              <a:rPr lang="zh-CN" altLang="en-US" smtClean="0"/>
              <a:t>序，</a:t>
            </a:r>
            <a:r>
              <a:rPr lang="zh-CN" altLang="en-US"/>
              <a:t>基数排序法</a:t>
            </a:r>
            <a:r>
              <a:rPr lang="zh-CN" altLang="en-US" smtClean="0"/>
              <a:t>的是效率高的</a:t>
            </a:r>
            <a:r>
              <a:rPr lang="zh-CN" altLang="en-US"/>
              <a:t>稳定性排序</a:t>
            </a:r>
            <a:r>
              <a:rPr lang="zh-CN" altLang="en-US" smtClean="0"/>
              <a:t>法</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lang="zh-CN" altLang="en-US"/>
              <a:t>基数排序</a:t>
            </a:r>
            <a:r>
              <a:rPr lang="en-US" altLang="zh-CN"/>
              <a:t>(Radix Sort)</a:t>
            </a:r>
            <a:r>
              <a:rPr lang="zh-CN" altLang="en-US"/>
              <a:t>是</a:t>
            </a:r>
            <a:r>
              <a:rPr lang="zh-CN" altLang="en-US" b="1" u="sng">
                <a:hlinkClick r:id="rId3"/>
              </a:rPr>
              <a:t>桶排序</a:t>
            </a:r>
            <a:r>
              <a:rPr lang="zh-CN" altLang="en-US"/>
              <a:t>的扩展</a:t>
            </a:r>
            <a:endParaRPr lang="en-US" altLang="zh-CN" smtClean="0"/>
          </a:p>
          <a:p>
            <a:pPr marL="342900" indent="-342900">
              <a:spcBef>
                <a:spcPct val="0"/>
              </a:spcBef>
              <a:buAutoNum type="arabicParenR"/>
            </a:pPr>
            <a:endParaRPr kumimoji="1" lang="en-US" altLang="zh-CN" b="1">
              <a:solidFill>
                <a:srgbClr val="0070C0"/>
              </a:solidFill>
              <a:latin typeface="+mn-ea"/>
            </a:endParaRPr>
          </a:p>
          <a:p>
            <a:pPr marL="342900" indent="-342900">
              <a:spcBef>
                <a:spcPct val="0"/>
              </a:spcBef>
              <a:buAutoNum type="arabicParenR"/>
            </a:pPr>
            <a:r>
              <a:rPr lang="zh-CN" altLang="en-US"/>
              <a:t>基数排</a:t>
            </a:r>
            <a:r>
              <a:rPr lang="zh-CN" altLang="en-US" smtClean="0"/>
              <a:t>序是</a:t>
            </a:r>
            <a:r>
              <a:rPr lang="en-US" altLang="zh-CN" smtClean="0"/>
              <a:t>1887</a:t>
            </a:r>
            <a:r>
              <a:rPr lang="zh-CN" altLang="en-US"/>
              <a:t>年赫尔曼</a:t>
            </a:r>
            <a:r>
              <a:rPr lang="en-US" altLang="zh-CN"/>
              <a:t>·</a:t>
            </a:r>
            <a:r>
              <a:rPr lang="zh-CN" altLang="en-US"/>
              <a:t>何乐</a:t>
            </a:r>
            <a:r>
              <a:rPr lang="zh-CN" altLang="en-US" smtClean="0"/>
              <a:t>礼发明的。</a:t>
            </a:r>
            <a:r>
              <a:rPr lang="zh-CN" altLang="en-US"/>
              <a:t>它是这样实现的</a:t>
            </a:r>
            <a:r>
              <a:rPr lang="zh-CN" altLang="en-US" smtClean="0"/>
              <a:t>：</a:t>
            </a:r>
            <a:r>
              <a:rPr lang="zh-CN" altLang="en-US"/>
              <a:t>将整数按位数切割成不同的数字，然后按每个位数分别比</a:t>
            </a:r>
            <a:r>
              <a:rPr lang="zh-CN" altLang="en-US" smtClean="0"/>
              <a:t>较</a:t>
            </a:r>
            <a:r>
              <a:rPr lang="zh-CN" altLang="en-US"/>
              <a:t>。</a:t>
            </a:r>
            <a:endParaRPr kumimoji="1" lang="en-US" altLang="zh-CN" b="1">
              <a:solidFill>
                <a:srgbClr val="0070C0"/>
              </a:solidFill>
              <a:latin typeface="+mn-ea"/>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206210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a:t>
            </a:r>
            <a:r>
              <a:rPr kumimoji="1" lang="zh-CN" altLang="en-US" sz="2000" b="1">
                <a:solidFill>
                  <a:srgbClr val="0070C0"/>
                </a:solidFill>
                <a:latin typeface="+mn-ea"/>
              </a:rPr>
              <a:t>基</a:t>
            </a:r>
            <a:r>
              <a:rPr kumimoji="1" lang="zh-CN" altLang="en-US" sz="2000" b="1" smtClean="0">
                <a:solidFill>
                  <a:srgbClr val="0070C0"/>
                </a:solidFill>
                <a:latin typeface="+mn-ea"/>
              </a:rPr>
              <a:t>本思想</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smtClean="0"/>
              <a:t>将</a:t>
            </a:r>
            <a:r>
              <a:rPr lang="zh-CN" altLang="en-US"/>
              <a:t>所有待比较数值统一为同样的数位长度，数位较短的数前面补零。然后，从最低位开始，依次进行一次排序。这样从最低位排序一直到最高位排序完成以后</a:t>
            </a:r>
            <a:r>
              <a:rPr lang="en-US" altLang="zh-CN"/>
              <a:t>, </a:t>
            </a:r>
            <a:r>
              <a:rPr lang="zh-CN" altLang="en-US"/>
              <a:t>数列就变成一个有序序</a:t>
            </a:r>
            <a:r>
              <a:rPr lang="zh-CN" altLang="en-US" smtClean="0"/>
              <a:t>列。</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kumimoji="1" lang="zh-CN" altLang="en-US">
                <a:latin typeface="+mn-ea"/>
              </a:rPr>
              <a:t>这</a:t>
            </a:r>
            <a:r>
              <a:rPr kumimoji="1" lang="zh-CN" altLang="en-US" smtClean="0">
                <a:latin typeface="+mn-ea"/>
              </a:rPr>
              <a:t>样说明，比较难理解，下面我们看一个图文解释，理解基数排序的步骤</a:t>
            </a:r>
            <a:endParaRPr kumimoji="1" lang="en-US" altLang="zh-CN">
              <a:latin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算法的介绍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2616101"/>
          </a:xfrm>
          <a:prstGeom prst="rect">
            <a:avLst/>
          </a:prstGeom>
          <a:noFill/>
        </p:spPr>
        <p:txBody>
          <a:bodyPr wrap="square" rtlCol="0">
            <a:spAutoFit/>
          </a:bodyPr>
          <a:lstStyle/>
          <a:p>
            <a:r>
              <a:rPr lang="zh-CN" altLang="en-US" sz="2000" b="1">
                <a:solidFill>
                  <a:srgbClr val="0070C0"/>
                </a:solidFill>
              </a:rPr>
              <a:t>数</a:t>
            </a:r>
            <a:r>
              <a:rPr lang="zh-CN" altLang="en-US" sz="2000" b="1" smtClean="0">
                <a:solidFill>
                  <a:srgbClr val="0070C0"/>
                </a:solidFill>
              </a:rPr>
              <a:t>据结构和算法的关系</a:t>
            </a:r>
            <a:endParaRPr lang="en-US" altLang="zh-CN" sz="2000" b="1" smtClean="0">
              <a:solidFill>
                <a:srgbClr val="0070C0"/>
              </a:solidFill>
            </a:endParaRPr>
          </a:p>
          <a:p>
            <a:pPr marL="342900" indent="-342900">
              <a:buFont typeface="Wingdings" panose="05000000000000000000" pitchFamily="2" charset="2"/>
              <a:buChar char="Ø"/>
            </a:pPr>
            <a:r>
              <a:rPr lang="zh-CN" altLang="en-US" smtClean="0">
                <a:solidFill>
                  <a:srgbClr val="000000"/>
                </a:solidFill>
              </a:rPr>
              <a:t>数据</a:t>
            </a:r>
            <a:r>
              <a:rPr lang="en-US" altLang="zh-CN" smtClean="0">
                <a:solidFill>
                  <a:srgbClr val="000000"/>
                </a:solidFill>
              </a:rPr>
              <a:t>data</a:t>
            </a:r>
            <a:r>
              <a:rPr lang="zh-CN" altLang="en-US" smtClean="0">
                <a:solidFill>
                  <a:srgbClr val="000000"/>
                </a:solidFill>
              </a:rPr>
              <a:t>结构</a:t>
            </a:r>
            <a:r>
              <a:rPr lang="en-US" altLang="zh-CN" smtClean="0">
                <a:solidFill>
                  <a:srgbClr val="000000"/>
                </a:solidFill>
              </a:rPr>
              <a:t>(structure)</a:t>
            </a:r>
            <a:r>
              <a:rPr lang="zh-CN" altLang="en-US" smtClean="0">
                <a:solidFill>
                  <a:srgbClr val="000000"/>
                </a:solidFill>
              </a:rPr>
              <a:t>是</a:t>
            </a:r>
            <a:r>
              <a:rPr lang="zh-CN" altLang="en-US">
                <a:solidFill>
                  <a:srgbClr val="000000"/>
                </a:solidFill>
              </a:rPr>
              <a:t>一门研</a:t>
            </a:r>
            <a:r>
              <a:rPr lang="zh-CN" altLang="en-US" smtClean="0">
                <a:solidFill>
                  <a:srgbClr val="000000"/>
                </a:solidFill>
              </a:rPr>
              <a:t>究</a:t>
            </a:r>
            <a:r>
              <a:rPr lang="zh-CN" altLang="en-US"/>
              <a:t>组织</a:t>
            </a:r>
            <a:r>
              <a:rPr lang="zh-CN" altLang="en-US">
                <a:hlinkClick r:id="rId1"/>
              </a:rPr>
              <a:t>数</a:t>
            </a:r>
            <a:r>
              <a:rPr lang="zh-CN" altLang="en-US" smtClean="0">
                <a:hlinkClick r:id="rId1"/>
              </a:rPr>
              <a:t>据</a:t>
            </a:r>
            <a:r>
              <a:rPr lang="zh-CN" altLang="en-US" smtClean="0"/>
              <a:t>方式</a:t>
            </a:r>
            <a:r>
              <a:rPr lang="zh-CN" altLang="en-US" smtClean="0">
                <a:solidFill>
                  <a:srgbClr val="000000"/>
                </a:solidFill>
              </a:rPr>
              <a:t>的</a:t>
            </a:r>
            <a:r>
              <a:rPr lang="zh-CN" altLang="en-US">
                <a:solidFill>
                  <a:srgbClr val="000000"/>
                </a:solidFill>
              </a:rPr>
              <a:t>学科</a:t>
            </a:r>
            <a:r>
              <a:rPr lang="zh-CN" altLang="en-US" smtClean="0">
                <a:solidFill>
                  <a:srgbClr val="000000"/>
                </a:solidFill>
              </a:rPr>
              <a:t>，有</a:t>
            </a:r>
            <a:r>
              <a:rPr lang="zh-CN" altLang="en-US">
                <a:solidFill>
                  <a:srgbClr val="000000"/>
                </a:solidFill>
              </a:rPr>
              <a:t>了编程语言也就有了数据结构</a:t>
            </a:r>
            <a:r>
              <a:rPr lang="en-US" altLang="zh-CN">
                <a:solidFill>
                  <a:srgbClr val="000000"/>
                </a:solidFill>
              </a:rPr>
              <a:t>.</a:t>
            </a:r>
            <a:r>
              <a:rPr lang="zh-CN" altLang="en-US">
                <a:solidFill>
                  <a:srgbClr val="000000"/>
                </a:solidFill>
              </a:rPr>
              <a:t>学好数据结构可以编写出更加漂亮</a:t>
            </a:r>
            <a:r>
              <a:rPr lang="en-US" altLang="zh-CN">
                <a:solidFill>
                  <a:srgbClr val="000000"/>
                </a:solidFill>
              </a:rPr>
              <a:t>,</a:t>
            </a:r>
            <a:r>
              <a:rPr lang="zh-CN" altLang="en-US">
                <a:solidFill>
                  <a:srgbClr val="000000"/>
                </a:solidFill>
              </a:rPr>
              <a:t>更加有效率的代</a:t>
            </a:r>
            <a:r>
              <a:rPr lang="zh-CN" altLang="en-US" smtClean="0">
                <a:solidFill>
                  <a:srgbClr val="000000"/>
                </a:solidFill>
              </a:rPr>
              <a:t>码。</a:t>
            </a:r>
            <a:endParaRPr lang="en-US" altLang="zh-CN" smtClean="0">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smtClean="0">
                <a:solidFill>
                  <a:srgbClr val="000000"/>
                </a:solidFill>
              </a:rPr>
              <a:t>要</a:t>
            </a:r>
            <a:r>
              <a:rPr lang="zh-CN" altLang="en-US">
                <a:solidFill>
                  <a:srgbClr val="000000"/>
                </a:solidFill>
              </a:rPr>
              <a:t>学习好数据结构就要多多考虑如何将生活中遇到</a:t>
            </a:r>
            <a:r>
              <a:rPr lang="zh-CN" altLang="en-US" smtClean="0">
                <a:solidFill>
                  <a:srgbClr val="000000"/>
                </a:solidFill>
              </a:rPr>
              <a:t>的问</a:t>
            </a:r>
            <a:r>
              <a:rPr lang="zh-CN" altLang="en-US">
                <a:solidFill>
                  <a:srgbClr val="000000"/>
                </a:solidFill>
              </a:rPr>
              <a:t>题</a:t>
            </a:r>
            <a:r>
              <a:rPr lang="en-US" altLang="zh-CN">
                <a:solidFill>
                  <a:srgbClr val="000000"/>
                </a:solidFill>
              </a:rPr>
              <a:t>,</a:t>
            </a:r>
            <a:r>
              <a:rPr lang="zh-CN" altLang="en-US">
                <a:solidFill>
                  <a:srgbClr val="000000"/>
                </a:solidFill>
              </a:rPr>
              <a:t>用程序去实现解决</a:t>
            </a:r>
            <a:r>
              <a:rPr lang="en-US" altLang="zh-CN" smtClean="0">
                <a:solidFill>
                  <a:srgbClr val="000000"/>
                </a:solidFill>
              </a:rPr>
              <a:t>.</a:t>
            </a:r>
            <a:endParaRPr lang="en-US" altLang="zh-CN" smtClean="0">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smtClean="0"/>
              <a:t>程序 </a:t>
            </a:r>
            <a:r>
              <a:rPr lang="en-US" altLang="zh-CN" smtClean="0"/>
              <a:t>= </a:t>
            </a:r>
            <a:r>
              <a:rPr lang="zh-CN" altLang="en-US" smtClean="0">
                <a:hlinkClick r:id="rId2"/>
              </a:rPr>
              <a:t>数</a:t>
            </a:r>
            <a:r>
              <a:rPr lang="zh-CN" altLang="en-US">
                <a:hlinkClick r:id="rId2"/>
              </a:rPr>
              <a:t>据结</a:t>
            </a:r>
            <a:r>
              <a:rPr lang="zh-CN" altLang="en-US" smtClean="0">
                <a:hlinkClick r:id="rId2"/>
              </a:rPr>
              <a:t>构</a:t>
            </a:r>
            <a:r>
              <a:rPr lang="zh-CN" altLang="en-US" smtClean="0"/>
              <a:t> </a:t>
            </a:r>
            <a:r>
              <a:rPr lang="en-US" altLang="zh-CN" smtClean="0"/>
              <a:t>+ </a:t>
            </a:r>
            <a:r>
              <a:rPr lang="zh-CN" altLang="en-US" smtClean="0"/>
              <a:t>算法</a:t>
            </a:r>
            <a:endParaRPr lang="en-US" altLang="zh-CN" smtClean="0"/>
          </a:p>
          <a:p>
            <a:pPr marL="342900" indent="-342900">
              <a:buFont typeface="Wingdings" panose="05000000000000000000" pitchFamily="2" charset="2"/>
              <a:buChar char="Ø"/>
            </a:pPr>
            <a:endParaRPr lang="en-US" altLang="zh-CN"/>
          </a:p>
          <a:p>
            <a:pPr marL="342900" indent="-342900">
              <a:buFont typeface="Wingdings" panose="05000000000000000000" pitchFamily="2" charset="2"/>
              <a:buChar char="Ø"/>
            </a:pPr>
            <a:r>
              <a:rPr lang="zh-CN" altLang="en-US" smtClean="0">
                <a:solidFill>
                  <a:srgbClr val="000000"/>
                </a:solidFill>
              </a:rPr>
              <a:t>数</a:t>
            </a:r>
            <a:r>
              <a:rPr lang="zh-CN" altLang="en-US">
                <a:solidFill>
                  <a:srgbClr val="000000"/>
                </a:solidFill>
              </a:rPr>
              <a:t>据结</a:t>
            </a:r>
            <a:r>
              <a:rPr lang="zh-CN" altLang="en-US" smtClean="0">
                <a:solidFill>
                  <a:srgbClr val="000000"/>
                </a:solidFill>
              </a:rPr>
              <a:t>构是</a:t>
            </a:r>
            <a:r>
              <a:rPr lang="zh-CN" altLang="en-US">
                <a:solidFill>
                  <a:srgbClr val="000000"/>
                </a:solidFill>
              </a:rPr>
              <a:t>算法的基</a:t>
            </a:r>
            <a:r>
              <a:rPr lang="zh-CN" altLang="en-US" smtClean="0">
                <a:solidFill>
                  <a:srgbClr val="000000"/>
                </a:solidFill>
              </a:rPr>
              <a:t>础</a:t>
            </a:r>
            <a:r>
              <a:rPr lang="en-US" altLang="zh-CN" smtClean="0">
                <a:solidFill>
                  <a:srgbClr val="000000"/>
                </a:solidFill>
              </a:rPr>
              <a:t>, </a:t>
            </a:r>
            <a:r>
              <a:rPr lang="zh-CN" altLang="en-US" smtClean="0">
                <a:solidFill>
                  <a:srgbClr val="000000"/>
                </a:solidFill>
              </a:rPr>
              <a:t>换言之，想要学好算法，需要把数据结构学到位。</a:t>
            </a:r>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95410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lang="zh-CN" altLang="en-US" smtClean="0"/>
              <a:t>将数组 </a:t>
            </a:r>
            <a:r>
              <a:rPr lang="en-US" altLang="zh-CN" smtClean="0"/>
              <a:t>{</a:t>
            </a:r>
            <a:r>
              <a:rPr lang="en-US" altLang="zh-CN"/>
              <a:t>53, 3, 542, 748, 14, 214</a:t>
            </a:r>
            <a:r>
              <a:rPr lang="en-US" altLang="zh-CN" smtClean="0"/>
              <a:t>} </a:t>
            </a:r>
            <a:r>
              <a:rPr lang="zh-CN" altLang="en-US"/>
              <a:t>使</a:t>
            </a:r>
            <a:r>
              <a:rPr lang="zh-CN" altLang="en-US" smtClean="0"/>
              <a:t>用</a:t>
            </a:r>
            <a:r>
              <a:rPr lang="zh-CN" altLang="en-US"/>
              <a:t>基</a:t>
            </a:r>
            <a:r>
              <a:rPr lang="zh-CN" altLang="en-US" smtClean="0"/>
              <a:t>数排序</a:t>
            </a:r>
            <a:r>
              <a:rPr lang="en-US" altLang="zh-CN" smtClean="0"/>
              <a:t>, </a:t>
            </a:r>
            <a:r>
              <a:rPr lang="zh-CN" altLang="en-US" smtClean="0"/>
              <a:t>进行升序排序</a:t>
            </a:r>
            <a:r>
              <a:rPr lang="zh-CN" altLang="en-US"/>
              <a:t>。</a:t>
            </a:r>
            <a:endParaRPr kumimoji="1" lang="en-US" altLang="zh-CN">
              <a:latin typeface="+mn-ea"/>
            </a:endParaRPr>
          </a:p>
        </p:txBody>
      </p:sp>
      <p:sp>
        <p:nvSpPr>
          <p:cNvPr id="4" name="矩形 3"/>
          <p:cNvSpPr/>
          <p:nvPr/>
        </p:nvSpPr>
        <p:spPr>
          <a:xfrm>
            <a:off x="154218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矩形 4"/>
          <p:cNvSpPr/>
          <p:nvPr/>
        </p:nvSpPr>
        <p:spPr>
          <a:xfrm>
            <a:off x="5666506" y="37070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矩形 5"/>
          <p:cNvSpPr/>
          <p:nvPr/>
        </p:nvSpPr>
        <p:spPr>
          <a:xfrm>
            <a:off x="865906" y="375466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矩形 7"/>
          <p:cNvSpPr/>
          <p:nvPr/>
        </p:nvSpPr>
        <p:spPr>
          <a:xfrm>
            <a:off x="2199406" y="37451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endParaRPr lang="zh-CN" altLang="en-US" sz="1100"/>
          </a:p>
        </p:txBody>
      </p:sp>
      <p:sp>
        <p:nvSpPr>
          <p:cNvPr id="9" name="矩形 8"/>
          <p:cNvSpPr/>
          <p:nvPr/>
        </p:nvSpPr>
        <p:spPr>
          <a:xfrm>
            <a:off x="293283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en-US" altLang="zh-CN" sz="1100"/>
          </a:p>
          <a:p>
            <a:pPr algn="l"/>
            <a:r>
              <a:rPr lang="en-US" altLang="zh-CN" sz="1100"/>
              <a:t>3</a:t>
            </a:r>
            <a:endParaRPr lang="zh-CN" altLang="en-US" sz="1100"/>
          </a:p>
        </p:txBody>
      </p:sp>
      <p:sp>
        <p:nvSpPr>
          <p:cNvPr id="10" name="矩形 9"/>
          <p:cNvSpPr/>
          <p:nvPr/>
        </p:nvSpPr>
        <p:spPr>
          <a:xfrm>
            <a:off x="359005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11" name="矩形 10"/>
          <p:cNvSpPr/>
          <p:nvPr/>
        </p:nvSpPr>
        <p:spPr>
          <a:xfrm>
            <a:off x="429490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2" name="矩形 11"/>
          <p:cNvSpPr/>
          <p:nvPr/>
        </p:nvSpPr>
        <p:spPr>
          <a:xfrm>
            <a:off x="4999756" y="37356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矩形 12"/>
          <p:cNvSpPr/>
          <p:nvPr/>
        </p:nvSpPr>
        <p:spPr>
          <a:xfrm>
            <a:off x="6295156" y="36879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14" name="矩形 13"/>
          <p:cNvSpPr/>
          <p:nvPr/>
        </p:nvSpPr>
        <p:spPr>
          <a:xfrm>
            <a:off x="6980956" y="36975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5" name="TextBox 12"/>
          <p:cNvSpPr txBox="1"/>
          <p:nvPr/>
        </p:nvSpPr>
        <p:spPr>
          <a:xfrm>
            <a:off x="780181" y="34403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16" name="TextBox 13"/>
          <p:cNvSpPr txBox="1"/>
          <p:nvPr/>
        </p:nvSpPr>
        <p:spPr>
          <a:xfrm>
            <a:off x="1532656" y="34784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17" name="TextBox 14"/>
          <p:cNvSpPr txBox="1"/>
          <p:nvPr/>
        </p:nvSpPr>
        <p:spPr>
          <a:xfrm>
            <a:off x="2208931"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18" name="TextBox 15"/>
          <p:cNvSpPr txBox="1"/>
          <p:nvPr/>
        </p:nvSpPr>
        <p:spPr>
          <a:xfrm>
            <a:off x="2980456" y="35070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19" name="TextBox 16"/>
          <p:cNvSpPr txBox="1"/>
          <p:nvPr/>
        </p:nvSpPr>
        <p:spPr>
          <a:xfrm>
            <a:off x="3580531" y="35260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20" name="TextBox 17"/>
          <p:cNvSpPr txBox="1"/>
          <p:nvPr/>
        </p:nvSpPr>
        <p:spPr>
          <a:xfrm>
            <a:off x="4256806"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21" name="TextBox 18"/>
          <p:cNvSpPr txBox="1"/>
          <p:nvPr/>
        </p:nvSpPr>
        <p:spPr>
          <a:xfrm>
            <a:off x="4999756" y="34593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22" name="TextBox 19"/>
          <p:cNvSpPr txBox="1"/>
          <p:nvPr/>
        </p:nvSpPr>
        <p:spPr>
          <a:xfrm>
            <a:off x="5704606" y="34117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23" name="TextBox 20"/>
          <p:cNvSpPr txBox="1"/>
          <p:nvPr/>
        </p:nvSpPr>
        <p:spPr>
          <a:xfrm>
            <a:off x="6295156" y="34498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4" name="TextBox 21"/>
          <p:cNvSpPr txBox="1"/>
          <p:nvPr/>
        </p:nvSpPr>
        <p:spPr>
          <a:xfrm>
            <a:off x="6933331" y="33927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5" name="TextBox 22"/>
          <p:cNvSpPr txBox="1"/>
          <p:nvPr/>
        </p:nvSpPr>
        <p:spPr>
          <a:xfrm>
            <a:off x="3190007" y="2487835"/>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1</a:t>
            </a:r>
            <a:r>
              <a:rPr lang="zh-CN" altLang="en-US" sz="1100"/>
              <a:t>轮排序 </a:t>
            </a:r>
            <a:r>
              <a:rPr lang="en-US" altLang="zh-CN" sz="1100" baseline="0"/>
              <a:t> [</a:t>
            </a:r>
            <a:r>
              <a:rPr lang="zh-CN" altLang="en-US" sz="1100" baseline="0"/>
              <a:t>按照</a:t>
            </a:r>
            <a:r>
              <a:rPr lang="zh-CN" altLang="en-US" sz="1100" baseline="0">
                <a:solidFill>
                  <a:srgbClr val="FF0000"/>
                </a:solidFill>
              </a:rPr>
              <a:t>个位排序</a:t>
            </a:r>
            <a:r>
              <a:rPr lang="en-US" altLang="zh-CN" sz="1100" baseline="0"/>
              <a:t>]</a:t>
            </a:r>
            <a:r>
              <a:rPr lang="en-US" altLang="zh-CN" sz="1100"/>
              <a:t>:</a:t>
            </a:r>
            <a:r>
              <a:rPr lang="en-US" altLang="zh-CN" sz="1100" baseline="0"/>
              <a:t> </a:t>
            </a:r>
            <a:endParaRPr lang="en-US" altLang="zh-CN" sz="1100" baseline="0"/>
          </a:p>
          <a:p>
            <a:r>
              <a:rPr lang="zh-CN" altLang="en-US" sz="1100" baseline="0"/>
              <a:t>说明： 事先准备</a:t>
            </a:r>
            <a:r>
              <a:rPr lang="en-US" altLang="zh-CN" sz="1100" baseline="0"/>
              <a:t>10</a:t>
            </a:r>
            <a:r>
              <a:rPr lang="zh-CN" altLang="en-US" sz="1100" baseline="0"/>
              <a:t>个数组</a:t>
            </a:r>
            <a:r>
              <a:rPr lang="en-US" altLang="zh-CN" sz="1100" baseline="0"/>
              <a:t>(10</a:t>
            </a:r>
            <a:r>
              <a:rPr lang="zh-CN" altLang="en-US" sz="1100" baseline="0"/>
              <a:t>个桶</a:t>
            </a:r>
            <a:r>
              <a:rPr lang="en-US" altLang="zh-CN" sz="1100" baseline="0"/>
              <a:t>)</a:t>
            </a:r>
            <a:r>
              <a:rPr lang="zh-CN" altLang="en-US" sz="1100" baseline="0"/>
              <a:t>， </a:t>
            </a:r>
            <a:r>
              <a:rPr lang="en-US" altLang="zh-CN" sz="1100" baseline="0"/>
              <a:t>0-9 </a:t>
            </a:r>
            <a:r>
              <a:rPr lang="zh-CN" altLang="en-US" sz="1100" baseline="0"/>
              <a:t>分别对应 位数的 </a:t>
            </a:r>
            <a:r>
              <a:rPr lang="en-US" altLang="zh-CN" sz="1100" baseline="0"/>
              <a:t>0-9</a:t>
            </a:r>
            <a:endParaRPr lang="en-US" altLang="zh-CN" sz="1100" baseline="0"/>
          </a:p>
          <a:p>
            <a:r>
              <a:rPr lang="en-US" altLang="zh-CN" sz="1100" baseline="0"/>
              <a:t>(1) </a:t>
            </a:r>
            <a:r>
              <a:rPr lang="zh-CN" altLang="en-US" sz="1100" baseline="0"/>
              <a:t>将 各个数，按照个位大小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26" name="TextBox 23"/>
          <p:cNvSpPr txBox="1"/>
          <p:nvPr/>
        </p:nvSpPr>
        <p:spPr>
          <a:xfrm>
            <a:off x="818281" y="3126010"/>
            <a:ext cx="2294667"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r>
              <a:rPr lang="en-US" altLang="zh-CN" sz="1100">
                <a:solidFill>
                  <a:schemeClr val="tx1"/>
                </a:solidFill>
                <a:effectLst/>
                <a:latin typeface="+mn-lt"/>
                <a:ea typeface="+mn-ea"/>
                <a:cs typeface="+mn-cs"/>
              </a:rPr>
              <a:t> </a:t>
            </a:r>
            <a:endParaRPr lang="zh-CN" altLang="en-US" sz="1100"/>
          </a:p>
        </p:txBody>
      </p:sp>
      <p:graphicFrame>
        <p:nvGraphicFramePr>
          <p:cNvPr id="3" name="对象 2"/>
          <p:cNvGraphicFramePr>
            <a:graphicFrameLocks noChangeAspect="1"/>
          </p:cNvGraphicFramePr>
          <p:nvPr/>
        </p:nvGraphicFramePr>
        <p:xfrm>
          <a:off x="7794773" y="4537031"/>
          <a:ext cx="936104" cy="399785"/>
        </p:xfrm>
        <a:graphic>
          <a:graphicData uri="http://schemas.openxmlformats.org/presentationml/2006/ole">
            <mc:AlternateContent xmlns:mc="http://schemas.openxmlformats.org/markup-compatibility/2006">
              <mc:Choice xmlns:v="urn:schemas-microsoft-com:vml" Requires="v">
                <p:oleObj spid="_x0000_s88181" name="包装程序外壳对象" showAsIcon="1" r:id="rId1" imgW="1238250" imgH="523875" progId="Package">
                  <p:embed/>
                </p:oleObj>
              </mc:Choice>
              <mc:Fallback>
                <p:oleObj name="包装程序外壳对象" showAsIcon="1" r:id="rId1" imgW="1238250" imgH="523875" progId="Package">
                  <p:embed/>
                  <p:pic>
                    <p:nvPicPr>
                      <p:cNvPr id="0" name="图片 88180"/>
                      <p:cNvPicPr/>
                      <p:nvPr/>
                    </p:nvPicPr>
                    <p:blipFill>
                      <a:blip r:embed="rId2"/>
                      <a:stretch>
                        <a:fillRect/>
                      </a:stretch>
                    </p:blipFill>
                    <p:spPr>
                      <a:xfrm>
                        <a:off x="7794773" y="4537031"/>
                        <a:ext cx="936104" cy="3997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7" name="矩形 26"/>
          <p:cNvSpPr/>
          <p:nvPr/>
        </p:nvSpPr>
        <p:spPr>
          <a:xfrm>
            <a:off x="147017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28" name="矩形 27"/>
          <p:cNvSpPr/>
          <p:nvPr/>
        </p:nvSpPr>
        <p:spPr>
          <a:xfrm>
            <a:off x="5594498" y="32029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29" name="矩形 28"/>
          <p:cNvSpPr/>
          <p:nvPr/>
        </p:nvSpPr>
        <p:spPr>
          <a:xfrm>
            <a:off x="793898" y="325060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0" name="矩形 29"/>
          <p:cNvSpPr/>
          <p:nvPr/>
        </p:nvSpPr>
        <p:spPr>
          <a:xfrm>
            <a:off x="2127398" y="32410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endParaRPr lang="zh-CN" altLang="en-US" sz="1100"/>
          </a:p>
        </p:txBody>
      </p:sp>
      <p:sp>
        <p:nvSpPr>
          <p:cNvPr id="31" name="矩形 30"/>
          <p:cNvSpPr/>
          <p:nvPr/>
        </p:nvSpPr>
        <p:spPr>
          <a:xfrm>
            <a:off x="286082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32" name="矩形 31"/>
          <p:cNvSpPr/>
          <p:nvPr/>
        </p:nvSpPr>
        <p:spPr>
          <a:xfrm>
            <a:off x="351804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r>
              <a:rPr lang="en-US" altLang="zh-CN" sz="1100"/>
              <a:t>748</a:t>
            </a:r>
            <a:endParaRPr lang="zh-CN" altLang="en-US" sz="1100"/>
          </a:p>
        </p:txBody>
      </p:sp>
      <p:sp>
        <p:nvSpPr>
          <p:cNvPr id="33" name="矩形 32"/>
          <p:cNvSpPr/>
          <p:nvPr/>
        </p:nvSpPr>
        <p:spPr>
          <a:xfrm>
            <a:off x="422289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zh-CN" altLang="en-US" sz="1100"/>
          </a:p>
        </p:txBody>
      </p:sp>
      <p:sp>
        <p:nvSpPr>
          <p:cNvPr id="34" name="矩形 33"/>
          <p:cNvSpPr/>
          <p:nvPr/>
        </p:nvSpPr>
        <p:spPr>
          <a:xfrm>
            <a:off x="4927748" y="32315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5" name="矩形 34"/>
          <p:cNvSpPr/>
          <p:nvPr/>
        </p:nvSpPr>
        <p:spPr>
          <a:xfrm>
            <a:off x="6223148" y="31839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6" name="矩形 35"/>
          <p:cNvSpPr/>
          <p:nvPr/>
        </p:nvSpPr>
        <p:spPr>
          <a:xfrm>
            <a:off x="6908948" y="31934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7" name="TextBox 34"/>
          <p:cNvSpPr txBox="1"/>
          <p:nvPr/>
        </p:nvSpPr>
        <p:spPr>
          <a:xfrm>
            <a:off x="708173" y="29362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38" name="TextBox 35"/>
          <p:cNvSpPr txBox="1"/>
          <p:nvPr/>
        </p:nvSpPr>
        <p:spPr>
          <a:xfrm>
            <a:off x="1460648" y="29743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39" name="TextBox 36"/>
          <p:cNvSpPr txBox="1"/>
          <p:nvPr/>
        </p:nvSpPr>
        <p:spPr>
          <a:xfrm>
            <a:off x="2136923"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40" name="TextBox 37"/>
          <p:cNvSpPr txBox="1"/>
          <p:nvPr/>
        </p:nvSpPr>
        <p:spPr>
          <a:xfrm>
            <a:off x="2908448" y="30029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41" name="TextBox 38"/>
          <p:cNvSpPr txBox="1"/>
          <p:nvPr/>
        </p:nvSpPr>
        <p:spPr>
          <a:xfrm>
            <a:off x="3508523" y="30220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42" name="TextBox 39"/>
          <p:cNvSpPr txBox="1"/>
          <p:nvPr/>
        </p:nvSpPr>
        <p:spPr>
          <a:xfrm>
            <a:off x="4184798"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43" name="TextBox 40"/>
          <p:cNvSpPr txBox="1"/>
          <p:nvPr/>
        </p:nvSpPr>
        <p:spPr>
          <a:xfrm>
            <a:off x="4927748" y="29553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44" name="TextBox 41"/>
          <p:cNvSpPr txBox="1"/>
          <p:nvPr/>
        </p:nvSpPr>
        <p:spPr>
          <a:xfrm>
            <a:off x="5632598" y="29077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45" name="TextBox 42"/>
          <p:cNvSpPr txBox="1"/>
          <p:nvPr/>
        </p:nvSpPr>
        <p:spPr>
          <a:xfrm>
            <a:off x="6223148" y="29458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6" name="TextBox 43"/>
          <p:cNvSpPr txBox="1"/>
          <p:nvPr/>
        </p:nvSpPr>
        <p:spPr>
          <a:xfrm>
            <a:off x="6861323" y="28886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7" name="TextBox 44"/>
          <p:cNvSpPr txBox="1"/>
          <p:nvPr/>
        </p:nvSpPr>
        <p:spPr>
          <a:xfrm>
            <a:off x="3117999" y="1983779"/>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2</a:t>
            </a:r>
            <a:r>
              <a:rPr lang="zh-CN" altLang="en-US" sz="1100"/>
              <a:t>轮排序 </a:t>
            </a:r>
            <a:r>
              <a:rPr lang="en-US" altLang="zh-CN" sz="1100" baseline="0"/>
              <a:t> [</a:t>
            </a:r>
            <a:r>
              <a:rPr lang="zh-CN" altLang="en-US" sz="1100" baseline="0"/>
              <a:t>按照</a:t>
            </a:r>
            <a:r>
              <a:rPr lang="zh-CN" altLang="en-US" sz="1100" baseline="0">
                <a:solidFill>
                  <a:srgbClr val="FF0000"/>
                </a:solidFill>
              </a:rPr>
              <a:t>十位排序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各个数，按照十位大小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48" name="TextBox 45"/>
          <p:cNvSpPr txBox="1"/>
          <p:nvPr/>
        </p:nvSpPr>
        <p:spPr>
          <a:xfrm>
            <a:off x="746273" y="2431454"/>
            <a:ext cx="2294667" cy="45910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zh-CN" altLang="en-US" sz="11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6" name="矩形 25"/>
          <p:cNvSpPr/>
          <p:nvPr/>
        </p:nvSpPr>
        <p:spPr>
          <a:xfrm>
            <a:off x="176135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49" name="矩形 48"/>
          <p:cNvSpPr/>
          <p:nvPr/>
        </p:nvSpPr>
        <p:spPr>
          <a:xfrm>
            <a:off x="5885681" y="32749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50" name="矩形 49"/>
          <p:cNvSpPr/>
          <p:nvPr/>
        </p:nvSpPr>
        <p:spPr>
          <a:xfrm>
            <a:off x="1085081" y="332261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en-US" altLang="zh-CN" sz="1100"/>
          </a:p>
          <a:p>
            <a:pPr algn="l"/>
            <a:r>
              <a:rPr lang="en-US" altLang="zh-CN" sz="1100"/>
              <a:t>14</a:t>
            </a:r>
            <a:endParaRPr lang="en-US" altLang="zh-CN" sz="1100"/>
          </a:p>
          <a:p>
            <a:pPr algn="l"/>
            <a:r>
              <a:rPr lang="en-US" altLang="zh-CN" sz="1100"/>
              <a:t>53</a:t>
            </a:r>
            <a:endParaRPr lang="zh-CN" altLang="en-US" sz="1100"/>
          </a:p>
        </p:txBody>
      </p:sp>
      <p:sp>
        <p:nvSpPr>
          <p:cNvPr id="51" name="矩形 50"/>
          <p:cNvSpPr/>
          <p:nvPr/>
        </p:nvSpPr>
        <p:spPr>
          <a:xfrm>
            <a:off x="2418581" y="33130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r>
              <a:rPr lang="en-US" altLang="zh-CN" sz="1100"/>
              <a:t>214</a:t>
            </a:r>
            <a:endParaRPr lang="zh-CN" altLang="en-US" sz="1100"/>
          </a:p>
        </p:txBody>
      </p:sp>
      <p:sp>
        <p:nvSpPr>
          <p:cNvPr id="52" name="矩形 51"/>
          <p:cNvSpPr/>
          <p:nvPr/>
        </p:nvSpPr>
        <p:spPr>
          <a:xfrm>
            <a:off x="315200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3" name="矩形 52"/>
          <p:cNvSpPr/>
          <p:nvPr/>
        </p:nvSpPr>
        <p:spPr>
          <a:xfrm>
            <a:off x="380923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4" name="矩形 53"/>
          <p:cNvSpPr/>
          <p:nvPr/>
        </p:nvSpPr>
        <p:spPr>
          <a:xfrm>
            <a:off x="451408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zh-CN" altLang="en-US" sz="1100"/>
          </a:p>
        </p:txBody>
      </p:sp>
      <p:sp>
        <p:nvSpPr>
          <p:cNvPr id="55" name="矩形 54"/>
          <p:cNvSpPr/>
          <p:nvPr/>
        </p:nvSpPr>
        <p:spPr>
          <a:xfrm>
            <a:off x="5218931" y="33035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6" name="矩形 55"/>
          <p:cNvSpPr/>
          <p:nvPr/>
        </p:nvSpPr>
        <p:spPr>
          <a:xfrm>
            <a:off x="6514331" y="32559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7" name="矩形 56"/>
          <p:cNvSpPr/>
          <p:nvPr/>
        </p:nvSpPr>
        <p:spPr>
          <a:xfrm>
            <a:off x="7200131" y="32654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8" name="TextBox 56"/>
          <p:cNvSpPr txBox="1"/>
          <p:nvPr/>
        </p:nvSpPr>
        <p:spPr>
          <a:xfrm>
            <a:off x="999356" y="30082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59" name="TextBox 57"/>
          <p:cNvSpPr txBox="1"/>
          <p:nvPr/>
        </p:nvSpPr>
        <p:spPr>
          <a:xfrm>
            <a:off x="1751831" y="30463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60" name="TextBox 58"/>
          <p:cNvSpPr txBox="1"/>
          <p:nvPr/>
        </p:nvSpPr>
        <p:spPr>
          <a:xfrm>
            <a:off x="2428106"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61" name="TextBox 59"/>
          <p:cNvSpPr txBox="1"/>
          <p:nvPr/>
        </p:nvSpPr>
        <p:spPr>
          <a:xfrm>
            <a:off x="3199631" y="30749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62" name="TextBox 60"/>
          <p:cNvSpPr txBox="1"/>
          <p:nvPr/>
        </p:nvSpPr>
        <p:spPr>
          <a:xfrm>
            <a:off x="3799706" y="30940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63" name="TextBox 61"/>
          <p:cNvSpPr txBox="1"/>
          <p:nvPr/>
        </p:nvSpPr>
        <p:spPr>
          <a:xfrm>
            <a:off x="4475981"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64" name="TextBox 62"/>
          <p:cNvSpPr txBox="1"/>
          <p:nvPr/>
        </p:nvSpPr>
        <p:spPr>
          <a:xfrm>
            <a:off x="5218931" y="30273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65" name="TextBox 63"/>
          <p:cNvSpPr txBox="1"/>
          <p:nvPr/>
        </p:nvSpPr>
        <p:spPr>
          <a:xfrm>
            <a:off x="5923781" y="29797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66" name="TextBox 64"/>
          <p:cNvSpPr txBox="1"/>
          <p:nvPr/>
        </p:nvSpPr>
        <p:spPr>
          <a:xfrm>
            <a:off x="6514331" y="30178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7" name="TextBox 65"/>
          <p:cNvSpPr txBox="1"/>
          <p:nvPr/>
        </p:nvSpPr>
        <p:spPr>
          <a:xfrm>
            <a:off x="7152506" y="29606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8" name="TextBox 66"/>
          <p:cNvSpPr txBox="1"/>
          <p:nvPr/>
        </p:nvSpPr>
        <p:spPr>
          <a:xfrm>
            <a:off x="3409182" y="2055787"/>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3</a:t>
            </a:r>
            <a:r>
              <a:rPr lang="zh-CN" altLang="en-US" sz="1100"/>
              <a:t>轮排序 </a:t>
            </a:r>
            <a:r>
              <a:rPr lang="en-US" altLang="zh-CN" sz="1100" baseline="0"/>
              <a:t> [</a:t>
            </a:r>
            <a:r>
              <a:rPr lang="zh-CN" altLang="en-US" sz="1100" baseline="0"/>
              <a:t>按照</a:t>
            </a:r>
            <a:r>
              <a:rPr lang="zh-CN" altLang="en-US" sz="1100" baseline="0">
                <a:solidFill>
                  <a:srgbClr val="FF0000"/>
                </a:solidFill>
              </a:rPr>
              <a:t>百位排序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各个数，按照百位大小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69" name="TextBox 67"/>
          <p:cNvSpPr txBox="1"/>
          <p:nvPr/>
        </p:nvSpPr>
        <p:spPr>
          <a:xfrm>
            <a:off x="665981" y="2322487"/>
            <a:ext cx="2647093" cy="64248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3</a:t>
            </a:r>
            <a:r>
              <a:rPr lang="zh-CN" altLang="en-US" sz="1100" baseline="0">
                <a:solidFill>
                  <a:schemeClr val="tx1"/>
                </a:solidFill>
                <a:effectLst/>
                <a:latin typeface="+mn-lt"/>
                <a:ea typeface="+mn-ea"/>
                <a:cs typeface="+mn-cs"/>
              </a:rPr>
              <a:t>轮排序后：</a:t>
            </a:r>
            <a:r>
              <a:rPr lang="en-US" altLang="zh-CN" sz="1100" baseline="0">
                <a:solidFill>
                  <a:schemeClr val="tx1"/>
                </a:solidFill>
                <a:effectLst/>
                <a:latin typeface="+mn-lt"/>
                <a:ea typeface="+mn-ea"/>
                <a:cs typeface="+mn-cs"/>
              </a:rPr>
              <a:t>3 14 53 214 542 748  【ok】</a:t>
            </a:r>
            <a:endParaRPr lang="zh-CN" altLang="en-US" sz="11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4216539"/>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排序代码实现</a:t>
            </a:r>
            <a:endParaRPr kumimoji="1" lang="en-US" altLang="zh-CN" sz="2000" b="1">
              <a:solidFill>
                <a:srgbClr val="0070C0"/>
              </a:solidFill>
              <a:latin typeface="+mn-ea"/>
            </a:endParaRPr>
          </a:p>
          <a:p>
            <a:pPr>
              <a:spcBef>
                <a:spcPct val="0"/>
              </a:spcBef>
            </a:pPr>
            <a:endParaRPr kumimoji="1" lang="en-US" altLang="zh-CN" b="1" smtClean="0">
              <a:latin typeface="+mn-ea"/>
            </a:endParaRPr>
          </a:p>
          <a:p>
            <a:pPr>
              <a:spcBef>
                <a:spcPct val="0"/>
              </a:spcBef>
            </a:pPr>
            <a:r>
              <a:rPr kumimoji="1" lang="zh-CN" altLang="en-US" b="1">
                <a:latin typeface="+mn-ea"/>
              </a:rPr>
              <a:t>要</a:t>
            </a:r>
            <a:r>
              <a:rPr kumimoji="1" lang="zh-CN" altLang="en-US" b="1" smtClean="0">
                <a:latin typeface="+mn-ea"/>
              </a:rPr>
              <a:t>求：</a:t>
            </a:r>
            <a:r>
              <a:rPr lang="zh-CN" altLang="en-US" smtClean="0"/>
              <a:t>将</a:t>
            </a:r>
            <a:r>
              <a:rPr lang="zh-CN" altLang="en-US"/>
              <a:t>数组 </a:t>
            </a:r>
            <a:r>
              <a:rPr lang="en-US" altLang="zh-CN"/>
              <a:t>{53, 3, 542, 748, 14, </a:t>
            </a:r>
            <a:r>
              <a:rPr lang="en-US" altLang="zh-CN" smtClean="0"/>
              <a:t>214 } </a:t>
            </a:r>
            <a:r>
              <a:rPr lang="zh-CN" altLang="en-US"/>
              <a:t>使用基数排序</a:t>
            </a:r>
            <a:r>
              <a:rPr lang="en-US" altLang="zh-CN"/>
              <a:t>, </a:t>
            </a:r>
            <a:r>
              <a:rPr lang="zh-CN" altLang="en-US"/>
              <a:t>进行升序排</a:t>
            </a:r>
            <a:r>
              <a:rPr lang="zh-CN" altLang="en-US" smtClean="0"/>
              <a:t>序</a:t>
            </a:r>
            <a:endParaRPr lang="en-US" altLang="zh-CN" smtClean="0"/>
          </a:p>
          <a:p>
            <a:pPr>
              <a:spcBef>
                <a:spcPct val="0"/>
              </a:spcBef>
            </a:pPr>
            <a:r>
              <a:rPr kumimoji="1" lang="zh-CN" altLang="en-US" b="1">
                <a:latin typeface="+mn-ea"/>
              </a:rPr>
              <a:t>思</a:t>
            </a:r>
            <a:r>
              <a:rPr kumimoji="1" lang="zh-CN" altLang="en-US" b="1" smtClean="0">
                <a:latin typeface="+mn-ea"/>
              </a:rPr>
              <a:t>路分析：</a:t>
            </a:r>
            <a:r>
              <a:rPr kumimoji="1" lang="zh-CN" altLang="en-US">
                <a:latin typeface="+mn-ea"/>
              </a:rPr>
              <a:t>前</a:t>
            </a:r>
            <a:r>
              <a:rPr kumimoji="1" lang="zh-CN" altLang="en-US" smtClean="0">
                <a:latin typeface="+mn-ea"/>
              </a:rPr>
              <a:t>面的图文已经讲明确</a:t>
            </a:r>
            <a:endParaRPr kumimoji="1" lang="en-US" altLang="zh-CN" smtClean="0">
              <a:latin typeface="+mn-ea"/>
            </a:endParaRPr>
          </a:p>
          <a:p>
            <a:pPr>
              <a:spcBef>
                <a:spcPct val="0"/>
              </a:spcBef>
            </a:pPr>
            <a:r>
              <a:rPr kumimoji="1" lang="zh-CN" altLang="en-US" b="1">
                <a:latin typeface="+mn-ea"/>
              </a:rPr>
              <a:t>代</a:t>
            </a:r>
            <a:r>
              <a:rPr kumimoji="1" lang="zh-CN" altLang="en-US" b="1" smtClean="0">
                <a:latin typeface="+mn-ea"/>
              </a:rPr>
              <a:t>码实现：</a:t>
            </a:r>
            <a:r>
              <a:rPr kumimoji="1" lang="zh-CN" altLang="en-US">
                <a:latin typeface="+mn-ea"/>
              </a:rPr>
              <a:t>看老</a:t>
            </a:r>
            <a:r>
              <a:rPr kumimoji="1" lang="zh-CN" altLang="en-US" smtClean="0">
                <a:latin typeface="+mn-ea"/>
              </a:rPr>
              <a:t>师演示</a:t>
            </a:r>
            <a:endParaRPr kumimoji="1" lang="en-US" altLang="zh-CN" smtClean="0">
              <a:latin typeface="+mn-ea"/>
            </a:endParaRPr>
          </a:p>
          <a:p>
            <a:pPr>
              <a:spcBef>
                <a:spcPct val="0"/>
              </a:spcBef>
            </a:pPr>
            <a:endParaRPr kumimoji="1" lang="en-US" altLang="zh-CN">
              <a:latin typeface="+mn-ea"/>
            </a:endParaRPr>
          </a:p>
          <a:p>
            <a:pPr>
              <a:spcBef>
                <a:spcPct val="0"/>
              </a:spcBef>
            </a:pPr>
            <a:r>
              <a:rPr kumimoji="1" lang="zh-CN" altLang="en-US" b="1">
                <a:solidFill>
                  <a:srgbClr val="0070C0"/>
                </a:solidFill>
                <a:latin typeface="+mn-ea"/>
              </a:rPr>
              <a:t>基数排</a:t>
            </a:r>
            <a:r>
              <a:rPr kumimoji="1" lang="zh-CN" altLang="en-US" b="1" smtClean="0">
                <a:solidFill>
                  <a:srgbClr val="0070C0"/>
                </a:solidFill>
                <a:latin typeface="+mn-ea"/>
              </a:rPr>
              <a:t>序的说明</a:t>
            </a:r>
            <a:r>
              <a:rPr kumimoji="1" lang="en-US" altLang="zh-CN" b="1" smtClean="0">
                <a:solidFill>
                  <a:srgbClr val="0070C0"/>
                </a:solidFill>
                <a:latin typeface="+mn-ea"/>
              </a:rPr>
              <a:t>:</a:t>
            </a:r>
            <a:endParaRPr kumimoji="1" lang="en-US" altLang="zh-CN" b="1">
              <a:solidFill>
                <a:srgbClr val="0070C0"/>
              </a:solidFill>
              <a:latin typeface="+mn-ea"/>
            </a:endParaRPr>
          </a:p>
          <a:p>
            <a:pPr marL="342900" indent="-342900">
              <a:spcBef>
                <a:spcPct val="0"/>
              </a:spcBef>
              <a:buAutoNum type="arabicParenR"/>
            </a:pPr>
            <a:r>
              <a:rPr kumimoji="1" lang="zh-CN" altLang="en-US" smtClean="0">
                <a:latin typeface="+mn-ea"/>
              </a:rPr>
              <a:t>基数排序是对传统桶排序的扩展，速度很快</a:t>
            </a:r>
            <a:r>
              <a:rPr kumimoji="1" lang="en-US" altLang="zh-CN" smtClean="0">
                <a:latin typeface="+mn-ea"/>
              </a:rPr>
              <a:t>.</a:t>
            </a:r>
            <a:endParaRPr kumimoji="1" lang="en-US" altLang="zh-CN" smtClean="0">
              <a:latin typeface="+mn-ea"/>
            </a:endParaRPr>
          </a:p>
          <a:p>
            <a:pPr marL="342900" indent="-342900">
              <a:spcBef>
                <a:spcPct val="0"/>
              </a:spcBef>
              <a:buAutoNum type="arabicParenR"/>
            </a:pPr>
            <a:r>
              <a:rPr kumimoji="1" lang="zh-CN" altLang="en-US" smtClean="0">
                <a:latin typeface="+mn-ea"/>
              </a:rPr>
              <a:t>基</a:t>
            </a:r>
            <a:r>
              <a:rPr kumimoji="1" lang="zh-CN" altLang="en-US">
                <a:latin typeface="+mn-ea"/>
              </a:rPr>
              <a:t>数</a:t>
            </a:r>
            <a:r>
              <a:rPr kumimoji="1" lang="zh-CN" altLang="en-US" smtClean="0">
                <a:latin typeface="+mn-ea"/>
              </a:rPr>
              <a:t>排序是经典的空间换时间的方式，占用内存很大</a:t>
            </a:r>
            <a:r>
              <a:rPr kumimoji="1" lang="en-US" altLang="zh-CN" smtClean="0">
                <a:latin typeface="+mn-ea"/>
              </a:rPr>
              <a:t>, </a:t>
            </a:r>
            <a:r>
              <a:rPr kumimoji="1" lang="zh-CN" altLang="en-US" smtClean="0">
                <a:latin typeface="+mn-ea"/>
              </a:rPr>
              <a:t>当对海量数据排序时，容易造成 </a:t>
            </a:r>
            <a:r>
              <a:rPr lang="en-US" altLang="zh-CN" smtClean="0"/>
              <a:t>OutOfMemoryError </a:t>
            </a:r>
            <a:r>
              <a:rPr lang="zh-CN" altLang="en-US" smtClean="0"/>
              <a:t>。</a:t>
            </a:r>
            <a:endParaRPr lang="en-US" altLang="zh-CN" smtClean="0"/>
          </a:p>
          <a:p>
            <a:pPr marL="342900" indent="-342900">
              <a:spcBef>
                <a:spcPct val="0"/>
              </a:spcBef>
              <a:buAutoNum type="arabicParenR"/>
            </a:pPr>
            <a:r>
              <a:rPr kumimoji="1" lang="zh-CN" altLang="en-US">
                <a:latin typeface="+mn-ea"/>
              </a:rPr>
              <a:t>基</a:t>
            </a:r>
            <a:r>
              <a:rPr kumimoji="1" lang="zh-CN" altLang="en-US" smtClean="0">
                <a:latin typeface="+mn-ea"/>
              </a:rPr>
              <a:t>数排序时稳定的</a:t>
            </a:r>
            <a:r>
              <a:rPr kumimoji="1" lang="zh-CN" altLang="en-US">
                <a:latin typeface="+mn-ea"/>
              </a:rPr>
              <a:t>。</a:t>
            </a:r>
            <a:r>
              <a:rPr kumimoji="1" lang="en-US" altLang="zh-CN" smtClean="0">
                <a:latin typeface="+mn-ea"/>
              </a:rPr>
              <a:t>[</a:t>
            </a:r>
            <a:r>
              <a:rPr kumimoji="1" lang="zh-CN" altLang="en-US" sz="1400" smtClean="0">
                <a:latin typeface="+mn-ea"/>
              </a:rPr>
              <a:t>注</a:t>
            </a:r>
            <a:r>
              <a:rPr kumimoji="1" lang="en-US" altLang="zh-CN" sz="1400" smtClean="0">
                <a:latin typeface="+mn-ea"/>
              </a:rPr>
              <a:t>:</a:t>
            </a:r>
            <a:r>
              <a:rPr lang="zh-CN" altLang="en-US" sz="1400"/>
              <a:t>假定在待排序的记录序列中，存在多个具有相同的关键字的记录，若经过排序，这些记录的相对次序保持不变，即在原序列中，</a:t>
            </a:r>
            <a:r>
              <a:rPr lang="en-US" altLang="zh-CN" sz="1400"/>
              <a:t>r[i]=r[j]</a:t>
            </a:r>
            <a:r>
              <a:rPr lang="zh-CN" altLang="en-US" sz="1400"/>
              <a:t>，且</a:t>
            </a:r>
            <a:r>
              <a:rPr lang="en-US" altLang="zh-CN" sz="1400"/>
              <a:t>r[i]</a:t>
            </a:r>
            <a:r>
              <a:rPr lang="zh-CN" altLang="en-US" sz="1400"/>
              <a:t>在</a:t>
            </a:r>
            <a:r>
              <a:rPr lang="en-US" altLang="zh-CN" sz="1400"/>
              <a:t>r[j]</a:t>
            </a:r>
            <a:r>
              <a:rPr lang="zh-CN" altLang="en-US" sz="1400"/>
              <a:t>之前，而在排序后的序列中，</a:t>
            </a:r>
            <a:r>
              <a:rPr lang="en-US" altLang="zh-CN" sz="1400"/>
              <a:t>r[i]</a:t>
            </a:r>
            <a:r>
              <a:rPr lang="zh-CN" altLang="en-US" sz="1400"/>
              <a:t>仍在</a:t>
            </a:r>
            <a:r>
              <a:rPr lang="en-US" altLang="zh-CN" sz="1400"/>
              <a:t>r[j]</a:t>
            </a:r>
            <a:r>
              <a:rPr lang="zh-CN" altLang="en-US" sz="1400"/>
              <a:t>之前，</a:t>
            </a:r>
            <a:r>
              <a:rPr lang="zh-CN" altLang="en-US" sz="1400" b="1">
                <a:solidFill>
                  <a:srgbClr val="DA0000"/>
                </a:solidFill>
              </a:rPr>
              <a:t>则称这种排序算法是稳定的；否则称为不稳定的</a:t>
            </a:r>
            <a:r>
              <a:rPr kumimoji="1" lang="en-US" altLang="zh-CN" smtClean="0">
                <a:latin typeface="+mn-ea"/>
              </a:rPr>
              <a:t>]</a:t>
            </a:r>
            <a:endParaRPr kumimoji="1" lang="en-US" altLang="zh-CN" smtClean="0">
              <a:latin typeface="+mn-ea"/>
            </a:endParaRPr>
          </a:p>
          <a:p>
            <a:pPr marL="342900" indent="-342900">
              <a:spcBef>
                <a:spcPct val="0"/>
              </a:spcBef>
              <a:buAutoNum type="arabicParenR"/>
            </a:pPr>
            <a:r>
              <a:rPr lang="zh-CN" altLang="en-US" b="1"/>
              <a:t>有</a:t>
            </a:r>
            <a:r>
              <a:rPr lang="zh-CN" altLang="en-US" b="1" smtClean="0"/>
              <a:t>负</a:t>
            </a:r>
            <a:r>
              <a:rPr lang="zh-CN" altLang="en-US" b="1"/>
              <a:t>数的数</a:t>
            </a:r>
            <a:r>
              <a:rPr lang="zh-CN" altLang="en-US" b="1" smtClean="0"/>
              <a:t>组，我们不用基数排序来</a:t>
            </a:r>
            <a:r>
              <a:rPr lang="zh-CN" altLang="en-US" b="1"/>
              <a:t>进行排</a:t>
            </a:r>
            <a:r>
              <a:rPr lang="zh-CN" altLang="en-US" b="1" smtClean="0"/>
              <a:t>序</a:t>
            </a:r>
            <a:r>
              <a:rPr lang="en-US" altLang="zh-CN" b="1" smtClean="0"/>
              <a:t>, </a:t>
            </a:r>
            <a:r>
              <a:rPr lang="zh-CN" altLang="en-US" b="1" smtClean="0"/>
              <a:t>如果要支持负数，参考</a:t>
            </a:r>
            <a:r>
              <a:rPr lang="en-US" altLang="zh-CN" b="1"/>
              <a:t>: </a:t>
            </a:r>
            <a:r>
              <a:rPr lang="en-US" altLang="zh-CN" b="1">
                <a:hlinkClick r:id="rId1"/>
              </a:rPr>
              <a:t>https://</a:t>
            </a:r>
            <a:r>
              <a:rPr lang="en-US" altLang="zh-CN" b="1" smtClean="0">
                <a:hlinkClick r:id="rId1"/>
              </a:rPr>
              <a:t>code.i-harness.com/zh-CN/q/e98fa9</a:t>
            </a:r>
            <a:r>
              <a:rPr lang="en-US" altLang="zh-CN" b="1" smtClean="0"/>
              <a:t> </a:t>
            </a:r>
            <a:endParaRPr kumimoji="1" lang="en-US" altLang="zh-CN">
              <a:latin typeface="+mn-ea"/>
            </a:endParaRPr>
          </a:p>
        </p:txBody>
      </p:sp>
      <p:graphicFrame>
        <p:nvGraphicFramePr>
          <p:cNvPr id="3" name="对象 2"/>
          <p:cNvGraphicFramePr>
            <a:graphicFrameLocks noChangeAspect="1"/>
          </p:cNvGraphicFramePr>
          <p:nvPr/>
        </p:nvGraphicFramePr>
        <p:xfrm>
          <a:off x="7290717" y="2664271"/>
          <a:ext cx="854876" cy="498029"/>
        </p:xfrm>
        <a:graphic>
          <a:graphicData uri="http://schemas.openxmlformats.org/presentationml/2006/ole">
            <mc:AlternateContent xmlns:mc="http://schemas.openxmlformats.org/markup-compatibility/2006">
              <mc:Choice xmlns:v="urn:schemas-microsoft-com:vml" Requires="v">
                <p:oleObj spid="_x0000_s85113" name="包装程序外壳对象" showAsIcon="1" r:id="rId2" imgW="904875" imgH="523875" progId="Package">
                  <p:embed/>
                </p:oleObj>
              </mc:Choice>
              <mc:Fallback>
                <p:oleObj name="包装程序外壳对象" showAsIcon="1" r:id="rId2" imgW="904875" imgH="523875" progId="Package">
                  <p:embed/>
                  <p:pic>
                    <p:nvPicPr>
                      <p:cNvPr id="0" name="图片 85112"/>
                      <p:cNvPicPr/>
                      <p:nvPr/>
                    </p:nvPicPr>
                    <p:blipFill>
                      <a:blip r:embed="rId3"/>
                      <a:stretch>
                        <a:fillRect/>
                      </a:stretch>
                    </p:blipFill>
                    <p:spPr>
                      <a:xfrm>
                        <a:off x="7290717" y="2664271"/>
                        <a:ext cx="854876" cy="49802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常</a:t>
            </a:r>
            <a:r>
              <a:rPr lang="zh-CN" altLang="en-US" sz="2200" b="1"/>
              <a:t>用排序算法总结和对比</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常用</a:t>
            </a:r>
            <a:r>
              <a:rPr kumimoji="1" lang="zh-CN" altLang="en-US" sz="2000" b="1" smtClean="0">
                <a:solidFill>
                  <a:srgbClr val="0070C0"/>
                </a:solidFill>
                <a:latin typeface="+mn-ea"/>
              </a:rPr>
              <a:t>排序</a:t>
            </a:r>
            <a:r>
              <a:rPr lang="zh-CN" altLang="en-US" sz="2000" b="1" smtClean="0">
                <a:solidFill>
                  <a:srgbClr val="0070C0"/>
                </a:solidFill>
              </a:rPr>
              <a:t>算法对比</a:t>
            </a:r>
            <a:endParaRPr kumimoji="1" lang="en-US" altLang="zh-CN" sz="2000" b="1">
              <a:solidFill>
                <a:srgbClr val="0070C0"/>
              </a:solidFill>
              <a:latin typeface="+mn-ea"/>
            </a:endParaRPr>
          </a:p>
          <a:p>
            <a:pPr>
              <a:spcBef>
                <a:spcPct val="0"/>
              </a:spcBef>
            </a:pPr>
            <a:endParaRPr kumimoji="1" lang="en-US" altLang="zh-CN">
              <a:latin typeface="+mn-ea"/>
            </a:endParaRPr>
          </a:p>
        </p:txBody>
      </p:sp>
      <p:pic>
        <p:nvPicPr>
          <p:cNvPr id="870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1859368"/>
            <a:ext cx="58769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792063"/>
            <a:ext cx="3384376" cy="4678204"/>
          </a:xfrm>
          <a:prstGeom prst="rect">
            <a:avLst/>
          </a:prstGeom>
          <a:solidFill>
            <a:schemeClr val="bg1">
              <a:lumMod val="95000"/>
            </a:schemeClr>
          </a:solidFill>
        </p:spPr>
        <p:txBody>
          <a:bodyPr wrap="square" rtlCol="0">
            <a:spAutoFit/>
          </a:bodyPr>
          <a:lstStyle/>
          <a:p>
            <a:r>
              <a:rPr lang="zh-CN" altLang="en-US" sz="1600" b="1" smtClean="0"/>
              <a:t>相关术语解释：</a:t>
            </a:r>
            <a:endParaRPr lang="en-US" altLang="zh-CN" sz="1600" b="1" smtClean="0"/>
          </a:p>
          <a:p>
            <a:endParaRPr lang="en-US" altLang="zh-CN" sz="1600" b="1" smtClean="0"/>
          </a:p>
          <a:p>
            <a:pPr marL="342900" indent="-342900">
              <a:buAutoNum type="arabicParenR"/>
            </a:pPr>
            <a:r>
              <a:rPr lang="zh-CN" altLang="en-US" sz="1400" b="1" smtClean="0"/>
              <a:t>稳</a:t>
            </a:r>
            <a:r>
              <a:rPr lang="zh-CN" altLang="en-US" sz="1400" b="1"/>
              <a:t>定</a:t>
            </a:r>
            <a:r>
              <a:rPr lang="zh-CN" altLang="en-US" sz="1400"/>
              <a:t>：如果</a:t>
            </a:r>
            <a:r>
              <a:rPr lang="en-US" altLang="zh-CN" sz="1400"/>
              <a:t>a</a:t>
            </a:r>
            <a:r>
              <a:rPr lang="zh-CN" altLang="en-US" sz="1400"/>
              <a:t>原本在</a:t>
            </a:r>
            <a:r>
              <a:rPr lang="en-US" altLang="zh-CN" sz="1400"/>
              <a:t>b</a:t>
            </a:r>
            <a:r>
              <a:rPr lang="zh-CN" altLang="en-US" sz="1400"/>
              <a:t>前面，而</a:t>
            </a:r>
            <a:r>
              <a:rPr lang="en-US" altLang="zh-CN" sz="1400"/>
              <a:t>a=b</a:t>
            </a:r>
            <a:r>
              <a:rPr lang="zh-CN" altLang="en-US" sz="1400"/>
              <a:t>，排序之后</a:t>
            </a:r>
            <a:r>
              <a:rPr lang="en-US" altLang="zh-CN" sz="1400"/>
              <a:t>a</a:t>
            </a:r>
            <a:r>
              <a:rPr lang="zh-CN" altLang="en-US" sz="1400"/>
              <a:t>仍然在</a:t>
            </a:r>
            <a:r>
              <a:rPr lang="en-US" altLang="zh-CN" sz="1400"/>
              <a:t>b</a:t>
            </a:r>
            <a:r>
              <a:rPr lang="zh-CN" altLang="en-US" sz="1400"/>
              <a:t>的前面</a:t>
            </a:r>
            <a:r>
              <a:rPr lang="zh-CN" altLang="en-US" sz="1400" smtClean="0"/>
              <a:t>；</a:t>
            </a:r>
            <a:endParaRPr lang="en-US" altLang="zh-CN" sz="1400"/>
          </a:p>
          <a:p>
            <a:pPr marL="342900" indent="-342900">
              <a:buAutoNum type="arabicParenR"/>
            </a:pPr>
            <a:r>
              <a:rPr lang="zh-CN" altLang="en-US" sz="1400" b="1" smtClean="0"/>
              <a:t>不</a:t>
            </a:r>
            <a:r>
              <a:rPr lang="zh-CN" altLang="en-US" sz="1400" b="1"/>
              <a:t>稳定</a:t>
            </a:r>
            <a:r>
              <a:rPr lang="zh-CN" altLang="en-US" sz="1400"/>
              <a:t>：如果</a:t>
            </a:r>
            <a:r>
              <a:rPr lang="en-US" altLang="zh-CN" sz="1400"/>
              <a:t>a</a:t>
            </a:r>
            <a:r>
              <a:rPr lang="zh-CN" altLang="en-US" sz="1400"/>
              <a:t>原本在</a:t>
            </a:r>
            <a:r>
              <a:rPr lang="en-US" altLang="zh-CN" sz="1400"/>
              <a:t>b</a:t>
            </a:r>
            <a:r>
              <a:rPr lang="zh-CN" altLang="en-US" sz="1400"/>
              <a:t>的前面，而</a:t>
            </a:r>
            <a:r>
              <a:rPr lang="en-US" altLang="zh-CN" sz="1400"/>
              <a:t>a=b</a:t>
            </a:r>
            <a:r>
              <a:rPr lang="zh-CN" altLang="en-US" sz="1400"/>
              <a:t>，排序之后</a:t>
            </a:r>
            <a:r>
              <a:rPr lang="en-US" altLang="zh-CN" sz="1400"/>
              <a:t>a</a:t>
            </a:r>
            <a:r>
              <a:rPr lang="zh-CN" altLang="en-US" sz="1400"/>
              <a:t>可能会出现在</a:t>
            </a:r>
            <a:r>
              <a:rPr lang="en-US" altLang="zh-CN" sz="1400"/>
              <a:t>b</a:t>
            </a:r>
            <a:r>
              <a:rPr lang="zh-CN" altLang="en-US" sz="1400"/>
              <a:t>的后面</a:t>
            </a:r>
            <a:r>
              <a:rPr lang="zh-CN" altLang="en-US" sz="1400" smtClean="0"/>
              <a:t>；</a:t>
            </a:r>
            <a:endParaRPr lang="en-US" altLang="zh-CN" sz="1400" smtClean="0"/>
          </a:p>
          <a:p>
            <a:pPr marL="342900" indent="-342900">
              <a:buAutoNum type="arabicParenR"/>
            </a:pPr>
            <a:r>
              <a:rPr lang="zh-CN" altLang="en-US" sz="1400" b="1" smtClean="0"/>
              <a:t>内</a:t>
            </a:r>
            <a:r>
              <a:rPr lang="zh-CN" altLang="en-US" sz="1400" b="1"/>
              <a:t>排序</a:t>
            </a:r>
            <a:r>
              <a:rPr lang="zh-CN" altLang="en-US" sz="1400"/>
              <a:t>：所有排序操作都在内存中完成</a:t>
            </a:r>
            <a:r>
              <a:rPr lang="zh-CN" altLang="en-US" sz="1400" smtClean="0"/>
              <a:t>；</a:t>
            </a:r>
            <a:endParaRPr lang="en-US" altLang="zh-CN" sz="1400" smtClean="0"/>
          </a:p>
          <a:p>
            <a:pPr marL="342900" indent="-342900">
              <a:buAutoNum type="arabicParenR"/>
            </a:pPr>
            <a:r>
              <a:rPr lang="zh-CN" altLang="en-US" sz="1400" b="1" smtClean="0"/>
              <a:t>外</a:t>
            </a:r>
            <a:r>
              <a:rPr lang="zh-CN" altLang="en-US" sz="1400" b="1"/>
              <a:t>排序</a:t>
            </a:r>
            <a:r>
              <a:rPr lang="zh-CN" altLang="en-US" sz="1400"/>
              <a:t>：由于数据太大，因此把数据放在磁盘中，而排序通过磁盘和内存的数据传输才能进行</a:t>
            </a:r>
            <a:r>
              <a:rPr lang="zh-CN" altLang="en-US" sz="1400" smtClean="0"/>
              <a:t>；</a:t>
            </a:r>
            <a:endParaRPr lang="en-US" altLang="zh-CN" sz="1400" smtClean="0"/>
          </a:p>
          <a:p>
            <a:pPr marL="342900" indent="-342900">
              <a:buAutoNum type="arabicParenR"/>
            </a:pPr>
            <a:endParaRPr lang="en-US" altLang="zh-CN" sz="1400" smtClean="0"/>
          </a:p>
          <a:p>
            <a:pPr marL="342900" indent="-342900">
              <a:buAutoNum type="arabicParenR"/>
            </a:pPr>
            <a:r>
              <a:rPr lang="zh-CN" altLang="en-US" sz="1400" b="1" smtClean="0"/>
              <a:t>时</a:t>
            </a:r>
            <a:r>
              <a:rPr lang="zh-CN" altLang="en-US" sz="1400" b="1"/>
              <a:t>间复杂度：</a:t>
            </a:r>
            <a:r>
              <a:rPr lang="zh-CN" altLang="en-US" sz="1400"/>
              <a:t> 一个算法执行所耗费的时间</a:t>
            </a:r>
            <a:r>
              <a:rPr lang="zh-CN" altLang="en-US" sz="1400" smtClean="0"/>
              <a:t>。</a:t>
            </a:r>
            <a:endParaRPr lang="en-US" altLang="zh-CN" sz="1400" smtClean="0"/>
          </a:p>
          <a:p>
            <a:pPr marL="342900" indent="-342900">
              <a:buAutoNum type="arabicParenR"/>
            </a:pPr>
            <a:r>
              <a:rPr lang="zh-CN" altLang="en-US" sz="1400" b="1" smtClean="0"/>
              <a:t>空</a:t>
            </a:r>
            <a:r>
              <a:rPr lang="zh-CN" altLang="en-US" sz="1400" b="1"/>
              <a:t>间复杂度</a:t>
            </a:r>
            <a:r>
              <a:rPr lang="zh-CN" altLang="en-US" sz="1400"/>
              <a:t>：运行完一个程序所需内存的大小</a:t>
            </a:r>
            <a:r>
              <a:rPr lang="zh-CN" altLang="en-US" sz="1400" smtClean="0"/>
              <a:t>。</a:t>
            </a:r>
            <a:endParaRPr lang="en-US" altLang="zh-CN" sz="1400" smtClean="0"/>
          </a:p>
          <a:p>
            <a:pPr marL="342900" indent="-342900">
              <a:buAutoNum type="arabicParenR"/>
            </a:pPr>
            <a:r>
              <a:rPr lang="en-US" altLang="zh-CN" sz="1400" b="1" smtClean="0"/>
              <a:t>n</a:t>
            </a:r>
            <a:r>
              <a:rPr lang="en-US" altLang="zh-CN" sz="1400" b="1"/>
              <a:t>: </a:t>
            </a:r>
            <a:r>
              <a:rPr lang="zh-CN" altLang="en-US" sz="1400"/>
              <a:t>数据规</a:t>
            </a:r>
            <a:r>
              <a:rPr lang="zh-CN" altLang="en-US" sz="1400" smtClean="0"/>
              <a:t>模</a:t>
            </a:r>
            <a:endParaRPr lang="en-US" altLang="zh-CN" sz="1400" smtClean="0"/>
          </a:p>
          <a:p>
            <a:pPr marL="342900" indent="-342900">
              <a:buAutoNum type="arabicParenR"/>
            </a:pPr>
            <a:r>
              <a:rPr lang="en-US" altLang="zh-CN" sz="1400" b="1" smtClean="0"/>
              <a:t>k</a:t>
            </a:r>
            <a:r>
              <a:rPr lang="en-US" altLang="zh-CN" sz="1400" b="1"/>
              <a:t>: </a:t>
            </a:r>
            <a:r>
              <a:rPr lang="en-US" altLang="zh-CN" sz="1400"/>
              <a:t>“</a:t>
            </a:r>
            <a:r>
              <a:rPr lang="zh-CN" altLang="en-US" sz="1400"/>
              <a:t>桶”的个</a:t>
            </a:r>
            <a:r>
              <a:rPr lang="zh-CN" altLang="en-US" sz="1400" smtClean="0"/>
              <a:t>数</a:t>
            </a:r>
            <a:endParaRPr lang="en-US" altLang="zh-CN" sz="1400" smtClean="0"/>
          </a:p>
          <a:p>
            <a:pPr marL="342900" indent="-342900">
              <a:buAutoNum type="arabicParenR"/>
            </a:pPr>
            <a:r>
              <a:rPr lang="en-US" altLang="zh-CN" sz="1400" b="1" smtClean="0"/>
              <a:t>In-place</a:t>
            </a:r>
            <a:r>
              <a:rPr lang="en-US" altLang="zh-CN" sz="1400" b="1"/>
              <a:t>: </a:t>
            </a:r>
            <a:r>
              <a:rPr lang="zh-CN" altLang="en-US" sz="1400"/>
              <a:t> </a:t>
            </a:r>
            <a:r>
              <a:rPr lang="zh-CN" altLang="en-US" sz="1400" smtClean="0"/>
              <a:t>  不</a:t>
            </a:r>
            <a:r>
              <a:rPr lang="zh-CN" altLang="en-US" sz="1400"/>
              <a:t>占用额外内</a:t>
            </a:r>
            <a:r>
              <a:rPr lang="zh-CN" altLang="en-US" sz="1400" smtClean="0"/>
              <a:t>存</a:t>
            </a:r>
            <a:endParaRPr lang="en-US" altLang="zh-CN" sz="1400" smtClean="0"/>
          </a:p>
          <a:p>
            <a:pPr marL="342900" indent="-342900">
              <a:buAutoNum type="arabicParenR"/>
            </a:pPr>
            <a:r>
              <a:rPr lang="en-US" altLang="zh-CN" sz="1400" b="1" smtClean="0"/>
              <a:t>Out-place</a:t>
            </a:r>
            <a:r>
              <a:rPr lang="en-US" altLang="zh-CN" sz="1400" b="1"/>
              <a:t>: </a:t>
            </a:r>
            <a:r>
              <a:rPr lang="zh-CN" altLang="en-US" sz="1400"/>
              <a:t>占用额外内存</a:t>
            </a:r>
            <a:endParaRPr lang="zh-CN" altLang="en-US" sz="140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查找算</a:t>
            </a:r>
            <a:r>
              <a:rPr lang="zh-CN" altLang="en-US" sz="2400" b="1">
                <a:solidFill>
                  <a:schemeClr val="bg1">
                    <a:lumMod val="65000"/>
                  </a:schemeClr>
                </a:solidFill>
              </a:rPr>
              <a:t>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335341" cy="289002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查</a:t>
            </a:r>
            <a:r>
              <a:rPr kumimoji="1" lang="zh-CN" altLang="en-US" sz="2200" b="1" smtClean="0">
                <a:ea typeface="楷体_GB2312" pitchFamily="49" charset="-122"/>
              </a:rPr>
              <a:t>找算法介绍</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在</a:t>
            </a:r>
            <a:r>
              <a:rPr kumimoji="1" lang="en-US" altLang="zh-CN" sz="1800" b="1">
                <a:latin typeface="楷体_GB2312" pitchFamily="49" charset="-122"/>
                <a:ea typeface="楷体_GB2312" pitchFamily="49" charset="-122"/>
              </a:rPr>
              <a:t>java</a:t>
            </a:r>
            <a:r>
              <a:rPr kumimoji="1" lang="zh-CN" altLang="en-US" sz="1800" b="1">
                <a:latin typeface="楷体_GB2312" pitchFamily="49" charset="-122"/>
                <a:ea typeface="楷体_GB2312" pitchFamily="49" charset="-122"/>
              </a:rPr>
              <a:t>中，我们常用的查找</a:t>
            </a:r>
            <a:r>
              <a:rPr kumimoji="1" lang="zh-CN" altLang="en-US" sz="1800" b="1" smtClean="0">
                <a:latin typeface="楷体_GB2312" pitchFamily="49" charset="-122"/>
                <a:ea typeface="楷体_GB2312" pitchFamily="49" charset="-122"/>
              </a:rPr>
              <a:t>有四种</a:t>
            </a:r>
            <a:r>
              <a:rPr kumimoji="1" lang="en-US" altLang="zh-CN"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1) </a:t>
            </a:r>
            <a:r>
              <a:rPr kumimoji="1" lang="zh-CN" altLang="en-US" sz="1800" b="1">
                <a:latin typeface="楷体_GB2312" pitchFamily="49" charset="-122"/>
                <a:ea typeface="楷体_GB2312" pitchFamily="49" charset="-122"/>
              </a:rPr>
              <a:t>顺</a:t>
            </a:r>
            <a:r>
              <a:rPr kumimoji="1" lang="zh-CN" altLang="en-US" sz="1800" b="1" smtClean="0">
                <a:latin typeface="楷体_GB2312" pitchFamily="49" charset="-122"/>
                <a:ea typeface="楷体_GB2312" pitchFamily="49" charset="-122"/>
              </a:rPr>
              <a:t>序</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线性</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查找</a:t>
            </a:r>
            <a:endParaRPr kumimoji="1" lang="zh-CN" altLang="en-US" sz="1800" b="1">
              <a:latin typeface="楷体_GB2312" pitchFamily="49" charset="-122"/>
              <a:ea typeface="楷体_GB2312" pitchFamily="49" charset="-122"/>
            </a:endParaRPr>
          </a:p>
          <a:p>
            <a:r>
              <a:rPr kumimoji="1" lang="zh-CN" altLang="en-US"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2) </a:t>
            </a:r>
            <a:r>
              <a:rPr kumimoji="1" lang="zh-CN" altLang="en-US" sz="1800" b="1" smtClean="0">
                <a:latin typeface="楷体_GB2312" pitchFamily="49" charset="-122"/>
                <a:ea typeface="楷体_GB2312" pitchFamily="49" charset="-122"/>
              </a:rPr>
              <a:t>二</a:t>
            </a:r>
            <a:r>
              <a:rPr kumimoji="1" lang="zh-CN" altLang="en-US" sz="1800" b="1">
                <a:latin typeface="楷体_GB2312" pitchFamily="49" charset="-122"/>
                <a:ea typeface="楷体_GB2312" pitchFamily="49" charset="-122"/>
              </a:rPr>
              <a:t>分查</a:t>
            </a:r>
            <a:r>
              <a:rPr kumimoji="1" lang="zh-CN" altLang="en-US" sz="1800" b="1" smtClean="0">
                <a:latin typeface="楷体_GB2312" pitchFamily="49" charset="-122"/>
                <a:ea typeface="楷体_GB2312" pitchFamily="49" charset="-122"/>
              </a:rPr>
              <a:t>找</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折半查找</a:t>
            </a: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3) </a:t>
            </a:r>
            <a:r>
              <a:rPr kumimoji="1" lang="zh-CN" altLang="en-US" sz="1800" b="1" smtClean="0">
                <a:latin typeface="楷体_GB2312" pitchFamily="49" charset="-122"/>
                <a:ea typeface="楷体_GB2312" pitchFamily="49" charset="-122"/>
              </a:rPr>
              <a:t>插值查找</a:t>
            </a: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4) </a:t>
            </a:r>
            <a:r>
              <a:rPr kumimoji="1" lang="zh-CN" altLang="en-US" sz="1800" b="1" smtClean="0">
                <a:latin typeface="楷体_GB2312" pitchFamily="49" charset="-122"/>
                <a:ea typeface="楷体_GB2312" pitchFamily="49" charset="-122"/>
              </a:rPr>
              <a:t>斐波那契查找</a:t>
            </a:r>
            <a:endParaRPr kumimoji="1" lang="zh-CN" altLang="en-US" sz="1800" b="1">
              <a:latin typeface="楷体_GB2312" pitchFamily="49" charset="-122"/>
              <a:ea typeface="楷体_GB2312" pitchFamily="49" charset="-122"/>
            </a:endParaRPr>
          </a:p>
          <a:p>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4374901" cy="3721019"/>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线性查找算法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solidFill>
                <a:srgbClr val="0070C0"/>
              </a:solidFill>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有</a:t>
            </a:r>
            <a:r>
              <a:rPr kumimoji="1" lang="zh-CN" altLang="en-US" sz="1800" b="1">
                <a:latin typeface="楷体_GB2312" pitchFamily="49" charset="-122"/>
                <a:ea typeface="楷体_GB2312" pitchFamily="49" charset="-122"/>
              </a:rPr>
              <a:t>一个数列</a:t>
            </a:r>
            <a:r>
              <a:rPr kumimoji="1" lang="zh-CN" altLang="en-US" sz="1800" b="1" smtClean="0">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1234} </a:t>
            </a:r>
            <a:r>
              <a:rPr kumimoji="1" lang="zh-CN" altLang="en-US"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判断数列中是否包含此名</a:t>
            </a:r>
            <a:r>
              <a:rPr kumimoji="1" lang="zh-CN" altLang="en-US" sz="1800" b="1" smtClean="0">
                <a:latin typeface="楷体_GB2312" pitchFamily="49" charset="-122"/>
                <a:ea typeface="楷体_GB2312" pitchFamily="49" charset="-122"/>
              </a:rPr>
              <a:t>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顺序查找</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要</a:t>
            </a:r>
            <a:r>
              <a:rPr kumimoji="1" lang="zh-CN" altLang="en-US" sz="1800" b="1" smtClean="0">
                <a:latin typeface="楷体_GB2312" pitchFamily="49" charset="-122"/>
                <a:ea typeface="楷体_GB2312" pitchFamily="49" charset="-122"/>
              </a:rPr>
              <a:t>求</a:t>
            </a:r>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如果找到了，就提示找到，并给出下标值。</a:t>
            </a:r>
            <a:br>
              <a:rPr kumimoji="1" lang="en-US" altLang="zh-CN" sz="1800" b="1" smtClean="0">
                <a:latin typeface="楷体_GB2312" pitchFamily="49" charset="-122"/>
                <a:ea typeface="楷体_GB2312" pitchFamily="49" charset="-122"/>
              </a:rPr>
            </a:br>
            <a:br>
              <a:rPr kumimoji="1" lang="en-US" altLang="zh-CN" sz="1800" b="1" smtClean="0">
                <a:latin typeface="楷体_GB2312" pitchFamily="49" charset="-122"/>
                <a:ea typeface="楷体_GB2312" pitchFamily="49" charset="-122"/>
              </a:rPr>
            </a:br>
            <a:r>
              <a:rPr kumimoji="1" lang="zh-CN" altLang="en-US" sz="1800" b="1" smtClean="0">
                <a:latin typeface="楷体_GB2312" pitchFamily="49" charset="-122"/>
                <a:ea typeface="楷体_GB2312" pitchFamily="49" charset="-122"/>
              </a:rPr>
              <a:t>思路：如果查找到全部符合条件的值。</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思</a:t>
            </a:r>
            <a:r>
              <a:rPr kumimoji="1" lang="zh-CN" altLang="en-US" sz="1800" b="1" smtClean="0">
                <a:latin typeface="楷体_GB2312" pitchFamily="49" charset="-122"/>
                <a:ea typeface="楷体_GB2312" pitchFamily="49" charset="-122"/>
              </a:rPr>
              <a:t>路</a:t>
            </a:r>
            <a:r>
              <a:rPr kumimoji="1" lang="zh-CN" altLang="en-US" sz="1800" b="1">
                <a:latin typeface="楷体_GB2312" pitchFamily="49" charset="-122"/>
                <a:ea typeface="楷体_GB2312" pitchFamily="49" charset="-122"/>
              </a:rPr>
              <a:t>分</a:t>
            </a:r>
            <a:r>
              <a:rPr kumimoji="1" lang="zh-CN" altLang="en-US" sz="1800" b="1" smtClean="0">
                <a:latin typeface="楷体_GB2312" pitchFamily="49" charset="-122"/>
                <a:ea typeface="楷体_GB2312" pitchFamily="49" charset="-122"/>
              </a:rPr>
              <a:t>析</a:t>
            </a:r>
            <a:r>
              <a:rPr kumimoji="1" lang="en-US" altLang="zh-CN" sz="1800" b="1" smtClean="0">
                <a:latin typeface="楷体_GB2312" pitchFamily="49" charset="-122"/>
                <a:ea typeface="楷体_GB2312" pitchFamily="49" charset="-122"/>
              </a:rPr>
              <a:t>.]</a:t>
            </a:r>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48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8469" y="1584151"/>
            <a:ext cx="4102397" cy="313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nvGraphicFramePr>
        <p:xfrm>
          <a:off x="8298829" y="4283561"/>
          <a:ext cx="504056" cy="434264"/>
        </p:xfrm>
        <a:graphic>
          <a:graphicData uri="http://schemas.openxmlformats.org/presentationml/2006/ole">
            <mc:AlternateContent xmlns:mc="http://schemas.openxmlformats.org/markup-compatibility/2006">
              <mc:Choice xmlns:v="urn:schemas-microsoft-com:vml" Requires="v">
                <p:oleObj spid="_x0000_s142414" name="包装程序外壳对象" showAsIcon="1" r:id="rId2" imgW="609600" imgH="523875" progId="Package">
                  <p:embed/>
                </p:oleObj>
              </mc:Choice>
              <mc:Fallback>
                <p:oleObj name="包装程序外壳对象" showAsIcon="1" r:id="rId2" imgW="609600" imgH="523875" progId="Package">
                  <p:embed/>
                  <p:pic>
                    <p:nvPicPr>
                      <p:cNvPr id="0" name="图片 142413"/>
                      <p:cNvPicPr/>
                      <p:nvPr/>
                    </p:nvPicPr>
                    <p:blipFill>
                      <a:blip r:embed="rId3"/>
                      <a:stretch>
                        <a:fillRect/>
                      </a:stretch>
                    </p:blipFill>
                    <p:spPr>
                      <a:xfrm>
                        <a:off x="8298829" y="4283561"/>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3474797"/>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二分查找算法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solidFill>
                  <a:srgbClr val="0070C0"/>
                </a:solidFill>
                <a:latin typeface="楷体_GB2312" pitchFamily="49" charset="-122"/>
                <a:ea typeface="楷体_GB2312" pitchFamily="49" charset="-122"/>
              </a:rPr>
              <a:t>二分查找</a:t>
            </a:r>
            <a:r>
              <a:rPr kumimoji="1" lang="zh-CN" altLang="en-US" sz="1800" b="1" smtClean="0">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a:t>
            </a:r>
            <a:r>
              <a:rPr kumimoji="1" lang="zh-CN" altLang="en-US" sz="1800" b="1" smtClean="0">
                <a:solidFill>
                  <a:srgbClr val="DA0000"/>
                </a:solidFill>
                <a:latin typeface="楷体_GB2312" pitchFamily="49" charset="-122"/>
                <a:ea typeface="楷体_GB2312" pitchFamily="49" charset="-122"/>
              </a:rPr>
              <a:t>有序数组</a:t>
            </a:r>
            <a:r>
              <a:rPr kumimoji="1" lang="zh-CN" altLang="en-US" sz="1800" b="1" smtClean="0">
                <a:latin typeface="楷体_GB2312" pitchFamily="49" charset="-122"/>
                <a:ea typeface="楷体_GB2312" pitchFamily="49" charset="-122"/>
              </a:rPr>
              <a:t>进行二分查找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br>
              <a:rPr kumimoji="1" lang="en-US" altLang="zh-CN" sz="1800" b="1" smtClean="0">
                <a:latin typeface="楷体_GB2312" pitchFamily="49" charset="-122"/>
                <a:ea typeface="楷体_GB2312" pitchFamily="49" charset="-122"/>
              </a:rPr>
            </a:br>
            <a:r>
              <a:rPr kumimoji="1" lang="zh-CN" altLang="en-US" b="1" smtClean="0">
                <a:solidFill>
                  <a:srgbClr val="0070C0"/>
                </a:solidFill>
                <a:latin typeface="楷体_GB2312" pitchFamily="49" charset="-122"/>
                <a:ea typeface="楷体_GB2312" pitchFamily="49" charset="-122"/>
              </a:rPr>
              <a:t>课后思考题</a:t>
            </a:r>
            <a:r>
              <a:rPr kumimoji="1" lang="zh-CN" altLang="en-US" sz="1800" b="1" smtClean="0">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a:t>
            </a:r>
            <a:r>
              <a:rPr kumimoji="1" lang="en-US" altLang="zh-CN" sz="1800" b="1" smtClean="0">
                <a:latin typeface="楷体_GB2312" pitchFamily="49" charset="-122"/>
                <a:ea typeface="楷体_GB2312" pitchFamily="49" charset="-122"/>
              </a:rPr>
              <a:t>1000</a:t>
            </a:r>
            <a:r>
              <a:rPr kumimoji="1" lang="zh-CN" altLang="en-US" sz="1800" b="1" smtClean="0">
                <a:latin typeface="楷体_GB2312" pitchFamily="49" charset="-122"/>
                <a:ea typeface="楷体_GB2312" pitchFamily="49" charset="-122"/>
              </a:rPr>
              <a:t>，</a:t>
            </a:r>
            <a:r>
              <a:rPr kumimoji="1" lang="en-US" altLang="zh-CN" sz="1800" b="1" smtClean="0">
                <a:latin typeface="楷体_GB2312" pitchFamily="49" charset="-122"/>
                <a:ea typeface="楷体_GB2312" pitchFamily="49" charset="-122"/>
              </a:rPr>
              <a:t>1234} </a:t>
            </a:r>
            <a:r>
              <a:rPr kumimoji="1" lang="zh-CN" altLang="en-US" sz="1800" b="1" smtClean="0">
                <a:latin typeface="楷体_GB2312" pitchFamily="49" charset="-122"/>
                <a:ea typeface="楷体_GB2312" pitchFamily="49" charset="-122"/>
              </a:rPr>
              <a:t>当一个有序数组中，有多个相同的数值时，如何将所有的数值都查找到，比如这里的 </a:t>
            </a:r>
            <a:r>
              <a:rPr kumimoji="1" lang="en-US" altLang="zh-CN" sz="1800" b="1" smtClean="0">
                <a:latin typeface="楷体_GB2312" pitchFamily="49" charset="-122"/>
                <a:ea typeface="楷体_GB2312" pitchFamily="49" charset="-122"/>
              </a:rPr>
              <a:t>1000.</a:t>
            </a:r>
            <a:endParaRPr kumimoji="1" lang="en-US" altLang="zh-CN" sz="1800" b="1">
              <a:solidFill>
                <a:srgbClr val="000000"/>
              </a:solidFill>
              <a:latin typeface="楷体_GB2312" pitchFamily="49" charset="-122"/>
              <a:ea typeface="楷体_GB2312" pitchFamily="49" charset="-122"/>
            </a:endParaRPr>
          </a:p>
          <a:p>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3" y="755071"/>
            <a:ext cx="8767389" cy="495212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插值查找算法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插值查找原理介绍</a:t>
            </a:r>
            <a:r>
              <a:rPr kumimoji="1" lang="en-US" altLang="zh-CN"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800" smtClean="0"/>
              <a:t>插值</a:t>
            </a:r>
            <a:r>
              <a:rPr lang="zh-CN" altLang="en-US" sz="1800"/>
              <a:t>查找算法类似于二分查找，不同的是插值查找每次从</a:t>
            </a:r>
            <a:r>
              <a:rPr lang="zh-CN" altLang="en-US" sz="1800" b="1"/>
              <a:t>自适应</a:t>
            </a:r>
            <a:r>
              <a:rPr lang="en-US" altLang="zh-CN" sz="1800" b="1"/>
              <a:t>mid</a:t>
            </a:r>
            <a:r>
              <a:rPr lang="zh-CN" altLang="en-US" sz="1800"/>
              <a:t>处开始查</a:t>
            </a:r>
            <a:r>
              <a:rPr lang="zh-CN" altLang="en-US" sz="1800" smtClean="0"/>
              <a:t>找。</a:t>
            </a:r>
            <a:endParaRPr lang="en-US" altLang="zh-CN" sz="1800" b="1" smtClean="0"/>
          </a:p>
          <a:p>
            <a:pPr>
              <a:buAutoNum type="arabicParenR"/>
            </a:pPr>
            <a:r>
              <a:rPr lang="zh-CN" altLang="en-US" sz="1800"/>
              <a:t>将折半查找</a:t>
            </a:r>
            <a:r>
              <a:rPr lang="zh-CN" altLang="en-US" sz="1800" smtClean="0"/>
              <a:t>中的求</a:t>
            </a:r>
            <a:r>
              <a:rPr lang="en-US" altLang="zh-CN" sz="1800" smtClean="0"/>
              <a:t>mid </a:t>
            </a:r>
            <a:r>
              <a:rPr lang="zh-CN" altLang="en-US" sz="1800" smtClean="0"/>
              <a:t>索引的公式 </a:t>
            </a:r>
            <a:r>
              <a:rPr lang="en-US" altLang="zh-CN" sz="1800" smtClean="0"/>
              <a:t>, low </a:t>
            </a:r>
            <a:r>
              <a:rPr lang="zh-CN" altLang="en-US" sz="1800" smtClean="0"/>
              <a:t>表示左边索引</a:t>
            </a:r>
            <a:r>
              <a:rPr lang="en-US" altLang="zh-CN" sz="1800" smtClean="0"/>
              <a:t>left, high</a:t>
            </a:r>
            <a:r>
              <a:rPr lang="zh-CN" altLang="en-US" sz="1800" smtClean="0"/>
              <a:t>表示右边索引</a:t>
            </a:r>
            <a:r>
              <a:rPr lang="en-US" altLang="zh-CN" sz="1800" smtClean="0"/>
              <a:t>right.</a:t>
            </a:r>
            <a:br>
              <a:rPr lang="en-US" altLang="zh-CN" sz="1800" smtClean="0"/>
            </a:br>
            <a:r>
              <a:rPr lang="en-US" altLang="zh-CN" sz="1800" smtClean="0"/>
              <a:t>key </a:t>
            </a:r>
            <a:r>
              <a:rPr lang="zh-CN" altLang="en-US" sz="1800" smtClean="0"/>
              <a:t>就是前面我们讲的  </a:t>
            </a:r>
            <a:r>
              <a:rPr lang="en-US" altLang="zh-CN" sz="1800" smtClean="0"/>
              <a:t>findVal</a:t>
            </a:r>
            <a:endParaRPr lang="en-US" altLang="zh-CN" sz="1800" smtClean="0"/>
          </a:p>
          <a:p>
            <a:pPr>
              <a:buAutoNum type="arabicParenR"/>
            </a:pPr>
            <a:endParaRPr lang="en-US" altLang="zh-CN" sz="1800"/>
          </a:p>
          <a:p>
            <a:pPr>
              <a:buAutoNum type="arabicParenR"/>
            </a:pPr>
            <a:endParaRPr lang="en-US" altLang="zh-CN" sz="1800" smtClean="0"/>
          </a:p>
          <a:p>
            <a:pPr>
              <a:buAutoNum type="arabicParenR"/>
            </a:pPr>
            <a:endParaRPr lang="en-US" altLang="zh-CN" sz="1800"/>
          </a:p>
          <a:p>
            <a:pPr>
              <a:buAutoNum type="arabicParenR"/>
            </a:pPr>
            <a:endParaRPr lang="en-US" altLang="zh-CN" sz="1800" smtClean="0"/>
          </a:p>
          <a:p>
            <a:pPr>
              <a:buAutoNum type="arabicParenR"/>
            </a:pPr>
            <a:r>
              <a:rPr lang="en-US" altLang="zh-CN" sz="1600"/>
              <a:t>int </a:t>
            </a:r>
            <a:r>
              <a:rPr lang="en-US" altLang="zh-CN" sz="1600" smtClean="0"/>
              <a:t>mid </a:t>
            </a:r>
            <a:r>
              <a:rPr lang="en-US" altLang="zh-CN" sz="1600"/>
              <a:t>= low + (high - low</a:t>
            </a:r>
            <a:r>
              <a:rPr lang="en-US" altLang="zh-CN" sz="1600" smtClean="0"/>
              <a:t>) * (</a:t>
            </a:r>
            <a:r>
              <a:rPr lang="en-US" altLang="zh-CN" sz="1600"/>
              <a:t>key - arr[low]) / (arr[high] - arr[low]) </a:t>
            </a:r>
            <a:r>
              <a:rPr lang="en-US" altLang="zh-CN" sz="1600" smtClean="0"/>
              <a:t> ;/*</a:t>
            </a:r>
            <a:r>
              <a:rPr lang="zh-CN" altLang="en-US" sz="1600"/>
              <a:t>插</a:t>
            </a:r>
            <a:r>
              <a:rPr lang="zh-CN" altLang="en-US" sz="1600" smtClean="0"/>
              <a:t>值索引*</a:t>
            </a:r>
            <a:r>
              <a:rPr lang="en-US" altLang="zh-CN" sz="1600" smtClean="0"/>
              <a:t>/</a:t>
            </a:r>
            <a:br>
              <a:rPr lang="en-US" altLang="zh-CN" sz="1600" smtClean="0"/>
            </a:br>
            <a:r>
              <a:rPr lang="zh-CN" altLang="en-US" sz="1600" smtClean="0"/>
              <a:t>对应前面的代码公式：</a:t>
            </a:r>
            <a:br>
              <a:rPr lang="en-US" altLang="zh-CN" sz="1600" smtClean="0"/>
            </a:br>
            <a:r>
              <a:rPr lang="en-US" altLang="zh-CN" sz="1600" smtClean="0"/>
              <a:t>int mid = left + (right – left) * (findVal – arr[left]) / (arr[right] – arr[left])</a:t>
            </a:r>
            <a:br>
              <a:rPr lang="en-US" altLang="zh-CN" sz="1600" smtClean="0"/>
            </a:br>
            <a:endParaRPr lang="en-US" altLang="zh-CN" sz="1600" smtClean="0"/>
          </a:p>
          <a:p>
            <a:pPr>
              <a:buAutoNum type="arabicParenR"/>
            </a:pPr>
            <a:r>
              <a:rPr lang="zh-CN" altLang="en-US" sz="1600"/>
              <a:t>举</a:t>
            </a:r>
            <a:r>
              <a:rPr lang="zh-CN" altLang="en-US" sz="1600" smtClean="0"/>
              <a:t>例说明插值查找算法 </a:t>
            </a:r>
            <a:r>
              <a:rPr lang="en-US" altLang="zh-CN" sz="1600" smtClean="0"/>
              <a:t>1-100 </a:t>
            </a:r>
            <a:r>
              <a:rPr lang="zh-CN" altLang="en-US" sz="1600" smtClean="0"/>
              <a:t>的数组</a:t>
            </a:r>
            <a:br>
              <a:rPr lang="en-US" altLang="zh-CN" sz="1600" smtClean="0"/>
            </a:br>
            <a:endParaRPr lang="en-US" altLang="zh-CN" sz="1600"/>
          </a:p>
          <a:p>
            <a:r>
              <a:rPr kumimoji="1" lang="en-US" altLang="zh-CN" sz="1800" b="1" smtClean="0">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p:txBody>
      </p:sp>
      <p:pic>
        <p:nvPicPr>
          <p:cNvPr id="1044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2938958"/>
            <a:ext cx="31146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856" y="2938957"/>
            <a:ext cx="3419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978349" y="3125650"/>
            <a:ext cx="864096" cy="36004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a:t>改成</a:t>
            </a:r>
            <a:endParaRPr lang="zh-CN" altLang="en-US" sz="1400"/>
          </a:p>
        </p:txBody>
      </p:sp>
      <p:graphicFrame>
        <p:nvGraphicFramePr>
          <p:cNvPr id="4" name="对象 3"/>
          <p:cNvGraphicFramePr>
            <a:graphicFrameLocks noChangeAspect="1"/>
          </p:cNvGraphicFramePr>
          <p:nvPr/>
        </p:nvGraphicFramePr>
        <p:xfrm>
          <a:off x="8604448" y="4074570"/>
          <a:ext cx="288032" cy="403245"/>
        </p:xfrm>
        <a:graphic>
          <a:graphicData uri="http://schemas.openxmlformats.org/presentationml/2006/ole">
            <mc:AlternateContent xmlns:mc="http://schemas.openxmlformats.org/markup-compatibility/2006">
              <mc:Choice xmlns:v="urn:schemas-microsoft-com:vml" Requires="v">
                <p:oleObj spid="_x0000_s104565" name="包装程序外壳对象" showAsIcon="1" r:id="rId3" imgW="371475" imgH="523875" progId="Package">
                  <p:embed/>
                </p:oleObj>
              </mc:Choice>
              <mc:Fallback>
                <p:oleObj name="包装程序外壳对象" showAsIcon="1" r:id="rId3" imgW="371475" imgH="523875" progId="Package">
                  <p:embed/>
                  <p:pic>
                    <p:nvPicPr>
                      <p:cNvPr id="0" name="图片 104564"/>
                      <p:cNvPicPr/>
                      <p:nvPr/>
                    </p:nvPicPr>
                    <p:blipFill>
                      <a:blip r:embed="rId4"/>
                      <a:stretch>
                        <a:fillRect/>
                      </a:stretch>
                    </p:blipFill>
                    <p:spPr>
                      <a:xfrm>
                        <a:off x="8604448" y="4074570"/>
                        <a:ext cx="288032" cy="40324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5" name="Text Box 5"/>
          <p:cNvSpPr txBox="1">
            <a:spLocks noChangeArrowheads="1"/>
          </p:cNvSpPr>
          <p:nvPr/>
        </p:nvSpPr>
        <p:spPr bwMode="auto">
          <a:xfrm>
            <a:off x="563563" y="1392584"/>
            <a:ext cx="82565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2200">
                <a:ea typeface="华文新魏" panose="02010800040101010101" pitchFamily="2" charset="-122"/>
              </a:rPr>
              <a:t>	</a:t>
            </a:r>
            <a:r>
              <a:rPr lang="en-US" altLang="zh-CN" sz="2200" smtClean="0">
                <a:ea typeface="华文新魏" panose="02010800040101010101" pitchFamily="2" charset="-122"/>
              </a:rPr>
              <a:t>Java</a:t>
            </a:r>
            <a:r>
              <a:rPr lang="zh-CN" altLang="en-US" sz="2200" smtClean="0">
                <a:ea typeface="华文新魏" panose="02010800040101010101" pitchFamily="2" charset="-122"/>
              </a:rPr>
              <a:t>代</a:t>
            </a:r>
            <a:r>
              <a:rPr lang="zh-CN" altLang="en-US" sz="2200">
                <a:ea typeface="华文新魏" panose="02010800040101010101" pitchFamily="2" charset="-122"/>
              </a:rPr>
              <a:t>码</a:t>
            </a:r>
            <a:r>
              <a:rPr lang="en-US" altLang="zh-CN" sz="2200">
                <a:ea typeface="华文新魏" panose="02010800040101010101" pitchFamily="2" charset="-122"/>
              </a:rPr>
              <a:t>:</a:t>
            </a:r>
            <a:endParaRPr lang="en-US" altLang="zh-CN" sz="2200">
              <a:ea typeface="华文新魏" panose="02010800040101010101" pitchFamily="2" charset="-122"/>
            </a:endParaRPr>
          </a:p>
          <a:p>
            <a:r>
              <a:rPr lang="en-US" altLang="zh-CN" sz="2200">
                <a:ea typeface="华文新魏" panose="02010800040101010101" pitchFamily="2" charset="-122"/>
              </a:rPr>
              <a:t>	</a:t>
            </a:r>
            <a:r>
              <a:rPr lang="en-US" altLang="zh-CN" sz="1600" b="1"/>
              <a:t> public static void main(String[] args) </a:t>
            </a:r>
            <a:r>
              <a:rPr lang="en-US" altLang="zh-CN" sz="1600" b="1" smtClean="0"/>
              <a:t>{</a:t>
            </a:r>
            <a:endParaRPr lang="zh-CN" altLang="en-US" sz="1600"/>
          </a:p>
          <a:p>
            <a:r>
              <a:rPr lang="en-US" altLang="zh-CN" sz="1600" smtClean="0"/>
              <a:t>		String </a:t>
            </a:r>
            <a:r>
              <a:rPr lang="en-US" altLang="zh-CN" sz="1600"/>
              <a:t>str = "Java,Java, hello,world!";</a:t>
            </a:r>
            <a:endParaRPr lang="en-US" altLang="zh-CN" sz="1600"/>
          </a:p>
          <a:p>
            <a:r>
              <a:rPr lang="en-US" altLang="zh-CN" sz="1600" smtClean="0"/>
              <a:t>		String </a:t>
            </a:r>
            <a:r>
              <a:rPr lang="en-US" altLang="zh-CN" sz="1600"/>
              <a:t>newStr = str.replaceAll("Java", "</a:t>
            </a:r>
            <a:r>
              <a:rPr lang="zh-CN" altLang="en-US" sz="1600"/>
              <a:t>尚硅</a:t>
            </a:r>
            <a:r>
              <a:rPr lang="zh-CN" altLang="en-US" sz="1600" smtClean="0"/>
              <a:t>谷</a:t>
            </a:r>
            <a:r>
              <a:rPr lang="en-US" altLang="zh-CN" sz="1600" smtClean="0"/>
              <a:t>~"); //</a:t>
            </a:r>
            <a:r>
              <a:rPr lang="zh-CN" altLang="en-US" sz="1600" smtClean="0"/>
              <a:t>算法</a:t>
            </a:r>
            <a:endParaRPr lang="en-US" altLang="zh-CN" sz="1600"/>
          </a:p>
          <a:p>
            <a:r>
              <a:rPr lang="en-US" altLang="zh-CN" sz="1600" smtClean="0"/>
              <a:t>		System.</a:t>
            </a:r>
            <a:r>
              <a:rPr lang="en-US" altLang="zh-CN" sz="1600" b="1" i="1" smtClean="0"/>
              <a:t>out.println</a:t>
            </a:r>
            <a:r>
              <a:rPr lang="en-US" altLang="zh-CN" sz="1600" b="1" i="1"/>
              <a:t>("newStr=" + newStr</a:t>
            </a:r>
            <a:r>
              <a:rPr lang="en-US" altLang="zh-CN" sz="1600" b="1" i="1" smtClean="0"/>
              <a:t>);</a:t>
            </a:r>
            <a:endParaRPr lang="zh-CN" altLang="en-US" sz="1600"/>
          </a:p>
          <a:p>
            <a:r>
              <a:rPr lang="en-US" altLang="zh-CN" sz="1600" smtClean="0"/>
              <a:t>	}</a:t>
            </a:r>
            <a:endParaRPr lang="en-US" altLang="zh-CN" sz="1600" b="1">
              <a:latin typeface="+mn-lt"/>
              <a:ea typeface="+mn-ea"/>
            </a:endParaRPr>
          </a:p>
        </p:txBody>
      </p:sp>
      <p:sp>
        <p:nvSpPr>
          <p:cNvPr id="6" name="Text Box 6"/>
          <p:cNvSpPr txBox="1">
            <a:spLocks noChangeArrowheads="1"/>
          </p:cNvSpPr>
          <p:nvPr/>
        </p:nvSpPr>
        <p:spPr bwMode="auto">
          <a:xfrm>
            <a:off x="755650" y="4972397"/>
            <a:ext cx="35541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400"/>
              <a:t>引</a:t>
            </a:r>
            <a:r>
              <a:rPr lang="zh-CN" altLang="en-US" sz="1400" smtClean="0"/>
              <a:t>入课</a:t>
            </a:r>
            <a:r>
              <a:rPr lang="zh-CN" altLang="en-US" sz="1400"/>
              <a:t>程</a:t>
            </a:r>
            <a:r>
              <a:rPr lang="en-US" altLang="zh-CN" sz="1400" smtClean="0"/>
              <a:t>,</a:t>
            </a:r>
            <a:r>
              <a:rPr lang="zh-CN" altLang="en-US" sz="1400"/>
              <a:t>对学生要</a:t>
            </a:r>
            <a:r>
              <a:rPr lang="zh-CN" altLang="en-US" sz="1400" smtClean="0"/>
              <a:t>求，看</a:t>
            </a:r>
            <a:r>
              <a:rPr lang="en-US" altLang="zh-CN" sz="1400" smtClean="0"/>
              <a:t>:</a:t>
            </a:r>
            <a:r>
              <a:rPr lang="zh-CN" altLang="en-US" sz="1400"/>
              <a:t>第</a:t>
            </a:r>
            <a:r>
              <a:rPr lang="en-US" altLang="zh-CN" sz="1400"/>
              <a:t>3</a:t>
            </a:r>
            <a:r>
              <a:rPr lang="zh-CN" altLang="en-US" sz="1400"/>
              <a:t>章习题</a:t>
            </a:r>
            <a:r>
              <a:rPr lang="en-US" altLang="zh-CN" sz="1400"/>
              <a:t>(</a:t>
            </a:r>
            <a:r>
              <a:rPr lang="zh-CN" altLang="en-US" sz="1400"/>
              <a:t>链表</a:t>
            </a:r>
            <a:r>
              <a:rPr lang="en-US" altLang="zh-CN" sz="1400"/>
              <a:t>)</a:t>
            </a:r>
            <a:endParaRPr lang="en-US" altLang="zh-CN" sz="1400"/>
          </a:p>
        </p:txBody>
      </p:sp>
      <p:sp>
        <p:nvSpPr>
          <p:cNvPr id="8" name="Text Box 8"/>
          <p:cNvSpPr txBox="1">
            <a:spLocks noChangeArrowheads="1"/>
          </p:cNvSpPr>
          <p:nvPr/>
        </p:nvSpPr>
        <p:spPr bwMode="auto">
          <a:xfrm>
            <a:off x="1890117" y="3240335"/>
            <a:ext cx="736485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zh-CN" altLang="en-US"/>
              <a:t>	</a:t>
            </a:r>
            <a:r>
              <a:rPr lang="zh-CN" altLang="en-US" sz="1800" smtClean="0"/>
              <a:t>问：试</a:t>
            </a:r>
            <a:r>
              <a:rPr lang="zh-CN" altLang="en-US" sz="1800"/>
              <a:t>写出用</a:t>
            </a:r>
            <a:r>
              <a:rPr lang="zh-CN" altLang="en-US" sz="1800" b="1"/>
              <a:t>单链表</a:t>
            </a:r>
            <a:r>
              <a:rPr lang="zh-CN" altLang="en-US" sz="1800"/>
              <a:t>表示的字符串类及字符串结点类的定义，并依次实现它的构造函数、以及计算串长度、串赋值、判断两串相等、求子串、两串连接、求子串在串中位置等</a:t>
            </a:r>
            <a:r>
              <a:rPr lang="en-US" altLang="zh-CN" sz="1800"/>
              <a:t>7</a:t>
            </a:r>
            <a:r>
              <a:rPr lang="zh-CN" altLang="en-US" sz="1800"/>
              <a:t>个成员函数</a:t>
            </a:r>
            <a:r>
              <a:rPr lang="zh-CN" altLang="en-US"/>
              <a:t>。 </a:t>
            </a:r>
            <a:endParaRPr lang="en-US" altLang="zh-CN"/>
          </a:p>
        </p:txBody>
      </p:sp>
      <p:pic>
        <p:nvPicPr>
          <p:cNvPr id="33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200623"/>
            <a:ext cx="759144" cy="107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插值</a:t>
            </a:r>
            <a:r>
              <a:rPr kumimoji="1" lang="zh-CN" altLang="en-US" sz="2200" b="1" smtClean="0">
                <a:ea typeface="楷体_GB2312" pitchFamily="49" charset="-122"/>
              </a:rPr>
              <a:t>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en-US" altLang="zh-CN" b="1" smtClean="0">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插值</a:t>
            </a:r>
            <a:r>
              <a:rPr kumimoji="1" lang="zh-CN" altLang="en-US" b="1" smtClean="0">
                <a:solidFill>
                  <a:srgbClr val="0070C0"/>
                </a:solidFill>
                <a:latin typeface="楷体_GB2312" pitchFamily="49" charset="-122"/>
                <a:ea typeface="楷体_GB2312" pitchFamily="49" charset="-122"/>
              </a:rPr>
              <a:t>查找</a:t>
            </a:r>
            <a:r>
              <a:rPr kumimoji="1" lang="zh-CN" altLang="en-US" b="1">
                <a:solidFill>
                  <a:srgbClr val="0070C0"/>
                </a:solidFill>
                <a:latin typeface="楷体_GB2312" pitchFamily="49" charset="-122"/>
                <a:ea typeface="楷体_GB2312" pitchFamily="49" charset="-122"/>
              </a:rPr>
              <a:t>应</a:t>
            </a:r>
            <a:r>
              <a:rPr kumimoji="1" lang="zh-CN" altLang="en-US" b="1" smtClean="0">
                <a:solidFill>
                  <a:srgbClr val="0070C0"/>
                </a:solidFill>
                <a:latin typeface="楷体_GB2312" pitchFamily="49" charset="-122"/>
                <a:ea typeface="楷体_GB2312" pitchFamily="49" charset="-122"/>
              </a:rPr>
              <a:t>用案例</a:t>
            </a:r>
            <a:r>
              <a:rPr kumimoji="1" lang="zh-CN" altLang="en-US" b="1" smtClean="0">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请对一个有序数组进行</a:t>
            </a:r>
            <a:r>
              <a:rPr kumimoji="1" lang="zh-CN" altLang="en-US" sz="1800" b="1">
                <a:latin typeface="楷体_GB2312" pitchFamily="49" charset="-122"/>
                <a:ea typeface="楷体_GB2312" pitchFamily="49" charset="-122"/>
              </a:rPr>
              <a:t>插值</a:t>
            </a:r>
            <a:r>
              <a:rPr kumimoji="1" lang="zh-CN" altLang="en-US" sz="1800" b="1" smtClean="0">
                <a:latin typeface="楷体_GB2312" pitchFamily="49" charset="-122"/>
                <a:ea typeface="楷体_GB2312" pitchFamily="49" charset="-122"/>
              </a:rPr>
              <a:t>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
        <p:nvSpPr>
          <p:cNvPr id="2" name="TextBox 1"/>
          <p:cNvSpPr txBox="1"/>
          <p:nvPr/>
        </p:nvSpPr>
        <p:spPr>
          <a:xfrm>
            <a:off x="954012" y="4464471"/>
            <a:ext cx="819455" cy="830997"/>
          </a:xfrm>
          <a:prstGeom prst="rect">
            <a:avLst/>
          </a:prstGeom>
          <a:noFill/>
        </p:spPr>
        <p:txBody>
          <a:bodyPr wrap="none" rtlCol="0">
            <a:spAutoFit/>
          </a:bodyPr>
          <a:lstStyle/>
          <a:p>
            <a:r>
              <a:rPr lang="en-US" altLang="zh-CN" sz="100" b="1"/>
              <a:t>package com.atguigu.find;</a:t>
            </a:r>
            <a:endParaRPr lang="en-US" altLang="zh-CN" sz="100" b="1"/>
          </a:p>
          <a:p>
            <a:endParaRPr lang="zh-CN" altLang="en-US" sz="100"/>
          </a:p>
          <a:p>
            <a:r>
              <a:rPr lang="en-US" altLang="zh-CN" sz="100" b="1"/>
              <a:t>public class InsertValueSearch {</a:t>
            </a:r>
            <a:endParaRPr lang="en-US" altLang="zh-CN" sz="100" b="1"/>
          </a:p>
          <a:p>
            <a:endParaRPr lang="zh-CN" altLang="en-US" sz="100"/>
          </a:p>
          <a:p>
            <a:r>
              <a:rPr lang="en-US" altLang="zh-CN" sz="100" b="1"/>
              <a:t>public static void main(String[] args) {</a:t>
            </a:r>
            <a:endParaRPr lang="en-US" altLang="zh-CN" sz="100" b="1"/>
          </a:p>
          <a:p>
            <a:endParaRPr lang="zh-CN" altLang="en-US" sz="100"/>
          </a:p>
          <a:p>
            <a:r>
              <a:rPr lang="en-US" altLang="zh-CN" sz="100" b="1"/>
              <a:t>int[] arr = {1,8, 10,  89 ,1000, 1234};</a:t>
            </a:r>
            <a:endParaRPr lang="en-US" altLang="zh-CN" sz="100" b="1"/>
          </a:p>
          <a:p>
            <a:r>
              <a:rPr lang="en-US" altLang="zh-CN" sz="100" b="1"/>
              <a:t>int index = </a:t>
            </a:r>
            <a:r>
              <a:rPr lang="en-US" altLang="zh-CN" sz="100" b="1" i="1"/>
              <a:t>insertValueSearch(arr,0,arr.length-1,12340);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找到就返回对应的下标，没有找到，就返回</a:t>
            </a:r>
            <a:r>
              <a:rPr lang="en-US" altLang="zh-CN" sz="100"/>
              <a:t>-1</a:t>
            </a:r>
            <a:endParaRPr lang="en-US" altLang="zh-CN" sz="100"/>
          </a:p>
          <a:p>
            <a:r>
              <a:rPr lang="en-US" altLang="zh-CN" sz="100"/>
              <a:t> * </a:t>
            </a:r>
            <a:r>
              <a:rPr lang="en-US" altLang="zh-CN" sz="100" b="1"/>
              <a:t>@param a</a:t>
            </a:r>
            <a:endParaRPr lang="en-US" altLang="zh-CN" sz="100" b="1"/>
          </a:p>
          <a:p>
            <a:r>
              <a:rPr lang="en-US" altLang="zh-CN" sz="100"/>
              <a:t> * </a:t>
            </a:r>
            <a:r>
              <a:rPr lang="en-US" altLang="zh-CN" sz="100" b="1"/>
              <a:t>@param x</a:t>
            </a:r>
            <a:endParaRPr lang="en-US" altLang="zh-CN" sz="100" b="1"/>
          </a:p>
          <a:p>
            <a:r>
              <a:rPr lang="en-US" altLang="zh-CN" sz="100"/>
              <a:t> * </a:t>
            </a:r>
            <a:r>
              <a:rPr lang="en-US" altLang="zh-CN" sz="100" b="1"/>
              <a:t>@param left</a:t>
            </a:r>
            <a:endParaRPr lang="en-US" altLang="zh-CN" sz="100" b="1"/>
          </a:p>
          <a:p>
            <a:r>
              <a:rPr lang="en-US" altLang="zh-CN" sz="100"/>
              <a:t> * </a:t>
            </a:r>
            <a:r>
              <a:rPr lang="en-US" altLang="zh-CN" sz="100" b="1"/>
              <a:t>@param right</a:t>
            </a:r>
            <a:endParaRPr lang="en-US" altLang="zh-CN" sz="100" b="1"/>
          </a:p>
          <a:p>
            <a:r>
              <a:rPr lang="en-US" altLang="zh-CN" sz="100"/>
              <a:t> * </a:t>
            </a:r>
            <a:r>
              <a:rPr lang="en-US" altLang="zh-CN" sz="100" b="1"/>
              <a:t>@return</a:t>
            </a:r>
            <a:endParaRPr lang="en-US" altLang="zh-CN" sz="100" b="1"/>
          </a:p>
          <a:p>
            <a:r>
              <a:rPr lang="zh-CN" altLang="en-US" sz="100"/>
              <a:t> * </a:t>
            </a:r>
            <a:r>
              <a:rPr lang="en-US" altLang="zh-CN" sz="100"/>
              <a:t>/**3.</a:t>
            </a:r>
            <a:r>
              <a:rPr lang="zh-CN" altLang="en-US" sz="100"/>
              <a:t>插值查找</a:t>
            </a:r>
            <a:endParaRPr lang="zh-CN" altLang="en-US" sz="100"/>
          </a:p>
          <a:p>
            <a:r>
              <a:rPr lang="zh-CN" altLang="en-US" sz="100"/>
              <a:t>插值查找算法类似于二分查找，不同的是插值查找每次从自适应</a:t>
            </a:r>
            <a:r>
              <a:rPr lang="en-US" altLang="zh-CN" sz="100"/>
              <a:t>mid</a:t>
            </a:r>
            <a:r>
              <a:rPr lang="zh-CN" altLang="en-US" sz="100"/>
              <a:t>处开始查找，例如我们要从</a:t>
            </a:r>
            <a:r>
              <a:rPr lang="en-US" altLang="zh-CN" sz="100"/>
              <a:t>1~100</a:t>
            </a:r>
            <a:r>
              <a:rPr lang="zh-CN" altLang="en-US" sz="100"/>
              <a:t>找</a:t>
            </a:r>
            <a:r>
              <a:rPr lang="en-US" altLang="zh-CN" sz="100"/>
              <a:t>5</a:t>
            </a:r>
            <a:r>
              <a:rPr lang="zh-CN" altLang="en-US" sz="100"/>
              <a:t>这个数，</a:t>
            </a:r>
            <a:endParaRPr lang="zh-CN" altLang="en-US" sz="100"/>
          </a:p>
          <a:p>
            <a:r>
              <a:rPr lang="zh-CN" altLang="en-US" sz="100"/>
              <a:t>那我们就会从前边开始找，插值查找就是应用这种原理</a:t>
            </a:r>
            <a:endParaRPr lang="zh-CN" altLang="en-US" sz="100"/>
          </a:p>
          <a:p>
            <a:r>
              <a:rPr lang="zh-CN" altLang="en-US" sz="100"/>
              <a:t>插值公式： </a:t>
            </a:r>
            <a:r>
              <a:rPr lang="en-US" altLang="zh-CN" sz="100" u="sng"/>
              <a:t>int mid = low + (high - low) * (key - arr[low]) / (arr[high] - arr[low]);//</a:t>
            </a:r>
            <a:r>
              <a:rPr lang="zh-CN" altLang="en-US" sz="100" u="sng"/>
              <a:t>插值</a:t>
            </a:r>
            <a:endParaRPr lang="zh-CN" altLang="en-US" sz="100" u="sng"/>
          </a:p>
          <a:p>
            <a:endParaRPr lang="zh-CN" altLang="en-US" sz="100"/>
          </a:p>
          <a:p>
            <a:r>
              <a:rPr lang="zh-CN" altLang="en-US" sz="100"/>
              <a:t> *</a:t>
            </a:r>
            <a:r>
              <a:rPr lang="en-US" altLang="zh-CN" sz="100"/>
              <a:t>/</a:t>
            </a:r>
            <a:endParaRPr lang="en-US" altLang="zh-CN" sz="100"/>
          </a:p>
          <a:p>
            <a:endParaRPr lang="zh-CN" altLang="en-US" sz="100"/>
          </a:p>
          <a:p>
            <a:endParaRPr lang="zh-CN" altLang="en-US" sz="100"/>
          </a:p>
          <a:p>
            <a:r>
              <a:rPr lang="en-US" altLang="zh-CN" sz="100" b="1"/>
              <a:t>public static int insertValueSearch(int[] arr, int l, int r, int findVal) {</a:t>
            </a:r>
            <a:endParaRPr lang="en-US" altLang="zh-CN" sz="100" b="1"/>
          </a:p>
          <a:p>
            <a:endParaRPr lang="zh-CN" altLang="en-US" sz="100"/>
          </a:p>
          <a:p>
            <a:r>
              <a:rPr lang="en-US" altLang="zh-CN" sz="100"/>
              <a:t>// </a:t>
            </a:r>
            <a:r>
              <a:rPr lang="zh-CN" altLang="en-US" sz="100"/>
              <a:t>找不到条件</a:t>
            </a:r>
            <a:r>
              <a:rPr lang="en-US" altLang="zh-CN" sz="100"/>
              <a:t>, </a:t>
            </a:r>
            <a:r>
              <a:rPr lang="zh-CN" altLang="en-US" sz="100"/>
              <a:t>后面的条件必须要</a:t>
            </a:r>
            <a:endParaRPr lang="zh-CN" altLang="en-US" sz="100"/>
          </a:p>
          <a:p>
            <a:r>
              <a:rPr lang="en-US" altLang="zh-CN" sz="100"/>
              <a:t>//1. findVal &lt; </a:t>
            </a:r>
            <a:r>
              <a:rPr lang="en-US" altLang="zh-CN" sz="100" u="sng"/>
              <a:t>arr[0] || findVal &gt; arr[arr.length - 1]) </a:t>
            </a:r>
            <a:r>
              <a:rPr lang="zh-CN" altLang="en-US" sz="100" u="sng"/>
              <a:t>后面的条件必须要</a:t>
            </a:r>
            <a:endParaRPr lang="zh-CN" altLang="en-US" sz="100" u="sng"/>
          </a:p>
          <a:p>
            <a:r>
              <a:rPr lang="en-US" altLang="zh-CN" sz="100"/>
              <a:t>//2. </a:t>
            </a:r>
            <a:r>
              <a:rPr lang="zh-CN" altLang="en-US" sz="100"/>
              <a:t>因为 按照 没有的话 按照</a:t>
            </a:r>
            <a:r>
              <a:rPr lang="en-US" altLang="zh-CN" sz="100" u="sng"/>
              <a:t>int midIndex = l + (findVal - arr[l]) / (arr[r] - arr[l]) * (r - l);</a:t>
            </a:r>
            <a:endParaRPr lang="en-US" altLang="zh-CN" sz="100" u="sng"/>
          </a:p>
          <a:p>
            <a:r>
              <a:rPr lang="en-US" altLang="zh-CN" sz="100"/>
              <a:t>//   </a:t>
            </a:r>
            <a:r>
              <a:rPr lang="zh-CN" altLang="en-US" sz="100"/>
              <a:t>得到的 </a:t>
            </a:r>
            <a:r>
              <a:rPr lang="en-US" altLang="zh-CN" sz="100"/>
              <a:t>minIndex </a:t>
            </a:r>
            <a:r>
              <a:rPr lang="zh-CN" altLang="en-US" sz="100"/>
              <a:t>可能越界。比如 要查的数很大，</a:t>
            </a:r>
            <a:r>
              <a:rPr lang="en-US" altLang="zh-CN" sz="100"/>
              <a:t>12340</a:t>
            </a:r>
            <a:r>
              <a:rPr lang="zh-CN" altLang="en-US" sz="100"/>
              <a:t>就得到 </a:t>
            </a:r>
            <a:r>
              <a:rPr lang="en-US" altLang="zh-CN" sz="100"/>
              <a:t>midIndex </a:t>
            </a:r>
            <a:r>
              <a:rPr lang="zh-CN" altLang="en-US" sz="100"/>
              <a:t>为 </a:t>
            </a:r>
            <a:r>
              <a:rPr lang="en-US" altLang="zh-CN" sz="100"/>
              <a:t>50,</a:t>
            </a:r>
            <a:r>
              <a:rPr lang="zh-CN" altLang="en-US" sz="100"/>
              <a:t>越界了</a:t>
            </a:r>
            <a:r>
              <a:rPr lang="en-US" altLang="zh-CN" sz="100"/>
              <a:t>[debug]</a:t>
            </a:r>
            <a:endParaRPr lang="en-US" altLang="zh-CN" sz="100"/>
          </a:p>
          <a:p>
            <a:r>
              <a:rPr lang="en-US" altLang="zh-CN" sz="100" b="1"/>
              <a:t>if (l &gt; r ||  findVal &lt; arr[0] || findVal &gt; arr[arr.length - 1] ) {</a:t>
            </a:r>
            <a:endParaRPr lang="en-US" altLang="zh-CN" sz="100" b="1"/>
          </a:p>
          <a:p>
            <a:r>
              <a:rPr lang="en-US" altLang="zh-CN" sz="100" b="1"/>
              <a:t>return -1;</a:t>
            </a:r>
            <a:endParaRPr lang="en-US" altLang="zh-CN" sz="100" b="1"/>
          </a:p>
          <a:p>
            <a:r>
              <a:rPr lang="en-US" altLang="zh-CN" sz="100"/>
              <a:t>}</a:t>
            </a:r>
            <a:endParaRPr lang="en-US" altLang="zh-CN" sz="100"/>
          </a:p>
          <a:p>
            <a:endParaRPr lang="zh-CN" altLang="en-US" sz="100"/>
          </a:p>
          <a:p>
            <a:r>
              <a:rPr lang="en-US" altLang="zh-CN" sz="100" b="1"/>
              <a:t>int midIndex = l + (findVal - arr[l]) / (arr[r] - arr[l]) * (r - l);</a:t>
            </a:r>
            <a:endParaRPr lang="en-US" altLang="zh-CN" sz="100" b="1"/>
          </a:p>
          <a:p>
            <a:r>
              <a:rPr lang="en-US" altLang="zh-CN" sz="100" b="1"/>
              <a:t>int midVal = arr[midIndex];</a:t>
            </a:r>
            <a:endParaRPr lang="en-US" altLang="zh-CN" sz="100" b="1"/>
          </a:p>
          <a:p>
            <a:r>
              <a:rPr lang="en-US" altLang="zh-CN" sz="100" b="1"/>
              <a:t>if (midVal &gt; findVal) {</a:t>
            </a:r>
            <a:endParaRPr lang="en-US" altLang="zh-CN" sz="100" b="1"/>
          </a:p>
          <a:p>
            <a:r>
              <a:rPr lang="en-US" altLang="zh-CN" sz="100"/>
              <a:t>// </a:t>
            </a:r>
            <a:r>
              <a:rPr lang="zh-CN" altLang="en-US" sz="100"/>
              <a:t>向左进行递归查找</a:t>
            </a:r>
            <a:endParaRPr lang="zh-CN" altLang="en-US" sz="100"/>
          </a:p>
          <a:p>
            <a:r>
              <a:rPr lang="en-US" altLang="zh-CN" sz="100" b="1"/>
              <a:t>return </a:t>
            </a:r>
            <a:r>
              <a:rPr lang="en-US" altLang="zh-CN" sz="100" b="1" i="1"/>
              <a:t>insertValueSearch(arr, l, midIndex - 1, findVal);</a:t>
            </a:r>
            <a:endParaRPr lang="en-US" altLang="zh-CN" sz="100" b="1" i="1"/>
          </a:p>
          <a:p>
            <a:r>
              <a:rPr lang="en-US" altLang="zh-CN" sz="100"/>
              <a:t>} </a:t>
            </a:r>
            <a:r>
              <a:rPr lang="en-US" altLang="zh-CN" sz="100" b="1"/>
              <a:t>else if (midVal &lt; findVal) { // </a:t>
            </a:r>
            <a:r>
              <a:rPr lang="zh-CN" altLang="en-US" sz="100" b="1"/>
              <a:t>向右进行递归查找</a:t>
            </a:r>
            <a:endParaRPr lang="zh-CN" altLang="en-US" sz="100" b="1"/>
          </a:p>
          <a:p>
            <a:r>
              <a:rPr lang="en-US" altLang="zh-CN" sz="100" b="1"/>
              <a:t>return </a:t>
            </a:r>
            <a:r>
              <a:rPr lang="en-US" altLang="zh-CN" sz="100" b="1" i="1"/>
              <a:t>insertValueSearch(arr, midIndex + 1, r, findVal);</a:t>
            </a:r>
            <a:endParaRPr lang="en-US" altLang="zh-CN" sz="100" b="1" i="1"/>
          </a:p>
          <a:p>
            <a:r>
              <a:rPr lang="en-US" altLang="zh-CN" sz="100"/>
              <a:t>} </a:t>
            </a:r>
            <a:r>
              <a:rPr lang="en-US" altLang="zh-CN" sz="100" b="1"/>
              <a:t>else {</a:t>
            </a:r>
            <a:endParaRPr lang="en-US" altLang="zh-CN" sz="100" b="1"/>
          </a:p>
          <a:p>
            <a:r>
              <a:rPr lang="en-US" altLang="zh-CN" sz="100" b="1"/>
              <a:t>return midIndex;</a:t>
            </a:r>
            <a:endParaRPr lang="en-US" altLang="zh-CN" sz="100" b="1"/>
          </a:p>
          <a:p>
            <a:r>
              <a:rPr lang="en-US" altLang="zh-CN" sz="100"/>
              <a:t>}</a:t>
            </a:r>
            <a:endParaRPr lang="en-US" altLang="zh-CN" sz="100"/>
          </a:p>
          <a:p>
            <a:r>
              <a:rPr lang="en-US" altLang="zh-CN" sz="100" smtClean="0"/>
              <a:t>}</a:t>
            </a:r>
            <a:endParaRPr lang="zh-CN" altLang="en-US" sz="100"/>
          </a:p>
          <a:p>
            <a:r>
              <a:rPr lang="en-US" altLang="zh-CN" sz="100" smtClean="0"/>
              <a:t>}</a:t>
            </a:r>
            <a:endParaRPr lang="en-US" altLang="zh-CN" sz="10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36680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插值查</a:t>
            </a:r>
            <a:r>
              <a:rPr kumimoji="1" lang="zh-CN" altLang="en-US" sz="2200" b="1">
                <a:ea typeface="楷体_GB2312" pitchFamily="49" charset="-122"/>
              </a:rPr>
              <a:t>找</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插</a:t>
            </a:r>
            <a:r>
              <a:rPr kumimoji="1" lang="zh-CN" altLang="en-US" b="1">
                <a:solidFill>
                  <a:srgbClr val="0070C0"/>
                </a:solidFill>
                <a:latin typeface="楷体_GB2312" pitchFamily="49" charset="-122"/>
                <a:ea typeface="楷体_GB2312" pitchFamily="49" charset="-122"/>
              </a:rPr>
              <a:t>值</a:t>
            </a:r>
            <a:r>
              <a:rPr kumimoji="1" lang="zh-CN" altLang="en-US" b="1" smtClean="0">
                <a:solidFill>
                  <a:srgbClr val="0070C0"/>
                </a:solidFill>
                <a:latin typeface="楷体_GB2312" pitchFamily="49" charset="-122"/>
                <a:ea typeface="楷体_GB2312" pitchFamily="49" charset="-122"/>
              </a:rPr>
              <a:t>查找注意事项</a:t>
            </a:r>
            <a:r>
              <a:rPr kumimoji="1" lang="zh-CN" altLang="en-US"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endParaRPr kumimoji="1" lang="en-US" altLang="zh-CN" sz="1800" b="1">
              <a:latin typeface="楷体_GB2312" pitchFamily="49" charset="-122"/>
              <a:ea typeface="楷体_GB2312" pitchFamily="49" charset="-122"/>
            </a:endParaRPr>
          </a:p>
          <a:p>
            <a:pPr>
              <a:buAutoNum type="arabicParenR"/>
            </a:pPr>
            <a:r>
              <a:rPr lang="zh-CN" altLang="en-US" sz="1800" smtClean="0"/>
              <a:t>对</a:t>
            </a:r>
            <a:r>
              <a:rPr lang="zh-CN" altLang="en-US" sz="1800"/>
              <a:t>于数</a:t>
            </a:r>
            <a:r>
              <a:rPr lang="zh-CN" altLang="en-US" sz="1800" smtClean="0"/>
              <a:t>据</a:t>
            </a:r>
            <a:r>
              <a:rPr lang="zh-CN" altLang="en-US" sz="1800"/>
              <a:t>量</a:t>
            </a:r>
            <a:r>
              <a:rPr lang="zh-CN" altLang="en-US" sz="1800" smtClean="0"/>
              <a:t>较</a:t>
            </a:r>
            <a:r>
              <a:rPr lang="zh-CN" altLang="en-US" sz="1800"/>
              <a:t>大，</a:t>
            </a:r>
            <a:r>
              <a:rPr lang="zh-CN" altLang="en-US" sz="1800" b="1"/>
              <a:t>关键字分布比较均匀</a:t>
            </a:r>
            <a:r>
              <a:rPr lang="zh-CN" altLang="en-US" sz="1800"/>
              <a:t>的查找表来说，采用</a:t>
            </a:r>
            <a:r>
              <a:rPr lang="zh-CN" altLang="en-US" sz="1800" b="1"/>
              <a:t>插值查找</a:t>
            </a:r>
            <a:r>
              <a:rPr lang="en-US" altLang="zh-CN" sz="1800" b="1"/>
              <a:t>, </a:t>
            </a:r>
            <a:r>
              <a:rPr lang="zh-CN" altLang="en-US" sz="1800" b="1"/>
              <a:t>速度较快</a:t>
            </a:r>
            <a:r>
              <a:rPr lang="en-US" altLang="zh-CN" sz="1800" b="1"/>
              <a:t>.</a:t>
            </a:r>
            <a:endParaRPr kumimoji="1" lang="en-US" altLang="zh-CN" sz="1800" b="1" smtClean="0">
              <a:latin typeface="楷体_GB2312" pitchFamily="49" charset="-122"/>
              <a:ea typeface="楷体_GB2312" pitchFamily="49" charset="-122"/>
            </a:endParaRPr>
          </a:p>
          <a:p>
            <a:pPr>
              <a:buAutoNum type="arabicParenR"/>
            </a:pPr>
            <a:r>
              <a:rPr lang="zh-CN" altLang="en-US" sz="1800" smtClean="0"/>
              <a:t>关</a:t>
            </a:r>
            <a:r>
              <a:rPr lang="zh-CN" altLang="en-US" sz="1800"/>
              <a:t>键字分布不均匀的情况下，该方法不一定比折半查找要好</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6103093" cy="350557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smtClean="0">
                <a:ea typeface="楷体_GB2312" pitchFamily="49" charset="-122"/>
              </a:rPr>
              <a:t>查找</a:t>
            </a:r>
            <a:r>
              <a:rPr kumimoji="1" lang="zh-CN" altLang="en-US" sz="2200" b="1">
                <a:ea typeface="楷体_GB2312" pitchFamily="49" charset="-122"/>
              </a:rPr>
              <a:t>算法</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斐</a:t>
            </a:r>
            <a:r>
              <a:rPr kumimoji="1" lang="zh-CN" altLang="en-US" b="1">
                <a:solidFill>
                  <a:srgbClr val="0070C0"/>
                </a:solidFill>
                <a:latin typeface="楷体_GB2312" pitchFamily="49" charset="-122"/>
                <a:ea typeface="楷体_GB2312" pitchFamily="49" charset="-122"/>
              </a:rPr>
              <a:t>波那</a:t>
            </a:r>
            <a:r>
              <a:rPr kumimoji="1" lang="zh-CN" altLang="en-US" b="1" smtClean="0">
                <a:solidFill>
                  <a:srgbClr val="0070C0"/>
                </a:solidFill>
                <a:latin typeface="楷体_GB2312" pitchFamily="49" charset="-122"/>
                <a:ea typeface="楷体_GB2312" pitchFamily="49" charset="-122"/>
              </a:rPr>
              <a:t>契</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黄金分割法</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查找基本介绍</a:t>
            </a:r>
            <a:r>
              <a:rPr kumimoji="1" lang="en-US" altLang="zh-CN"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600" smtClean="0"/>
              <a:t>黄</a:t>
            </a:r>
            <a:r>
              <a:rPr lang="zh-CN" altLang="en-US" sz="1600"/>
              <a:t>金分割点是指把一条</a:t>
            </a:r>
            <a:r>
              <a:rPr lang="zh-CN" altLang="en-US" sz="1600">
                <a:hlinkClick r:id="rId1"/>
              </a:rPr>
              <a:t>线段</a:t>
            </a:r>
            <a:r>
              <a:rPr lang="zh-CN" altLang="en-US" sz="1600"/>
              <a:t>分割为两部分，使其中一部分与全长之比等于另一部分与这部分之比</a:t>
            </a:r>
            <a:r>
              <a:rPr lang="zh-CN" altLang="en-US" sz="1600" smtClean="0"/>
              <a:t>。取</a:t>
            </a:r>
            <a:r>
              <a:rPr lang="zh-CN" altLang="en-US" sz="1600"/>
              <a:t>其前三位数字的近似值是</a:t>
            </a:r>
            <a:r>
              <a:rPr lang="en-US" altLang="zh-CN" sz="1600">
                <a:hlinkClick r:id="rId2"/>
              </a:rPr>
              <a:t>0.618</a:t>
            </a:r>
            <a:r>
              <a:rPr lang="zh-CN" altLang="en-US" sz="1600"/>
              <a:t>。由于按此比例设计的造型十分美丽，因此称为</a:t>
            </a:r>
            <a:r>
              <a:rPr lang="zh-CN" altLang="en-US" sz="1600">
                <a:hlinkClick r:id="rId3"/>
              </a:rPr>
              <a:t>黄金分割</a:t>
            </a:r>
            <a:r>
              <a:rPr lang="zh-CN" altLang="en-US" sz="1600"/>
              <a:t>，也称为</a:t>
            </a:r>
            <a:r>
              <a:rPr lang="zh-CN" altLang="en-US" sz="1600">
                <a:hlinkClick r:id="rId4"/>
              </a:rPr>
              <a:t>中外比</a:t>
            </a:r>
            <a:r>
              <a:rPr lang="zh-CN" altLang="en-US" sz="1600" smtClean="0"/>
              <a:t>。</a:t>
            </a:r>
            <a:r>
              <a:rPr lang="zh-CN" altLang="en-US" sz="1600"/>
              <a:t>这</a:t>
            </a:r>
            <a:r>
              <a:rPr lang="zh-CN" altLang="en-US" sz="1600" smtClean="0"/>
              <a:t>是</a:t>
            </a:r>
            <a:r>
              <a:rPr lang="zh-CN" altLang="en-US" sz="1600"/>
              <a:t>一</a:t>
            </a:r>
            <a:r>
              <a:rPr lang="zh-CN" altLang="en-US" sz="1600" smtClean="0"/>
              <a:t>个神奇的数字，会带来意向不大的效果</a:t>
            </a:r>
            <a:r>
              <a:rPr lang="zh-CN" altLang="en-US" sz="1600"/>
              <a:t>。</a:t>
            </a:r>
            <a:br>
              <a:rPr lang="en-US" altLang="zh-CN" sz="1600" smtClean="0"/>
            </a:br>
            <a:endParaRPr lang="en-US" altLang="zh-CN" sz="1600" smtClean="0"/>
          </a:p>
          <a:p>
            <a:pPr>
              <a:buAutoNum type="arabicParenR"/>
            </a:pPr>
            <a:r>
              <a:rPr lang="zh-CN" altLang="en-US" sz="1600" b="1" smtClean="0"/>
              <a:t>斐</a:t>
            </a:r>
            <a:r>
              <a:rPr lang="zh-CN" altLang="en-US" sz="1600" b="1"/>
              <a:t>波那契数</a:t>
            </a:r>
            <a:r>
              <a:rPr lang="zh-CN" altLang="en-US" sz="1600" b="1" smtClean="0"/>
              <a:t>列</a:t>
            </a:r>
            <a:r>
              <a:rPr lang="zh-CN" altLang="en-US" sz="1600"/>
              <a:t> </a:t>
            </a:r>
            <a:r>
              <a:rPr lang="en-US" altLang="zh-CN" sz="1600" smtClean="0"/>
              <a:t>{1, 1, 2, 3, 5, 8, 13, 21, 34, 55 } </a:t>
            </a:r>
            <a:r>
              <a:rPr lang="zh-CN" altLang="en-US" sz="1600" smtClean="0"/>
              <a:t>发现斐波那契数列的两个相邻数 的比例，无限接近 黄金分割值</a:t>
            </a:r>
            <a:r>
              <a:rPr lang="en-US" altLang="zh-CN" sz="1600" smtClean="0"/>
              <a:t>0.618</a:t>
            </a:r>
            <a:endParaRPr kumimoji="1" lang="en-US" altLang="zh-CN" sz="16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1054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722" y="1494917"/>
            <a:ext cx="2525505" cy="355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8658869" y="4795285"/>
          <a:ext cx="590494" cy="508733"/>
        </p:xfrm>
        <a:graphic>
          <a:graphicData uri="http://schemas.openxmlformats.org/presentationml/2006/ole">
            <mc:AlternateContent xmlns:mc="http://schemas.openxmlformats.org/markup-compatibility/2006">
              <mc:Choice xmlns:v="urn:schemas-microsoft-com:vml" Requires="v">
                <p:oleObj spid="_x0000_s105637" name="包装程序外壳对象" showAsIcon="1" r:id="rId6" imgW="609600" imgH="523875" progId="Package">
                  <p:embed/>
                </p:oleObj>
              </mc:Choice>
              <mc:Fallback>
                <p:oleObj name="包装程序外壳对象" showAsIcon="1" r:id="rId6" imgW="609600" imgH="523875" progId="Package">
                  <p:embed/>
                  <p:pic>
                    <p:nvPicPr>
                      <p:cNvPr id="0" name="图片 105636"/>
                      <p:cNvPicPr/>
                      <p:nvPr/>
                    </p:nvPicPr>
                    <p:blipFill>
                      <a:blip r:embed="rId7"/>
                      <a:stretch>
                        <a:fillRect/>
                      </a:stretch>
                    </p:blipFill>
                    <p:spPr>
                      <a:xfrm>
                        <a:off x="8658869" y="4795285"/>
                        <a:ext cx="590494" cy="50873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63333" cy="4582793"/>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a:t>
            </a:r>
            <a:r>
              <a:rPr kumimoji="1" lang="zh-CN" altLang="en-US" sz="2200" b="1" smtClean="0">
                <a:ea typeface="楷体_GB2312" pitchFamily="49" charset="-122"/>
              </a:rPr>
              <a:t>法</a:t>
            </a:r>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斐</a:t>
            </a:r>
            <a:r>
              <a:rPr kumimoji="1" lang="zh-CN" altLang="en-US" b="1">
                <a:solidFill>
                  <a:srgbClr val="0070C0"/>
                </a:solidFill>
                <a:latin typeface="楷体_GB2312" pitchFamily="49" charset="-122"/>
                <a:ea typeface="楷体_GB2312" pitchFamily="49" charset="-122"/>
              </a:rPr>
              <a:t>波那</a:t>
            </a:r>
            <a:r>
              <a:rPr kumimoji="1" lang="zh-CN" altLang="en-US" b="1" smtClean="0">
                <a:solidFill>
                  <a:srgbClr val="0070C0"/>
                </a:solidFill>
                <a:latin typeface="楷体_GB2312" pitchFamily="49" charset="-122"/>
                <a:ea typeface="楷体_GB2312" pitchFamily="49" charset="-122"/>
              </a:rPr>
              <a:t>契</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黄金分割法</a:t>
            </a:r>
            <a:r>
              <a:rPr kumimoji="1" lang="en-US" altLang="zh-CN" b="1" smtClean="0">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原理</a:t>
            </a:r>
            <a:r>
              <a:rPr kumimoji="1" lang="en-US" altLang="zh-CN" b="1" smtClean="0">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pPr marL="0" indent="0"/>
            <a:r>
              <a:rPr lang="zh-CN" altLang="en-US" sz="1600" b="1" smtClean="0"/>
              <a:t>斐</a:t>
            </a:r>
            <a:r>
              <a:rPr lang="zh-CN" altLang="en-US" sz="1600" b="1"/>
              <a:t>波那契查找</a:t>
            </a:r>
            <a:r>
              <a:rPr lang="zh-CN" altLang="en-US" sz="1600"/>
              <a:t>原理与前两种相似，仅</a:t>
            </a:r>
            <a:r>
              <a:rPr lang="zh-CN" altLang="en-US" sz="1600" smtClean="0"/>
              <a:t>仅</a:t>
            </a:r>
            <a:br>
              <a:rPr lang="en-US" altLang="zh-CN" sz="1600" smtClean="0"/>
            </a:br>
            <a:r>
              <a:rPr lang="zh-CN" altLang="en-US" sz="1600" smtClean="0"/>
              <a:t>改</a:t>
            </a:r>
            <a:r>
              <a:rPr lang="zh-CN" altLang="en-US" sz="1600"/>
              <a:t>变了中间结点（</a:t>
            </a:r>
            <a:r>
              <a:rPr lang="en-US" altLang="zh-CN" sz="1600"/>
              <a:t>mid</a:t>
            </a:r>
            <a:r>
              <a:rPr lang="zh-CN" altLang="en-US" sz="1600"/>
              <a:t>）的位置，</a:t>
            </a:r>
            <a:r>
              <a:rPr lang="en-US" altLang="zh-CN" sz="1600"/>
              <a:t>mid</a:t>
            </a:r>
            <a:r>
              <a:rPr lang="zh-CN" altLang="en-US" sz="1600" smtClean="0"/>
              <a:t>不</a:t>
            </a:r>
            <a:br>
              <a:rPr lang="en-US" altLang="zh-CN" sz="1600" smtClean="0"/>
            </a:br>
            <a:r>
              <a:rPr lang="zh-CN" altLang="en-US" sz="1600" smtClean="0"/>
              <a:t>再</a:t>
            </a:r>
            <a:r>
              <a:rPr lang="zh-CN" altLang="en-US" sz="1600"/>
              <a:t>是中间或插值得到，而是位于黄金</a:t>
            </a:r>
            <a:r>
              <a:rPr lang="zh-CN" altLang="en-US" sz="1600" smtClean="0"/>
              <a:t>分</a:t>
            </a:r>
            <a:br>
              <a:rPr lang="en-US" altLang="zh-CN" sz="1600" smtClean="0"/>
            </a:br>
            <a:r>
              <a:rPr lang="zh-CN" altLang="en-US" sz="1600" smtClean="0"/>
              <a:t>割</a:t>
            </a:r>
            <a:r>
              <a:rPr lang="zh-CN" altLang="en-US" sz="1600"/>
              <a:t>点附近，即</a:t>
            </a:r>
            <a:r>
              <a:rPr lang="en-US" altLang="zh-CN" sz="1600" b="1"/>
              <a:t>mid=low+F(k-1)-</a:t>
            </a:r>
            <a:r>
              <a:rPr lang="en-US" altLang="zh-CN" sz="1600" b="1" smtClean="0"/>
              <a:t>1</a:t>
            </a:r>
            <a:br>
              <a:rPr lang="en-US" altLang="zh-CN" sz="1600" b="1" smtClean="0"/>
            </a:br>
            <a:r>
              <a:rPr lang="zh-CN" altLang="en-US" sz="1600" smtClean="0"/>
              <a:t>（</a:t>
            </a:r>
            <a:r>
              <a:rPr lang="en-US" altLang="zh-CN" sz="1600"/>
              <a:t>F</a:t>
            </a:r>
            <a:r>
              <a:rPr lang="zh-CN" altLang="en-US" sz="1600"/>
              <a:t>代表斐波那契数列），如下图所</a:t>
            </a:r>
            <a:r>
              <a:rPr lang="zh-CN" altLang="en-US" sz="1600" smtClean="0"/>
              <a:t>示</a:t>
            </a:r>
            <a:endParaRPr lang="en-US" altLang="zh-CN" sz="1600" smtClean="0"/>
          </a:p>
          <a:p>
            <a:pPr marL="0" indent="0"/>
            <a:endParaRPr kumimoji="1" lang="en-US" altLang="zh-CN" sz="1800" b="1">
              <a:solidFill>
                <a:srgbClr val="000000"/>
              </a:solidFill>
              <a:latin typeface="楷体_GB2312" pitchFamily="49" charset="-122"/>
              <a:ea typeface="楷体_GB2312" pitchFamily="49" charset="-122"/>
            </a:endParaRPr>
          </a:p>
          <a:p>
            <a:pPr marL="0" indent="0"/>
            <a:r>
              <a:rPr lang="zh-CN" altLang="en-US" sz="1800" b="1"/>
              <a:t>对</a:t>
            </a:r>
            <a:r>
              <a:rPr lang="en-US" altLang="zh-CN" sz="1800" b="1"/>
              <a:t>F(k-1)-1</a:t>
            </a:r>
            <a:r>
              <a:rPr lang="zh-CN" altLang="en-US" sz="1800" b="1"/>
              <a:t>的理</a:t>
            </a:r>
            <a:r>
              <a:rPr lang="zh-CN" altLang="en-US" sz="1800" b="1" smtClean="0"/>
              <a:t>解：</a:t>
            </a:r>
            <a:endParaRPr lang="en-US" altLang="zh-CN" sz="1800" b="1" smtClean="0"/>
          </a:p>
          <a:p>
            <a:pPr>
              <a:buAutoNum type="arabicParenR"/>
            </a:pPr>
            <a:r>
              <a:rPr lang="zh-CN" altLang="en-US" sz="1400" smtClean="0"/>
              <a:t>由</a:t>
            </a:r>
            <a:r>
              <a:rPr lang="zh-CN" altLang="en-US" sz="1400"/>
              <a:t>斐波那契数列 </a:t>
            </a:r>
            <a:r>
              <a:rPr lang="en-US" altLang="zh-CN" sz="1400"/>
              <a:t>F[k]=F[k-1]+F[k-2] </a:t>
            </a:r>
            <a:r>
              <a:rPr lang="zh-CN" altLang="en-US" sz="1400"/>
              <a:t>的性质，可以得到 </a:t>
            </a:r>
            <a:r>
              <a:rPr lang="zh-CN" altLang="en-US" sz="1400" b="1"/>
              <a:t>（</a:t>
            </a:r>
            <a:r>
              <a:rPr lang="en-US" altLang="zh-CN" sz="1400" b="1"/>
              <a:t>F[k]-1</a:t>
            </a:r>
            <a:r>
              <a:rPr lang="zh-CN" altLang="en-US" sz="1400" b="1"/>
              <a:t>）</a:t>
            </a:r>
            <a:r>
              <a:rPr lang="en-US" altLang="zh-CN" sz="1400" b="1"/>
              <a:t>=</a:t>
            </a:r>
            <a:r>
              <a:rPr lang="zh-CN" altLang="en-US" sz="1400" b="1"/>
              <a:t>（</a:t>
            </a:r>
            <a:r>
              <a:rPr lang="en-US" altLang="zh-CN" sz="1400" b="1"/>
              <a:t>F[k-1]-1</a:t>
            </a:r>
            <a:r>
              <a:rPr lang="zh-CN" altLang="en-US" sz="1400" b="1"/>
              <a:t>）</a:t>
            </a:r>
            <a:r>
              <a:rPr lang="en-US" altLang="zh-CN" sz="1400" b="1"/>
              <a:t>+</a:t>
            </a:r>
            <a:r>
              <a:rPr lang="zh-CN" altLang="en-US" sz="1400" b="1"/>
              <a:t>（</a:t>
            </a:r>
            <a:r>
              <a:rPr lang="en-US" altLang="zh-CN" sz="1400" b="1"/>
              <a:t>F[k-2]-1</a:t>
            </a:r>
            <a:r>
              <a:rPr lang="zh-CN" altLang="en-US" sz="1400" b="1"/>
              <a:t>）</a:t>
            </a:r>
            <a:r>
              <a:rPr lang="en-US" altLang="zh-CN" sz="1400" b="1"/>
              <a:t>+1 </a:t>
            </a:r>
            <a:r>
              <a:rPr lang="zh-CN" altLang="en-US" sz="1400"/>
              <a:t>。该式说明：只要顺序表的长度为</a:t>
            </a:r>
            <a:r>
              <a:rPr lang="en-US" altLang="zh-CN" sz="1400" b="1"/>
              <a:t>F[k]-1</a:t>
            </a:r>
            <a:r>
              <a:rPr lang="zh-CN" altLang="en-US" sz="1400"/>
              <a:t>，则可以将该表分成长度为</a:t>
            </a:r>
            <a:r>
              <a:rPr lang="en-US" altLang="zh-CN" sz="1400" b="1"/>
              <a:t>F[k-1]-1</a:t>
            </a:r>
            <a:r>
              <a:rPr lang="zh-CN" altLang="en-US" sz="1400"/>
              <a:t>和</a:t>
            </a:r>
            <a:r>
              <a:rPr lang="en-US" altLang="zh-CN" sz="1400" b="1"/>
              <a:t>F[k-2]-1</a:t>
            </a:r>
            <a:r>
              <a:rPr lang="zh-CN" altLang="en-US" sz="1400"/>
              <a:t>的两段，即如上图所示。从而中间位置为</a:t>
            </a:r>
            <a:r>
              <a:rPr lang="en-US" altLang="zh-CN" sz="1400" b="1"/>
              <a:t>mid=low+F(k-1)-</a:t>
            </a:r>
            <a:r>
              <a:rPr lang="en-US" altLang="zh-CN" sz="1400" b="1" smtClean="0"/>
              <a:t>1           </a:t>
            </a:r>
            <a:endParaRPr lang="en-US" altLang="zh-CN" sz="1400" b="1" smtClean="0"/>
          </a:p>
          <a:p>
            <a:pPr>
              <a:buAutoNum type="arabicParenR"/>
            </a:pPr>
            <a:endParaRPr lang="en-US" altLang="zh-CN" sz="1400" b="1" smtClean="0"/>
          </a:p>
          <a:p>
            <a:pPr>
              <a:buAutoNum type="arabicParenR"/>
            </a:pPr>
            <a:r>
              <a:rPr lang="zh-CN" altLang="en-US" sz="1400" smtClean="0"/>
              <a:t>类</a:t>
            </a:r>
            <a:r>
              <a:rPr lang="zh-CN" altLang="en-US" sz="1400"/>
              <a:t>似的，每一子段也可以用相同的方式分</a:t>
            </a:r>
            <a:r>
              <a:rPr lang="zh-CN" altLang="en-US" sz="1400" smtClean="0"/>
              <a:t>割</a:t>
            </a:r>
            <a:endParaRPr lang="en-US" altLang="zh-CN" sz="1400"/>
          </a:p>
          <a:p>
            <a:pPr>
              <a:buAutoNum type="arabicParenR"/>
            </a:pPr>
            <a:r>
              <a:rPr lang="zh-CN" altLang="en-US" sz="1400"/>
              <a:t>但顺序表长度</a:t>
            </a:r>
            <a:r>
              <a:rPr lang="en-US" altLang="zh-CN" sz="1400"/>
              <a:t>n</a:t>
            </a:r>
            <a:r>
              <a:rPr lang="zh-CN" altLang="en-US" sz="1400"/>
              <a:t>不一定刚好等于</a:t>
            </a:r>
            <a:r>
              <a:rPr lang="en-US" altLang="zh-CN" sz="1400"/>
              <a:t>F[k]-1</a:t>
            </a:r>
            <a:r>
              <a:rPr lang="zh-CN" altLang="en-US" sz="1400"/>
              <a:t>，所以需要将原来的顺序表长度</a:t>
            </a:r>
            <a:r>
              <a:rPr lang="en-US" altLang="zh-CN" sz="1400"/>
              <a:t>n</a:t>
            </a:r>
            <a:r>
              <a:rPr lang="zh-CN" altLang="en-US" sz="1400"/>
              <a:t>增加至</a:t>
            </a:r>
            <a:r>
              <a:rPr lang="en-US" altLang="zh-CN" sz="1400"/>
              <a:t>F[k]-1</a:t>
            </a:r>
            <a:r>
              <a:rPr lang="zh-CN" altLang="en-US" sz="1400"/>
              <a:t>。这里的</a:t>
            </a:r>
            <a:r>
              <a:rPr lang="en-US" altLang="zh-CN" sz="1400"/>
              <a:t>k</a:t>
            </a:r>
            <a:r>
              <a:rPr lang="zh-CN" altLang="en-US" sz="1400"/>
              <a:t>值只要能使得</a:t>
            </a:r>
            <a:r>
              <a:rPr lang="en-US" altLang="zh-CN" sz="1400"/>
              <a:t>F[k]-1</a:t>
            </a:r>
            <a:r>
              <a:rPr lang="zh-CN" altLang="en-US" sz="1400"/>
              <a:t>恰好大于或等于</a:t>
            </a:r>
            <a:r>
              <a:rPr lang="en-US" altLang="zh-CN" sz="1400"/>
              <a:t>n</a:t>
            </a:r>
            <a:r>
              <a:rPr lang="zh-CN" altLang="en-US" sz="1400"/>
              <a:t>即可，由以下代码得</a:t>
            </a:r>
            <a:r>
              <a:rPr lang="zh-CN" altLang="en-US" sz="1400" smtClean="0"/>
              <a:t>到</a:t>
            </a:r>
            <a:r>
              <a:rPr lang="en-US" altLang="zh-CN" sz="1400" smtClean="0"/>
              <a:t>,</a:t>
            </a:r>
            <a:r>
              <a:rPr lang="zh-CN" altLang="en-US" sz="1400"/>
              <a:t>顺序表长度增加后，新增的位置（从</a:t>
            </a:r>
            <a:r>
              <a:rPr lang="en-US" altLang="zh-CN" sz="1400"/>
              <a:t>n+1</a:t>
            </a:r>
            <a:r>
              <a:rPr lang="zh-CN" altLang="en-US" sz="1400"/>
              <a:t>到</a:t>
            </a:r>
            <a:r>
              <a:rPr lang="en-US" altLang="zh-CN" sz="1400"/>
              <a:t>F[k]-1</a:t>
            </a:r>
            <a:r>
              <a:rPr lang="zh-CN" altLang="en-US" sz="1400"/>
              <a:t>位置），都赋为</a:t>
            </a:r>
            <a:r>
              <a:rPr lang="en-US" altLang="zh-CN" sz="1400"/>
              <a:t>n</a:t>
            </a:r>
            <a:r>
              <a:rPr lang="zh-CN" altLang="en-US" sz="1400"/>
              <a:t>位置的值即可。</a:t>
            </a:r>
            <a:endParaRPr kumimoji="1" lang="en-US" altLang="zh-CN" sz="1400" b="1" smtClean="0">
              <a:solidFill>
                <a:srgbClr val="000000"/>
              </a:solidFill>
              <a:latin typeface="楷体_GB2312" pitchFamily="49" charset="-122"/>
              <a:ea typeface="楷体_GB2312" pitchFamily="49" charset="-122"/>
            </a:endParaRPr>
          </a:p>
          <a:p>
            <a:pPr marL="0" indent="0"/>
            <a:endParaRPr kumimoji="1" lang="en-US" altLang="zh-CN" sz="1800" b="1">
              <a:solidFill>
                <a:srgbClr val="000000"/>
              </a:solidFill>
              <a:latin typeface="楷体_GB2312" pitchFamily="49" charset="-122"/>
              <a:ea typeface="楷体_GB2312" pitchFamily="49" charset="-122"/>
            </a:endParaRPr>
          </a:p>
        </p:txBody>
      </p:sp>
      <p:pic>
        <p:nvPicPr>
          <p:cNvPr id="1064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429" y="1440135"/>
            <a:ext cx="3810813" cy="128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4013" y="4949363"/>
            <a:ext cx="2736304" cy="523220"/>
          </a:xfrm>
          <a:prstGeom prst="rect">
            <a:avLst/>
          </a:prstGeom>
          <a:solidFill>
            <a:schemeClr val="bg1">
              <a:lumMod val="95000"/>
            </a:schemeClr>
          </a:solidFill>
        </p:spPr>
        <p:txBody>
          <a:bodyPr wrap="square" rtlCol="0">
            <a:spAutoFit/>
          </a:bodyPr>
          <a:lstStyle/>
          <a:p>
            <a:pPr fontAlgn="base"/>
            <a:r>
              <a:rPr lang="en-US" altLang="zh-CN" sz="1400"/>
              <a:t>while(n&gt;fib(k)-1)</a:t>
            </a:r>
            <a:endParaRPr lang="en-US" altLang="zh-CN" sz="1400"/>
          </a:p>
          <a:p>
            <a:pPr fontAlgn="base"/>
            <a:r>
              <a:rPr lang="en-US" altLang="zh-CN" sz="1400"/>
              <a:t>    k</a:t>
            </a:r>
            <a:r>
              <a:rPr lang="en-US" altLang="zh-CN" sz="1400" smtClean="0"/>
              <a:t>++;</a:t>
            </a:r>
            <a:endParaRPr lang="en-US" altLang="zh-CN" sz="1400"/>
          </a:p>
        </p:txBody>
      </p:sp>
      <p:graphicFrame>
        <p:nvGraphicFramePr>
          <p:cNvPr id="4" name="对象 3"/>
          <p:cNvGraphicFramePr>
            <a:graphicFrameLocks noChangeAspect="1"/>
          </p:cNvGraphicFramePr>
          <p:nvPr/>
        </p:nvGraphicFramePr>
        <p:xfrm>
          <a:off x="8521371" y="2501100"/>
          <a:ext cx="511643" cy="440800"/>
        </p:xfrm>
        <a:graphic>
          <a:graphicData uri="http://schemas.openxmlformats.org/presentationml/2006/ole">
            <mc:AlternateContent xmlns:mc="http://schemas.openxmlformats.org/markup-compatibility/2006">
              <mc:Choice xmlns:v="urn:schemas-microsoft-com:vml" Requires="v">
                <p:oleObj spid="_x0000_s106604" name="包装程序外壳对象" showAsIcon="1" r:id="rId2" imgW="609600" imgH="523875" progId="Package">
                  <p:embed/>
                </p:oleObj>
              </mc:Choice>
              <mc:Fallback>
                <p:oleObj name="包装程序外壳对象" showAsIcon="1" r:id="rId2" imgW="609600" imgH="523875" progId="Package">
                  <p:embed/>
                  <p:pic>
                    <p:nvPicPr>
                      <p:cNvPr id="0" name="图片 106603"/>
                      <p:cNvPicPr/>
                      <p:nvPr/>
                    </p:nvPicPr>
                    <p:blipFill>
                      <a:blip r:embed="rId3"/>
                      <a:stretch>
                        <a:fillRect/>
                      </a:stretch>
                    </p:blipFill>
                    <p:spPr>
                      <a:xfrm>
                        <a:off x="8521371" y="2501100"/>
                        <a:ext cx="511643" cy="4408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斐</a:t>
            </a:r>
            <a:r>
              <a:rPr kumimoji="1" lang="zh-CN" altLang="en-US" sz="2200" b="1">
                <a:ea typeface="楷体_GB2312" pitchFamily="49" charset="-122"/>
              </a:rPr>
              <a:t>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b="1" smtClean="0">
                <a:solidFill>
                  <a:srgbClr val="0070C0"/>
                </a:solidFill>
                <a:latin typeface="楷体_GB2312" pitchFamily="49" charset="-122"/>
                <a:ea typeface="楷体_GB2312" pitchFamily="49" charset="-122"/>
              </a:rPr>
              <a:t>斐波那契查找</a:t>
            </a:r>
            <a:r>
              <a:rPr kumimoji="1" lang="zh-CN" altLang="en-US" b="1">
                <a:solidFill>
                  <a:srgbClr val="0070C0"/>
                </a:solidFill>
                <a:latin typeface="楷体_GB2312" pitchFamily="49" charset="-122"/>
                <a:ea typeface="楷体_GB2312" pitchFamily="49" charset="-122"/>
              </a:rPr>
              <a:t>应</a:t>
            </a:r>
            <a:r>
              <a:rPr kumimoji="1" lang="zh-CN" altLang="en-US" b="1" smtClean="0">
                <a:solidFill>
                  <a:srgbClr val="0070C0"/>
                </a:solidFill>
                <a:latin typeface="楷体_GB2312" pitchFamily="49" charset="-122"/>
                <a:ea typeface="楷体_GB2312" pitchFamily="49" charset="-122"/>
              </a:rPr>
              <a:t>用案例</a:t>
            </a:r>
            <a:r>
              <a:rPr kumimoji="1" lang="zh-CN" altLang="en-US" b="1" smtClean="0">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请对一个有序数组进行</a:t>
            </a:r>
            <a:r>
              <a:rPr kumimoji="1" lang="zh-CN" altLang="en-US" sz="1800" b="1">
                <a:latin typeface="楷体_GB2312" pitchFamily="49" charset="-122"/>
                <a:ea typeface="楷体_GB2312" pitchFamily="49" charset="-122"/>
              </a:rPr>
              <a:t>斐波那契</a:t>
            </a:r>
            <a:r>
              <a:rPr kumimoji="1" lang="zh-CN" altLang="en-US" sz="1800" b="1" smtClean="0">
                <a:latin typeface="楷体_GB2312" pitchFamily="49" charset="-122"/>
                <a:ea typeface="楷体_GB2312" pitchFamily="49" charset="-122"/>
              </a:rPr>
              <a:t>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哈</a:t>
            </a:r>
            <a:r>
              <a:rPr lang="zh-CN" altLang="en-US" sz="2400" b="1" smtClean="0">
                <a:solidFill>
                  <a:schemeClr val="bg1">
                    <a:lumMod val="65000"/>
                  </a:schemeClr>
                </a:solidFill>
              </a:rPr>
              <a:t>希表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哈希表</a:t>
            </a:r>
            <a:r>
              <a:rPr lang="en-US" altLang="zh-CN" sz="2200" b="1" smtClean="0"/>
              <a:t>(</a:t>
            </a:r>
            <a:r>
              <a:rPr lang="zh-CN" altLang="en-US" sz="2200" b="1" smtClean="0"/>
              <a:t>散列</a:t>
            </a:r>
            <a:r>
              <a:rPr lang="en-US" altLang="zh-CN" sz="2200" b="1" smtClean="0"/>
              <a:t>)-Google</a:t>
            </a:r>
            <a:r>
              <a:rPr lang="zh-CN" altLang="en-US" sz="2200" b="1" smtClean="0"/>
              <a:t>上机题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b="1"/>
              <a:t>看一个实际需</a:t>
            </a:r>
            <a:r>
              <a:rPr lang="zh-CN" altLang="en-US" b="1" smtClean="0"/>
              <a:t>求</a:t>
            </a:r>
            <a:r>
              <a:rPr lang="zh-CN" altLang="en-US" b="1"/>
              <a:t>，</a:t>
            </a:r>
            <a:r>
              <a:rPr lang="en-US" altLang="zh-CN" b="1" smtClean="0"/>
              <a:t>google</a:t>
            </a:r>
            <a:r>
              <a:rPr lang="zh-CN" altLang="en-US" b="1" smtClean="0"/>
              <a:t>公司的一个上机题</a:t>
            </a:r>
            <a:r>
              <a:rPr lang="en-US" altLang="zh-CN" b="1" smtClean="0"/>
              <a:t>: </a:t>
            </a:r>
            <a:endParaRPr lang="en-US" altLang="zh-CN" b="1" smtClean="0"/>
          </a:p>
          <a:p>
            <a:endParaRPr lang="en-US" altLang="zh-CN" b="1" smtClean="0"/>
          </a:p>
          <a:p>
            <a:r>
              <a:rPr lang="zh-CN" altLang="en-US" b="1" smtClean="0"/>
              <a:t>有一个公司</a:t>
            </a:r>
            <a:r>
              <a:rPr lang="en-US" altLang="zh-CN" b="1" smtClean="0"/>
              <a:t>,</a:t>
            </a:r>
            <a:r>
              <a:rPr lang="zh-CN" altLang="en-US" b="1" smtClean="0"/>
              <a:t>当有新的员工来报道时</a:t>
            </a:r>
            <a:r>
              <a:rPr lang="en-US" altLang="zh-CN" b="1" smtClean="0"/>
              <a:t>,</a:t>
            </a:r>
            <a:r>
              <a:rPr lang="zh-CN" altLang="en-US" b="1" smtClean="0"/>
              <a:t>要求将该员工的信息加入</a:t>
            </a:r>
            <a:r>
              <a:rPr lang="en-US" altLang="zh-CN" b="1" smtClean="0"/>
              <a:t>(id,</a:t>
            </a:r>
            <a:r>
              <a:rPr lang="zh-CN" altLang="en-US" b="1" smtClean="0"/>
              <a:t>性别</a:t>
            </a:r>
            <a:r>
              <a:rPr lang="en-US" altLang="zh-CN" b="1" smtClean="0"/>
              <a:t>,</a:t>
            </a:r>
            <a:r>
              <a:rPr lang="zh-CN" altLang="en-US" b="1" smtClean="0"/>
              <a:t>年龄</a:t>
            </a:r>
            <a:r>
              <a:rPr lang="en-US" altLang="zh-CN" b="1" smtClean="0"/>
              <a:t>,</a:t>
            </a:r>
            <a:r>
              <a:rPr lang="zh-CN" altLang="en-US" b="1" smtClean="0"/>
              <a:t>住址</a:t>
            </a:r>
            <a:r>
              <a:rPr lang="en-US" altLang="zh-CN" b="1" smtClean="0"/>
              <a:t>..),</a:t>
            </a:r>
            <a:r>
              <a:rPr lang="zh-CN" altLang="en-US" b="1" smtClean="0"/>
              <a:t>当输入该员工的</a:t>
            </a:r>
            <a:r>
              <a:rPr lang="en-US" altLang="zh-CN" b="1" smtClean="0"/>
              <a:t>id</a:t>
            </a:r>
            <a:r>
              <a:rPr lang="zh-CN" altLang="en-US" b="1" smtClean="0"/>
              <a:t>时</a:t>
            </a:r>
            <a:r>
              <a:rPr lang="en-US" altLang="zh-CN" b="1" smtClean="0"/>
              <a:t>,</a:t>
            </a:r>
            <a:r>
              <a:rPr lang="zh-CN" altLang="en-US" b="1" smtClean="0"/>
              <a:t>要求查找到该员工的 所有信息</a:t>
            </a:r>
            <a:r>
              <a:rPr lang="en-US" altLang="zh-CN" b="1" smtClean="0"/>
              <a:t>.</a:t>
            </a:r>
            <a:endParaRPr lang="en-US" altLang="zh-CN" b="1" smtClean="0"/>
          </a:p>
          <a:p>
            <a:endParaRPr lang="en-US" altLang="zh-CN" b="1"/>
          </a:p>
          <a:p>
            <a:r>
              <a:rPr lang="zh-CN" altLang="en-US" b="1" smtClean="0"/>
              <a:t>要求</a:t>
            </a:r>
            <a:r>
              <a:rPr lang="en-US" altLang="zh-CN" b="1" smtClean="0"/>
              <a:t>: </a:t>
            </a:r>
            <a:r>
              <a:rPr lang="zh-CN" altLang="en-US" b="1" smtClean="0"/>
              <a:t>不使用数据库</a:t>
            </a:r>
            <a:r>
              <a:rPr lang="en-US" altLang="zh-CN" b="1" smtClean="0"/>
              <a:t>,</a:t>
            </a:r>
            <a:r>
              <a:rPr lang="zh-CN" altLang="en-US" b="1" smtClean="0"/>
              <a:t>尽量节省内存</a:t>
            </a:r>
            <a:r>
              <a:rPr lang="en-US" altLang="zh-CN" b="1" smtClean="0"/>
              <a:t>,</a:t>
            </a:r>
            <a:r>
              <a:rPr lang="zh-CN" altLang="en-US" b="1" smtClean="0"/>
              <a:t>速度越快越好</a:t>
            </a:r>
            <a:r>
              <a:rPr lang="en-US" altLang="zh-CN" b="1" smtClean="0"/>
              <a:t>=&gt;</a:t>
            </a:r>
            <a:r>
              <a:rPr lang="zh-CN" altLang="en-US" b="1" smtClean="0"/>
              <a:t>哈希表</a:t>
            </a:r>
            <a:r>
              <a:rPr lang="en-US" altLang="zh-CN" b="1" smtClean="0"/>
              <a:t>(</a:t>
            </a:r>
            <a:r>
              <a:rPr lang="zh-CN" altLang="en-US" b="1" smtClean="0"/>
              <a:t>散列</a:t>
            </a:r>
            <a:r>
              <a:rPr lang="en-US" altLang="zh-CN" b="1" smtClean="0"/>
              <a:t>)</a:t>
            </a:r>
            <a:endParaRPr lang="en-US" altLang="zh-CN" b="1" smtClean="0"/>
          </a:p>
          <a:p>
            <a:endParaRPr lang="en-US" altLang="zh-CN" b="1"/>
          </a:p>
          <a:p>
            <a:endParaRPr lang="en-US" altLang="zh-CN" b="1" smtClean="0"/>
          </a:p>
          <a:p>
            <a:endParaRPr lang="en-US" altLang="zh-CN" smtClean="0"/>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哈</a:t>
            </a:r>
            <a:r>
              <a:rPr lang="zh-CN" altLang="en-US" sz="2200" b="1"/>
              <a:t>希表的基本介绍</a:t>
            </a:r>
            <a:endParaRPr lang="en-US" altLang="zh-CN" sz="2200" b="1"/>
          </a:p>
        </p:txBody>
      </p:sp>
      <p:sp>
        <p:nvSpPr>
          <p:cNvPr id="2" name="TextBox 1"/>
          <p:cNvSpPr txBox="1"/>
          <p:nvPr/>
        </p:nvSpPr>
        <p:spPr>
          <a:xfrm>
            <a:off x="665981" y="1224111"/>
            <a:ext cx="3888432" cy="3970318"/>
          </a:xfrm>
          <a:prstGeom prst="rect">
            <a:avLst/>
          </a:prstGeom>
          <a:noFill/>
        </p:spPr>
        <p:txBody>
          <a:bodyPr wrap="square" rtlCol="0">
            <a:spAutoFit/>
          </a:bodyPr>
          <a:lstStyle/>
          <a:p>
            <a:pPr>
              <a:defRPr/>
            </a:pPr>
            <a:endParaRPr lang="en-US" altLang="zh-CN" smtClean="0">
              <a:ea typeface="宋体" panose="02010600030101010101" pitchFamily="2" charset="-122"/>
            </a:endParaRPr>
          </a:p>
          <a:p>
            <a:pPr>
              <a:defRPr/>
            </a:pPr>
            <a:r>
              <a:rPr lang="zh-CN" altLang="en-US">
                <a:hlinkClick r:id="rId1"/>
              </a:rPr>
              <a:t>散列表</a:t>
            </a:r>
            <a:r>
              <a:rPr lang="zh-CN" altLang="en-US"/>
              <a:t>（</a:t>
            </a:r>
            <a:r>
              <a:rPr lang="en-US" altLang="zh-CN"/>
              <a:t>Hash table</a:t>
            </a:r>
            <a:r>
              <a:rPr lang="zh-CN" altLang="en-US"/>
              <a:t>，也叫哈希表），是根据关键码值</a:t>
            </a:r>
            <a:r>
              <a:rPr lang="en-US" altLang="zh-CN"/>
              <a:t>(Key value)</a:t>
            </a:r>
            <a:r>
              <a:rPr lang="zh-CN" altLang="en-US"/>
              <a:t>而直接进行访问的</a:t>
            </a:r>
            <a:r>
              <a:rPr lang="zh-CN" altLang="en-US">
                <a:hlinkClick r:id="rId2"/>
              </a:rPr>
              <a:t>数据结构</a:t>
            </a:r>
            <a:r>
              <a:rPr lang="zh-CN" altLang="en-US"/>
              <a:t>。也就是说，它通过把关键码值映射到表中一个位置来访问记录，以加快查找的速度。这个映射函数叫做</a:t>
            </a:r>
            <a:r>
              <a:rPr lang="zh-CN" altLang="en-US">
                <a:hlinkClick r:id="rId3"/>
              </a:rPr>
              <a:t>散列函数</a:t>
            </a:r>
            <a:r>
              <a:rPr lang="zh-CN" altLang="en-US"/>
              <a:t>，存放记录的</a:t>
            </a:r>
            <a:r>
              <a:rPr lang="zh-CN" altLang="en-US">
                <a:hlinkClick r:id="rId4"/>
              </a:rPr>
              <a:t>数组</a:t>
            </a:r>
            <a:r>
              <a:rPr lang="zh-CN" altLang="en-US"/>
              <a:t>叫做</a:t>
            </a:r>
            <a:r>
              <a:rPr lang="zh-CN" altLang="en-US">
                <a:hlinkClick r:id="rId1"/>
              </a:rPr>
              <a:t>散列</a:t>
            </a:r>
            <a:r>
              <a:rPr lang="zh-CN" altLang="en-US" smtClean="0">
                <a:hlinkClick r:id="rId1"/>
              </a:rPr>
              <a:t>表</a:t>
            </a:r>
            <a:r>
              <a:rPr lang="zh-CN" altLang="en-US" smtClean="0"/>
              <a:t>。</a:t>
            </a:r>
            <a:endParaRPr lang="en-US" altLang="zh-CN" smtClean="0"/>
          </a:p>
          <a:p>
            <a:pPr>
              <a:defRPr/>
            </a:pPr>
            <a:r>
              <a:rPr lang="en-US" altLang="zh-CN" smtClean="0"/>
              <a:t>15   111 % 15</a:t>
            </a:r>
            <a:endParaRPr lang="en-US" altLang="zh-CN" smtClean="0"/>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429" y="1584149"/>
            <a:ext cx="4094148" cy="356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460825" y="4815314"/>
          <a:ext cx="475768" cy="409892"/>
        </p:xfrm>
        <a:graphic>
          <a:graphicData uri="http://schemas.openxmlformats.org/presentationml/2006/ole">
            <mc:AlternateContent xmlns:mc="http://schemas.openxmlformats.org/markup-compatibility/2006">
              <mc:Choice xmlns:v="urn:schemas-microsoft-com:vml" Requires="v">
                <p:oleObj spid="_x0000_s49367" name="包装程序外壳对象" showAsIcon="1" r:id="rId6" imgW="609600" imgH="523875" progId="Package">
                  <p:embed/>
                </p:oleObj>
              </mc:Choice>
              <mc:Fallback>
                <p:oleObj name="包装程序外壳对象" showAsIcon="1" r:id="rId6" imgW="609600" imgH="523875" progId="Package">
                  <p:embed/>
                  <p:pic>
                    <p:nvPicPr>
                      <p:cNvPr id="0" name="图片 49366"/>
                      <p:cNvPicPr/>
                      <p:nvPr/>
                    </p:nvPicPr>
                    <p:blipFill>
                      <a:blip r:embed="rId7"/>
                      <a:stretch>
                        <a:fillRect/>
                      </a:stretch>
                    </p:blipFill>
                    <p:spPr>
                      <a:xfrm>
                        <a:off x="8460825" y="4815314"/>
                        <a:ext cx="475768" cy="409892"/>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882005" y="3816399"/>
          <a:ext cx="508000" cy="711200"/>
        </p:xfrm>
        <a:graphic>
          <a:graphicData uri="http://schemas.openxmlformats.org/presentationml/2006/ole">
            <mc:AlternateContent xmlns:mc="http://schemas.openxmlformats.org/markup-compatibility/2006">
              <mc:Choice xmlns:v="urn:schemas-microsoft-com:vml" Requires="v">
                <p:oleObj spid="_x0000_s49368" name="包装程序外壳对象" showAsIcon="1" r:id="rId8" imgW="371475" imgH="523875" progId="Package">
                  <p:embed/>
                </p:oleObj>
              </mc:Choice>
              <mc:Fallback>
                <p:oleObj name="包装程序外壳对象" showAsIcon="1" r:id="rId8" imgW="371475" imgH="523875" progId="Package">
                  <p:embed/>
                  <p:pic>
                    <p:nvPicPr>
                      <p:cNvPr id="0" name="图片 49367"/>
                      <p:cNvPicPr/>
                      <p:nvPr/>
                    </p:nvPicPr>
                    <p:blipFill>
                      <a:blip r:embed="rId9"/>
                      <a:stretch>
                        <a:fillRect/>
                      </a:stretch>
                    </p:blipFill>
                    <p:spPr>
                      <a:xfrm>
                        <a:off x="882005" y="3816399"/>
                        <a:ext cx="5080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2585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1200" b="1" smtClean="0"/>
              <a:t>哈希表</a:t>
            </a:r>
            <a:r>
              <a:rPr lang="en-US" altLang="zh-CN" sz="1200" b="1" smtClean="0"/>
              <a:t>(</a:t>
            </a:r>
            <a:r>
              <a:rPr lang="zh-CN" altLang="en-US" sz="1200" b="1" smtClean="0"/>
              <a:t>散列</a:t>
            </a:r>
            <a:r>
              <a:rPr lang="en-US" altLang="zh-CN" sz="1200" b="1" smtClean="0"/>
              <a:t>)-</a:t>
            </a:r>
            <a:r>
              <a:rPr lang="zh-CN" altLang="en-US" sz="1200" b="1" smtClean="0"/>
              <a:t>应用实例</a:t>
            </a:r>
            <a:endParaRPr lang="en-US" altLang="zh-CN" sz="1200" b="1"/>
          </a:p>
        </p:txBody>
      </p:sp>
      <p:sp>
        <p:nvSpPr>
          <p:cNvPr id="2" name="TextBox 1"/>
          <p:cNvSpPr txBox="1"/>
          <p:nvPr/>
        </p:nvSpPr>
        <p:spPr>
          <a:xfrm>
            <a:off x="665981" y="1224111"/>
            <a:ext cx="8136904" cy="4431983"/>
          </a:xfrm>
          <a:prstGeom prst="rect">
            <a:avLst/>
          </a:prstGeom>
          <a:noFill/>
        </p:spPr>
        <p:txBody>
          <a:bodyPr wrap="square" rtlCol="0">
            <a:spAutoFit/>
          </a:bodyPr>
          <a:lstStyle/>
          <a:p>
            <a:endParaRPr lang="en-US" altLang="zh-CN" sz="2000" b="1" smtClean="0">
              <a:solidFill>
                <a:srgbClr val="0070C0"/>
              </a:solidFill>
            </a:endParaRPr>
          </a:p>
          <a:p>
            <a:r>
              <a:rPr lang="en-US" altLang="zh-CN" sz="2000" b="1" smtClean="0"/>
              <a:t>google</a:t>
            </a:r>
            <a:r>
              <a:rPr lang="zh-CN" altLang="en-US" sz="2000" b="1" smtClean="0"/>
              <a:t>公司的一个上机题</a:t>
            </a:r>
            <a:r>
              <a:rPr lang="en-US" altLang="zh-CN" sz="2000" b="1" smtClean="0"/>
              <a:t>: </a:t>
            </a:r>
            <a:endParaRPr lang="en-US" altLang="zh-CN" sz="2000" b="1" smtClean="0"/>
          </a:p>
          <a:p>
            <a:endParaRPr lang="en-US" altLang="zh-CN" sz="2000" b="1" smtClean="0"/>
          </a:p>
          <a:p>
            <a:r>
              <a:rPr lang="zh-CN" altLang="en-US" sz="1600" b="1" smtClean="0"/>
              <a:t>有一个公司</a:t>
            </a:r>
            <a:r>
              <a:rPr lang="en-US" altLang="zh-CN" sz="1600" b="1" smtClean="0"/>
              <a:t>,</a:t>
            </a:r>
            <a:r>
              <a:rPr lang="zh-CN" altLang="en-US" sz="1600" b="1" smtClean="0"/>
              <a:t>当有新的员工来报道时</a:t>
            </a:r>
            <a:r>
              <a:rPr lang="en-US" altLang="zh-CN" sz="1600" b="1" smtClean="0"/>
              <a:t>,</a:t>
            </a:r>
            <a:r>
              <a:rPr lang="zh-CN" altLang="en-US" sz="1600" b="1" smtClean="0"/>
              <a:t>要求将该员工的信息加入</a:t>
            </a:r>
            <a:br>
              <a:rPr lang="en-US" altLang="zh-CN" sz="1600" b="1" smtClean="0"/>
            </a:br>
            <a:r>
              <a:rPr lang="en-US" altLang="zh-CN" sz="1600" b="1" smtClean="0"/>
              <a:t>(id,</a:t>
            </a:r>
            <a:r>
              <a:rPr lang="zh-CN" altLang="en-US" sz="1600" b="1" smtClean="0"/>
              <a:t>性别</a:t>
            </a:r>
            <a:r>
              <a:rPr lang="en-US" altLang="zh-CN" sz="1600" b="1" smtClean="0"/>
              <a:t>,</a:t>
            </a:r>
            <a:r>
              <a:rPr lang="zh-CN" altLang="en-US" sz="1600" b="1" smtClean="0"/>
              <a:t>年龄</a:t>
            </a:r>
            <a:r>
              <a:rPr lang="en-US" altLang="zh-CN" sz="1600" b="1" smtClean="0"/>
              <a:t>,</a:t>
            </a:r>
            <a:r>
              <a:rPr lang="zh-CN" altLang="en-US" sz="1600" b="1" smtClean="0"/>
              <a:t>名字</a:t>
            </a:r>
            <a:r>
              <a:rPr lang="en-US" altLang="zh-CN" sz="1600" b="1" smtClean="0"/>
              <a:t>,</a:t>
            </a:r>
            <a:r>
              <a:rPr lang="zh-CN" altLang="en-US" sz="1600" b="1" smtClean="0"/>
              <a:t>住址</a:t>
            </a:r>
            <a:r>
              <a:rPr lang="en-US" altLang="zh-CN" sz="1600" b="1" smtClean="0"/>
              <a:t>..),</a:t>
            </a:r>
            <a:r>
              <a:rPr lang="zh-CN" altLang="en-US" sz="1600" b="1" smtClean="0"/>
              <a:t>当输入该员工的</a:t>
            </a:r>
            <a:r>
              <a:rPr lang="en-US" altLang="zh-CN" sz="1600" b="1" smtClean="0"/>
              <a:t>id</a:t>
            </a:r>
            <a:r>
              <a:rPr lang="zh-CN" altLang="en-US" sz="1600" b="1" smtClean="0"/>
              <a:t>时</a:t>
            </a:r>
            <a:r>
              <a:rPr lang="en-US" altLang="zh-CN" sz="1600" b="1" smtClean="0"/>
              <a:t>,</a:t>
            </a:r>
            <a:r>
              <a:rPr lang="zh-CN" altLang="en-US" sz="1600" b="1" smtClean="0"/>
              <a:t>要求查找到该员工的 </a:t>
            </a:r>
            <a:br>
              <a:rPr lang="en-US" altLang="zh-CN" sz="1600" b="1" smtClean="0"/>
            </a:br>
            <a:r>
              <a:rPr lang="zh-CN" altLang="en-US" sz="1600" b="1" smtClean="0"/>
              <a:t>所有信息</a:t>
            </a:r>
            <a:r>
              <a:rPr lang="en-US" altLang="zh-CN" sz="1600" b="1" smtClean="0"/>
              <a:t>.</a:t>
            </a:r>
            <a:endParaRPr lang="en-US" altLang="zh-CN" sz="1600" b="1" smtClean="0"/>
          </a:p>
          <a:p>
            <a:endParaRPr lang="en-US" altLang="zh-CN" sz="2000" b="1"/>
          </a:p>
          <a:p>
            <a:r>
              <a:rPr lang="zh-CN" altLang="en-US" sz="1600" b="1" smtClean="0"/>
              <a:t>要求</a:t>
            </a:r>
            <a:r>
              <a:rPr lang="en-US" altLang="zh-CN" sz="1600" b="1" smtClean="0"/>
              <a:t>: </a:t>
            </a:r>
            <a:endParaRPr lang="en-US" altLang="zh-CN" sz="1600" b="1" smtClean="0"/>
          </a:p>
          <a:p>
            <a:r>
              <a:rPr lang="zh-CN" altLang="en-US" sz="1600" b="1" smtClean="0"/>
              <a:t>不使用数据库</a:t>
            </a:r>
            <a:r>
              <a:rPr lang="en-US" altLang="zh-CN" sz="1600" b="1" smtClean="0"/>
              <a:t>,,</a:t>
            </a:r>
            <a:r>
              <a:rPr lang="zh-CN" altLang="en-US" sz="1600" b="1" smtClean="0"/>
              <a:t>速度越快越好</a:t>
            </a:r>
            <a:r>
              <a:rPr lang="en-US" altLang="zh-CN" sz="1600" b="1" smtClean="0"/>
              <a:t>=&gt;</a:t>
            </a:r>
            <a:r>
              <a:rPr lang="zh-CN" altLang="en-US" sz="1600" b="1" smtClean="0"/>
              <a:t>哈希表</a:t>
            </a:r>
            <a:r>
              <a:rPr lang="en-US" altLang="zh-CN" sz="1600" b="1" smtClean="0"/>
              <a:t>(</a:t>
            </a:r>
            <a:r>
              <a:rPr lang="zh-CN" altLang="en-US" sz="1600" b="1" smtClean="0"/>
              <a:t>散列</a:t>
            </a:r>
            <a:r>
              <a:rPr lang="en-US" altLang="zh-CN" sz="1600" b="1" smtClean="0"/>
              <a:t>)</a:t>
            </a:r>
            <a:endParaRPr lang="en-US" altLang="zh-CN" sz="1600" b="1" smtClean="0"/>
          </a:p>
          <a:p>
            <a:r>
              <a:rPr lang="zh-CN" altLang="en-US" sz="1600" b="1">
                <a:solidFill>
                  <a:srgbClr val="FF0000"/>
                </a:solidFill>
              </a:rPr>
              <a:t>添</a:t>
            </a:r>
            <a:r>
              <a:rPr lang="zh-CN" altLang="en-US" sz="1600" b="1" smtClean="0">
                <a:solidFill>
                  <a:srgbClr val="FF0000"/>
                </a:solidFill>
              </a:rPr>
              <a:t>加时</a:t>
            </a:r>
            <a:r>
              <a:rPr lang="zh-CN" altLang="en-US" sz="1600" b="1" smtClean="0"/>
              <a:t>，保证按照</a:t>
            </a:r>
            <a:r>
              <a:rPr lang="en-US" altLang="zh-CN" sz="1600" b="1" smtClean="0"/>
              <a:t>id</a:t>
            </a:r>
            <a:r>
              <a:rPr lang="zh-CN" altLang="en-US" sz="1600" b="1" smtClean="0"/>
              <a:t>从低到高插入</a:t>
            </a:r>
            <a:r>
              <a:rPr lang="en-US" altLang="zh-CN" sz="1600" b="1"/>
              <a:t> </a:t>
            </a:r>
            <a:r>
              <a:rPr lang="en-US" altLang="zh-CN" sz="1600" b="1" smtClean="0"/>
              <a:t> [</a:t>
            </a:r>
            <a:r>
              <a:rPr lang="zh-CN" altLang="en-US" sz="1600" b="1" smtClean="0"/>
              <a:t>课后思考：如果</a:t>
            </a:r>
            <a:r>
              <a:rPr lang="en-US" altLang="zh-CN" sz="1600" b="1" smtClean="0"/>
              <a:t>id</a:t>
            </a:r>
            <a:r>
              <a:rPr lang="zh-CN" altLang="en-US" sz="1600" b="1" smtClean="0"/>
              <a:t>不是从</a:t>
            </a:r>
            <a:br>
              <a:rPr lang="en-US" altLang="zh-CN" sz="1600" b="1" smtClean="0"/>
            </a:br>
            <a:r>
              <a:rPr lang="zh-CN" altLang="en-US" sz="1600" b="1" smtClean="0"/>
              <a:t>低到高插入，但要求各条链表仍是从低到高，怎么解决</a:t>
            </a:r>
            <a:r>
              <a:rPr lang="en-US" altLang="zh-CN" sz="1600" b="1" smtClean="0"/>
              <a:t>?]</a:t>
            </a:r>
            <a:endParaRPr lang="en-US" altLang="zh-CN" smtClean="0"/>
          </a:p>
          <a:p>
            <a:pPr marL="342900" indent="-342900">
              <a:buAutoNum type="arabicParenR"/>
            </a:pPr>
            <a:r>
              <a:rPr lang="zh-CN" altLang="en-US"/>
              <a:t>使</a:t>
            </a:r>
            <a:r>
              <a:rPr lang="zh-CN" altLang="en-US" smtClean="0"/>
              <a:t>用</a:t>
            </a:r>
            <a:r>
              <a:rPr lang="zh-CN" altLang="en-US" b="1" smtClean="0"/>
              <a:t>链表</a:t>
            </a:r>
            <a:r>
              <a:rPr lang="zh-CN" altLang="en-US" smtClean="0"/>
              <a:t>来实现哈希表</a:t>
            </a:r>
            <a:r>
              <a:rPr lang="en-US" altLang="zh-CN" smtClean="0"/>
              <a:t>, </a:t>
            </a:r>
            <a:r>
              <a:rPr lang="zh-CN" altLang="en-US" smtClean="0"/>
              <a:t>该链表不带表头</a:t>
            </a:r>
            <a:br>
              <a:rPr lang="en-US" altLang="zh-CN" smtClean="0"/>
            </a:br>
            <a:r>
              <a:rPr lang="en-US" altLang="zh-CN" smtClean="0"/>
              <a:t>[</a:t>
            </a:r>
            <a:r>
              <a:rPr lang="zh-CN" altLang="en-US" smtClean="0"/>
              <a:t>即</a:t>
            </a:r>
            <a:r>
              <a:rPr lang="en-US" altLang="zh-CN" smtClean="0"/>
              <a:t>: </a:t>
            </a:r>
            <a:r>
              <a:rPr lang="zh-CN" altLang="en-US" b="1" smtClean="0">
                <a:solidFill>
                  <a:srgbClr val="EA0000"/>
                </a:solidFill>
              </a:rPr>
              <a:t>链表的第一个结点就存放雇员信息</a:t>
            </a:r>
            <a:r>
              <a:rPr lang="en-US" altLang="zh-CN" smtClean="0"/>
              <a:t>] </a:t>
            </a:r>
            <a:endParaRPr lang="en-US" altLang="zh-CN" smtClean="0"/>
          </a:p>
          <a:p>
            <a:pPr marL="342900" indent="-342900">
              <a:buAutoNum type="arabicParenR"/>
              <a:defRPr/>
            </a:pPr>
            <a:r>
              <a:rPr lang="zh-CN" altLang="en-US" smtClean="0">
                <a:ea typeface="宋体" panose="02010600030101010101" pitchFamily="2" charset="-122"/>
              </a:rPr>
              <a:t>思路分析并画出示意图</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a:t>
            </a:r>
            <a:r>
              <a:rPr lang="zh-CN" altLang="en-US">
                <a:solidFill>
                  <a:srgbClr val="FF0000"/>
                </a:solidFill>
                <a:ea typeface="宋体" panose="02010600030101010101" pitchFamily="2" charset="-122"/>
              </a:rPr>
              <a:t>增</a:t>
            </a:r>
            <a:r>
              <a:rPr lang="zh-CN" altLang="en-US" smtClean="0">
                <a:ea typeface="宋体" panose="02010600030101010101" pitchFamily="2" charset="-122"/>
              </a:rPr>
              <a:t>删改</a:t>
            </a:r>
            <a:r>
              <a:rPr lang="zh-CN" altLang="en-US" b="1" smtClean="0">
                <a:solidFill>
                  <a:srgbClr val="FF0000"/>
                </a:solidFill>
                <a:ea typeface="宋体" panose="02010600030101010101" pitchFamily="2" charset="-122"/>
              </a:rPr>
              <a:t>查</a:t>
            </a:r>
            <a:r>
              <a:rPr lang="en-US" altLang="zh-CN" b="1" smtClean="0">
                <a:solidFill>
                  <a:srgbClr val="FF0000"/>
                </a:solidFill>
                <a:ea typeface="宋体" panose="02010600030101010101" pitchFamily="2" charset="-122"/>
              </a:rPr>
              <a:t>(</a:t>
            </a:r>
            <a:r>
              <a:rPr lang="zh-CN" altLang="en-US" sz="1400" smtClean="0">
                <a:solidFill>
                  <a:srgbClr val="0070C0"/>
                </a:solidFill>
                <a:ea typeface="宋体" panose="02010600030101010101" pitchFamily="2" charset="-122"/>
              </a:rPr>
              <a:t>显示所有员工，</a:t>
            </a:r>
            <a:r>
              <a:rPr lang="zh-CN" altLang="en-US">
                <a:solidFill>
                  <a:srgbClr val="0070C0"/>
                </a:solidFill>
                <a:ea typeface="宋体" panose="02010600030101010101" pitchFamily="2" charset="-122"/>
              </a:rPr>
              <a:t>按</a:t>
            </a:r>
            <a:r>
              <a:rPr lang="en-US" altLang="zh-CN">
                <a:solidFill>
                  <a:srgbClr val="0070C0"/>
                </a:solidFill>
                <a:ea typeface="宋体" panose="02010600030101010101" pitchFamily="2" charset="-122"/>
              </a:rPr>
              <a:t>id</a:t>
            </a:r>
            <a:r>
              <a:rPr lang="zh-CN" altLang="en-US">
                <a:solidFill>
                  <a:srgbClr val="0070C0"/>
                </a:solidFill>
                <a:ea typeface="宋体" panose="02010600030101010101" pitchFamily="2" charset="-122"/>
              </a:rPr>
              <a:t>查询</a:t>
            </a:r>
            <a:r>
              <a:rPr lang="en-US" altLang="zh-CN" b="1" smtClean="0">
                <a:solidFill>
                  <a:srgbClr val="FF0000"/>
                </a:solidFill>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p>
        </p:txBody>
      </p:sp>
      <p:graphicFrame>
        <p:nvGraphicFramePr>
          <p:cNvPr id="4" name="对象 3"/>
          <p:cNvGraphicFramePr>
            <a:graphicFrameLocks noChangeAspect="1"/>
          </p:cNvGraphicFramePr>
          <p:nvPr/>
        </p:nvGraphicFramePr>
        <p:xfrm>
          <a:off x="1890117" y="2880295"/>
          <a:ext cx="1174427" cy="513310"/>
        </p:xfrm>
        <a:graphic>
          <a:graphicData uri="http://schemas.openxmlformats.org/presentationml/2006/ole">
            <mc:AlternateContent xmlns:mc="http://schemas.openxmlformats.org/markup-compatibility/2006">
              <mc:Choice xmlns:v="urn:schemas-microsoft-com:vml" Requires="v">
                <p:oleObj spid="_x0000_s150959" name="包装程序外壳对象" showAsIcon="1" r:id="rId1" imgW="1209675" imgH="523875" progId="Package">
                  <p:embed/>
                </p:oleObj>
              </mc:Choice>
              <mc:Fallback>
                <p:oleObj name="包装程序外壳对象" showAsIcon="1" r:id="rId1" imgW="1209675" imgH="523875" progId="Package">
                  <p:embed/>
                  <p:pic>
                    <p:nvPicPr>
                      <p:cNvPr id="0" name="图片 150958"/>
                      <p:cNvPicPr/>
                      <p:nvPr/>
                    </p:nvPicPr>
                    <p:blipFill>
                      <a:blip r:embed="rId2"/>
                      <a:stretch>
                        <a:fillRect/>
                      </a:stretch>
                    </p:blipFill>
                    <p:spPr>
                      <a:xfrm>
                        <a:off x="1890117" y="2880295"/>
                        <a:ext cx="1174427" cy="513310"/>
                      </a:xfrm>
                      <a:prstGeom prst="rect">
                        <a:avLst/>
                      </a:prstGeom>
                    </p:spPr>
                  </p:pic>
                </p:oleObj>
              </mc:Fallback>
            </mc:AlternateContent>
          </a:graphicData>
        </a:graphic>
      </p:graphicFrame>
      <p:pic>
        <p:nvPicPr>
          <p:cNvPr id="21795" name="Picture 2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151" y="25922"/>
            <a:ext cx="2058563" cy="119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6" name="Picture 2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152" y="25922"/>
            <a:ext cx="1754485"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8" name="Picture 2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572" y="25921"/>
            <a:ext cx="2346746"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9" name="Picture 2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8945" y="0"/>
            <a:ext cx="219993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0" name="Picture 2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9358" y="1850340"/>
            <a:ext cx="3567484" cy="217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1" name="Picture 2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0318" y="4021093"/>
            <a:ext cx="4058592" cy="193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122365" y="953587"/>
          <a:ext cx="494489" cy="426021"/>
        </p:xfrm>
        <a:graphic>
          <a:graphicData uri="http://schemas.openxmlformats.org/presentationml/2006/ole">
            <mc:AlternateContent xmlns:mc="http://schemas.openxmlformats.org/markup-compatibility/2006">
              <mc:Choice xmlns:v="urn:schemas-microsoft-com:vml" Requires="v">
                <p:oleObj spid="_x0000_s150960" name="包装程序外壳对象" showAsIcon="1" r:id="rId9" imgW="609600" imgH="523875" progId="Package">
                  <p:embed/>
                </p:oleObj>
              </mc:Choice>
              <mc:Fallback>
                <p:oleObj name="包装程序外壳对象" showAsIcon="1" r:id="rId9" imgW="609600" imgH="523875" progId="Package">
                  <p:embed/>
                  <p:pic>
                    <p:nvPicPr>
                      <p:cNvPr id="0" name="图片 150959"/>
                      <p:cNvPicPr/>
                      <p:nvPr/>
                    </p:nvPicPr>
                    <p:blipFill>
                      <a:blip r:embed="rId10"/>
                      <a:stretch>
                        <a:fillRect/>
                      </a:stretch>
                    </p:blipFill>
                    <p:spPr>
                      <a:xfrm>
                        <a:off x="4122365" y="953587"/>
                        <a:ext cx="494489" cy="42602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6010318" y="1652848"/>
          <a:ext cx="458464" cy="394984"/>
        </p:xfrm>
        <a:graphic>
          <a:graphicData uri="http://schemas.openxmlformats.org/presentationml/2006/ole">
            <mc:AlternateContent xmlns:mc="http://schemas.openxmlformats.org/markup-compatibility/2006">
              <mc:Choice xmlns:v="urn:schemas-microsoft-com:vml" Requires="v">
                <p:oleObj spid="_x0000_s150961" name="包装程序外壳对象" showAsIcon="1" r:id="rId11" imgW="609600" imgH="523875" progId="Package">
                  <p:embed/>
                </p:oleObj>
              </mc:Choice>
              <mc:Fallback>
                <p:oleObj name="包装程序外壳对象" showAsIcon="1" r:id="rId11" imgW="609600" imgH="523875" progId="Package">
                  <p:embed/>
                  <p:pic>
                    <p:nvPicPr>
                      <p:cNvPr id="0" name="图片 150960"/>
                      <p:cNvPicPr/>
                      <p:nvPr/>
                    </p:nvPicPr>
                    <p:blipFill>
                      <a:blip r:embed="rId12"/>
                      <a:stretch>
                        <a:fillRect/>
                      </a:stretch>
                    </p:blipFill>
                    <p:spPr>
                      <a:xfrm>
                        <a:off x="6010318" y="1652848"/>
                        <a:ext cx="458464" cy="39498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8392804" y="1455356"/>
          <a:ext cx="458464" cy="394984"/>
        </p:xfrm>
        <a:graphic>
          <a:graphicData uri="http://schemas.openxmlformats.org/presentationml/2006/ole">
            <mc:AlternateContent xmlns:mc="http://schemas.openxmlformats.org/markup-compatibility/2006">
              <mc:Choice xmlns:v="urn:schemas-microsoft-com:vml" Requires="v">
                <p:oleObj spid="_x0000_s150962" name="包装程序外壳对象" showAsIcon="1" r:id="rId13" imgW="609600" imgH="523875" progId="Package">
                  <p:embed/>
                </p:oleObj>
              </mc:Choice>
              <mc:Fallback>
                <p:oleObj name="包装程序外壳对象" showAsIcon="1" r:id="rId13" imgW="609600" imgH="523875" progId="Package">
                  <p:embed/>
                  <p:pic>
                    <p:nvPicPr>
                      <p:cNvPr id="0" name="图片 150961"/>
                      <p:cNvPicPr/>
                      <p:nvPr/>
                    </p:nvPicPr>
                    <p:blipFill>
                      <a:blip r:embed="rId14"/>
                      <a:stretch>
                        <a:fillRect/>
                      </a:stretch>
                    </p:blipFill>
                    <p:spPr>
                      <a:xfrm>
                        <a:off x="8392804" y="1455356"/>
                        <a:ext cx="458464" cy="394984"/>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0096842" y="1446162"/>
          <a:ext cx="462272" cy="354013"/>
        </p:xfrm>
        <a:graphic>
          <a:graphicData uri="http://schemas.openxmlformats.org/presentationml/2006/ole">
            <mc:AlternateContent xmlns:mc="http://schemas.openxmlformats.org/markup-compatibility/2006">
              <mc:Choice xmlns:v="urn:schemas-microsoft-com:vml" Requires="v">
                <p:oleObj spid="_x0000_s150963" name="包装程序外壳对象" showAsIcon="1" r:id="rId15" imgW="685800" imgH="523875" progId="Package">
                  <p:embed/>
                </p:oleObj>
              </mc:Choice>
              <mc:Fallback>
                <p:oleObj name="包装程序外壳对象" showAsIcon="1" r:id="rId15" imgW="685800" imgH="523875" progId="Package">
                  <p:embed/>
                  <p:pic>
                    <p:nvPicPr>
                      <p:cNvPr id="0" name="图片 150962"/>
                      <p:cNvPicPr/>
                      <p:nvPr/>
                    </p:nvPicPr>
                    <p:blipFill>
                      <a:blip r:embed="rId16"/>
                      <a:stretch>
                        <a:fillRect/>
                      </a:stretch>
                    </p:blipFill>
                    <p:spPr>
                      <a:xfrm>
                        <a:off x="10096842" y="1446162"/>
                        <a:ext cx="462272" cy="35401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9818692" y="2935716"/>
          <a:ext cx="556300" cy="426021"/>
        </p:xfrm>
        <a:graphic>
          <a:graphicData uri="http://schemas.openxmlformats.org/presentationml/2006/ole">
            <mc:AlternateContent xmlns:mc="http://schemas.openxmlformats.org/markup-compatibility/2006">
              <mc:Choice xmlns:v="urn:schemas-microsoft-com:vml" Requires="v">
                <p:oleObj spid="_x0000_s150964" name="包装程序外壳对象" showAsIcon="1" r:id="rId17" imgW="685800" imgH="523875" progId="Package">
                  <p:embed/>
                </p:oleObj>
              </mc:Choice>
              <mc:Fallback>
                <p:oleObj name="包装程序外壳对象" showAsIcon="1" r:id="rId17" imgW="685800" imgH="523875" progId="Package">
                  <p:embed/>
                  <p:pic>
                    <p:nvPicPr>
                      <p:cNvPr id="0" name="图片 150963"/>
                      <p:cNvPicPr/>
                      <p:nvPr/>
                    </p:nvPicPr>
                    <p:blipFill>
                      <a:blip r:embed="rId18"/>
                      <a:stretch>
                        <a:fillRect/>
                      </a:stretch>
                    </p:blipFill>
                    <p:spPr>
                      <a:xfrm>
                        <a:off x="9818692" y="2935716"/>
                        <a:ext cx="556300" cy="426021"/>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9540875" y="5228794"/>
          <a:ext cx="510852" cy="391216"/>
        </p:xfrm>
        <a:graphic>
          <a:graphicData uri="http://schemas.openxmlformats.org/presentationml/2006/ole">
            <mc:AlternateContent xmlns:mc="http://schemas.openxmlformats.org/markup-compatibility/2006">
              <mc:Choice xmlns:v="urn:schemas-microsoft-com:vml" Requires="v">
                <p:oleObj spid="_x0000_s150965" name="包装程序外壳对象" showAsIcon="1" r:id="rId19" imgW="685800" imgH="523875" progId="Package">
                  <p:embed/>
                </p:oleObj>
              </mc:Choice>
              <mc:Fallback>
                <p:oleObj name="包装程序外壳对象" showAsIcon="1" r:id="rId19" imgW="685800" imgH="523875" progId="Package">
                  <p:embed/>
                  <p:pic>
                    <p:nvPicPr>
                      <p:cNvPr id="0" name="图片 150964"/>
                      <p:cNvPicPr/>
                      <p:nvPr/>
                    </p:nvPicPr>
                    <p:blipFill>
                      <a:blip r:embed="rId20"/>
                      <a:stretch>
                        <a:fillRect/>
                      </a:stretch>
                    </p:blipFill>
                    <p:spPr>
                      <a:xfrm>
                        <a:off x="9540875" y="5228794"/>
                        <a:ext cx="510852" cy="39121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树结构基础部分</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9" name="Text Box 5"/>
          <p:cNvSpPr txBox="1">
            <a:spLocks noChangeArrowheads="1"/>
          </p:cNvSpPr>
          <p:nvPr/>
        </p:nvSpPr>
        <p:spPr bwMode="auto">
          <a:xfrm>
            <a:off x="305941" y="1224111"/>
            <a:ext cx="82565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2200">
                <a:ea typeface="华文新魏" panose="02010800040101010101" pitchFamily="2" charset="-122"/>
              </a:rPr>
              <a:t>	</a:t>
            </a:r>
            <a:r>
              <a:rPr lang="zh-CN" altLang="en-US" sz="2200">
                <a:ea typeface="华文新魏" panose="02010800040101010101" pitchFamily="2" charset="-122"/>
              </a:rPr>
              <a:t>一个五子棋程序</a:t>
            </a:r>
            <a:r>
              <a:rPr lang="en-US" altLang="zh-CN" sz="2200">
                <a:ea typeface="华文新魏" panose="02010800040101010101" pitchFamily="2" charset="-122"/>
              </a:rPr>
              <a:t>:</a:t>
            </a:r>
            <a:endParaRPr lang="en-US" altLang="zh-CN" sz="1600">
              <a:latin typeface="宋体" panose="02010600030101010101" pitchFamily="2" charset="-122"/>
            </a:endParaRPr>
          </a:p>
        </p:txBody>
      </p:sp>
      <p:sp>
        <p:nvSpPr>
          <p:cNvPr id="10" name="Text Box 7"/>
          <p:cNvSpPr txBox="1">
            <a:spLocks noChangeArrowheads="1"/>
          </p:cNvSpPr>
          <p:nvPr/>
        </p:nvSpPr>
        <p:spPr bwMode="auto">
          <a:xfrm>
            <a:off x="667047" y="4783286"/>
            <a:ext cx="70557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1800" smtClean="0"/>
              <a:t>?</a:t>
            </a:r>
            <a:r>
              <a:rPr lang="zh-CN" altLang="en-US" sz="1800"/>
              <a:t>如何判断游戏的输赢，并可以完成存盘退出和继续上局的功</a:t>
            </a:r>
            <a:r>
              <a:rPr lang="zh-CN" altLang="en-US" sz="1800" smtClean="0"/>
              <a:t>能</a:t>
            </a:r>
            <a:endParaRPr lang="en-US" altLang="zh-CN" sz="1800" smtClean="0"/>
          </a:p>
          <a:p>
            <a:pPr algn="l" eaLnBrk="1" hangingPunct="1">
              <a:buFont typeface="Wingdings" panose="05000000000000000000" pitchFamily="2" charset="2"/>
              <a:buNone/>
            </a:pPr>
            <a:r>
              <a:rPr lang="zh-CN" altLang="en-US" sz="1800"/>
              <a:t>棋</a:t>
            </a:r>
            <a:r>
              <a:rPr lang="zh-CN" altLang="en-US" sz="1800" smtClean="0"/>
              <a:t>盘</a:t>
            </a:r>
            <a:r>
              <a:rPr lang="en-US" altLang="zh-CN" sz="1800" smtClean="0">
                <a:sym typeface="Wingdings" panose="05000000000000000000" pitchFamily="2" charset="2"/>
              </a:rPr>
              <a:t></a:t>
            </a:r>
            <a:r>
              <a:rPr lang="zh-CN" altLang="en-US" sz="1800" smtClean="0">
                <a:sym typeface="Wingdings" panose="05000000000000000000" pitchFamily="2" charset="2"/>
              </a:rPr>
              <a:t>二维数组</a:t>
            </a:r>
            <a:r>
              <a:rPr lang="en-US" altLang="zh-CN" sz="1800" smtClean="0">
                <a:sym typeface="Wingdings" panose="05000000000000000000" pitchFamily="2" charset="2"/>
              </a:rPr>
              <a:t>=&gt;(</a:t>
            </a:r>
            <a:r>
              <a:rPr lang="zh-CN" altLang="en-US" sz="1800" smtClean="0">
                <a:sym typeface="Wingdings" panose="05000000000000000000" pitchFamily="2" charset="2"/>
              </a:rPr>
              <a:t>稀疏数组</a:t>
            </a:r>
            <a:r>
              <a:rPr lang="en-US" altLang="zh-CN" sz="1800" smtClean="0">
                <a:sym typeface="Wingdings" panose="05000000000000000000" pitchFamily="2" charset="2"/>
              </a:rPr>
              <a:t>)-&gt; </a:t>
            </a:r>
            <a:r>
              <a:rPr lang="zh-CN" altLang="en-US" sz="1800" smtClean="0">
                <a:sym typeface="Wingdings" panose="05000000000000000000" pitchFamily="2" charset="2"/>
              </a:rPr>
              <a:t>写入文件  </a:t>
            </a:r>
            <a:r>
              <a:rPr lang="en-US" altLang="zh-CN" sz="1800" smtClean="0">
                <a:sym typeface="Wingdings" panose="05000000000000000000" pitchFamily="2" charset="2"/>
              </a:rPr>
              <a:t>【</a:t>
            </a:r>
            <a:r>
              <a:rPr lang="zh-CN" altLang="en-US" sz="1800" smtClean="0">
                <a:sym typeface="Wingdings" panose="05000000000000000000" pitchFamily="2" charset="2"/>
              </a:rPr>
              <a:t>存档功能</a:t>
            </a:r>
            <a:r>
              <a:rPr lang="en-US" altLang="zh-CN" sz="1800" smtClean="0">
                <a:sym typeface="Wingdings" panose="05000000000000000000" pitchFamily="2" charset="2"/>
              </a:rPr>
              <a:t>】</a:t>
            </a:r>
            <a:endParaRPr lang="en-US" altLang="zh-CN" sz="1800" smtClean="0">
              <a:sym typeface="Wingdings" panose="05000000000000000000" pitchFamily="2" charset="2"/>
            </a:endParaRPr>
          </a:p>
          <a:p>
            <a:pPr eaLnBrk="1" hangingPunct="1"/>
            <a:r>
              <a:rPr lang="zh-CN" altLang="en-US" sz="1800">
                <a:sym typeface="Wingdings" panose="05000000000000000000" pitchFamily="2" charset="2"/>
              </a:rPr>
              <a:t>读</a:t>
            </a:r>
            <a:r>
              <a:rPr lang="zh-CN" altLang="en-US" sz="1800" smtClean="0">
                <a:sym typeface="Wingdings" panose="05000000000000000000" pitchFamily="2" charset="2"/>
              </a:rPr>
              <a:t>取文件</a:t>
            </a:r>
            <a:r>
              <a:rPr lang="en-US" altLang="zh-CN" sz="1800" smtClean="0">
                <a:sym typeface="Wingdings" panose="05000000000000000000" pitchFamily="2" charset="2"/>
              </a:rPr>
              <a:t>-》</a:t>
            </a:r>
            <a:r>
              <a:rPr lang="zh-CN" altLang="en-US" sz="1800" smtClean="0">
                <a:sym typeface="Wingdings" panose="05000000000000000000" pitchFamily="2" charset="2"/>
              </a:rPr>
              <a:t>稀疏数组</a:t>
            </a:r>
            <a:r>
              <a:rPr lang="en-US" altLang="zh-CN" sz="1800" smtClean="0">
                <a:sym typeface="Wingdings" panose="05000000000000000000" pitchFamily="2" charset="2"/>
              </a:rPr>
              <a:t>-》</a:t>
            </a:r>
            <a:r>
              <a:rPr lang="zh-CN" altLang="en-US" sz="1800" smtClean="0">
                <a:sym typeface="Wingdings" panose="05000000000000000000" pitchFamily="2" charset="2"/>
              </a:rPr>
              <a:t>二</a:t>
            </a:r>
            <a:r>
              <a:rPr lang="zh-CN" altLang="en-US" sz="1800">
                <a:sym typeface="Wingdings" panose="05000000000000000000" pitchFamily="2" charset="2"/>
              </a:rPr>
              <a:t>维数</a:t>
            </a:r>
            <a:r>
              <a:rPr lang="zh-CN" altLang="en-US" sz="1800" smtClean="0">
                <a:sym typeface="Wingdings" panose="05000000000000000000" pitchFamily="2" charset="2"/>
              </a:rPr>
              <a:t>组 </a:t>
            </a:r>
            <a:r>
              <a:rPr lang="en-US" altLang="zh-CN" sz="1800" smtClean="0">
                <a:sym typeface="Wingdings" panose="05000000000000000000" pitchFamily="2" charset="2"/>
              </a:rPr>
              <a:t>-》 </a:t>
            </a:r>
            <a:r>
              <a:rPr lang="zh-CN" altLang="en-US" sz="1800" smtClean="0">
                <a:sym typeface="Wingdings" panose="05000000000000000000" pitchFamily="2" charset="2"/>
              </a:rPr>
              <a:t>棋盘 </a:t>
            </a:r>
            <a:r>
              <a:rPr lang="en-US" altLang="zh-CN" sz="1800" smtClean="0">
                <a:sym typeface="Wingdings" panose="05000000000000000000" pitchFamily="2" charset="2"/>
              </a:rPr>
              <a:t>【</a:t>
            </a:r>
            <a:r>
              <a:rPr lang="zh-CN" altLang="en-US" sz="1800" smtClean="0">
                <a:sym typeface="Wingdings" panose="05000000000000000000" pitchFamily="2" charset="2"/>
              </a:rPr>
              <a:t>接上局</a:t>
            </a:r>
            <a:r>
              <a:rPr lang="en-US" altLang="zh-CN" sz="1800" smtClean="0">
                <a:sym typeface="Wingdings" panose="05000000000000000000" pitchFamily="2" charset="2"/>
              </a:rPr>
              <a:t>】</a:t>
            </a:r>
            <a:endParaRPr lang="zh-CN" altLang="en-US" sz="1800"/>
          </a:p>
        </p:txBody>
      </p:sp>
      <p:pic>
        <p:nvPicPr>
          <p:cNvPr id="12" name="Picture 9" descr="未命名"/>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78" y="1665436"/>
            <a:ext cx="446563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5346501" y="4159826"/>
          <a:ext cx="476746" cy="410735"/>
        </p:xfrm>
        <a:graphic>
          <a:graphicData uri="http://schemas.openxmlformats.org/presentationml/2006/ole">
            <mc:AlternateContent xmlns:mc="http://schemas.openxmlformats.org/markup-compatibility/2006">
              <mc:Choice xmlns:v="urn:schemas-microsoft-com:vml" Requires="v">
                <p:oleObj spid="_x0000_s103534" name="包装程序外壳对象" showAsIcon="1" r:id="rId2" imgW="609600" imgH="523875" progId="Package">
                  <p:embed/>
                </p:oleObj>
              </mc:Choice>
              <mc:Fallback>
                <p:oleObj name="包装程序外壳对象" showAsIcon="1" r:id="rId2" imgW="609600" imgH="523875" progId="Package">
                  <p:embed/>
                  <p:pic>
                    <p:nvPicPr>
                      <p:cNvPr id="0" name="图片 103533"/>
                      <p:cNvPicPr/>
                      <p:nvPr/>
                    </p:nvPicPr>
                    <p:blipFill>
                      <a:blip r:embed="rId3"/>
                      <a:stretch>
                        <a:fillRect/>
                      </a:stretch>
                    </p:blipFill>
                    <p:spPr>
                      <a:xfrm>
                        <a:off x="5346501" y="4159826"/>
                        <a:ext cx="476746" cy="4107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568952" cy="4478149"/>
          </a:xfrm>
          <a:prstGeom prst="rect">
            <a:avLst/>
          </a:prstGeom>
          <a:noFill/>
        </p:spPr>
        <p:txBody>
          <a:bodyPr wrap="square" rtlCol="0">
            <a:spAutoFit/>
          </a:bodyPr>
          <a:lstStyle/>
          <a:p>
            <a:r>
              <a:rPr lang="zh-CN" altLang="en-US" sz="2000" b="1">
                <a:solidFill>
                  <a:srgbClr val="0070C0"/>
                </a:solidFill>
              </a:rPr>
              <a:t>为什</a:t>
            </a:r>
            <a:r>
              <a:rPr lang="zh-CN" altLang="en-US" sz="2000" b="1" smtClean="0">
                <a:solidFill>
                  <a:srgbClr val="0070C0"/>
                </a:solidFill>
              </a:rPr>
              <a:t>么需要树这种数据结构</a:t>
            </a:r>
            <a:endParaRPr lang="en-US" altLang="zh-CN"/>
          </a:p>
          <a:p>
            <a:endParaRPr lang="en-US" altLang="zh-CN" smtClean="0"/>
          </a:p>
          <a:p>
            <a:pPr marL="342900" indent="-342900">
              <a:buAutoNum type="arabicParenR"/>
            </a:pPr>
            <a:r>
              <a:rPr lang="zh-CN" altLang="en-US" smtClean="0"/>
              <a:t>数组</a:t>
            </a:r>
            <a:r>
              <a:rPr lang="zh-CN" altLang="en-US"/>
              <a:t>存</a:t>
            </a:r>
            <a:r>
              <a:rPr lang="zh-CN" altLang="en-US" smtClean="0"/>
              <a:t>储方式的</a:t>
            </a:r>
            <a:r>
              <a:rPr lang="zh-CN" altLang="en-US"/>
              <a:t>分</a:t>
            </a:r>
            <a:r>
              <a:rPr lang="zh-CN" altLang="en-US" smtClean="0"/>
              <a:t>析</a:t>
            </a:r>
            <a:br>
              <a:rPr lang="en-US" altLang="zh-CN" smtClean="0"/>
            </a:br>
            <a:r>
              <a:rPr lang="zh-CN" altLang="en-US" sz="1700" smtClean="0"/>
              <a:t>优点：通过下标方式访问元素，速度快。</a:t>
            </a:r>
            <a:r>
              <a:rPr lang="zh-CN" altLang="en-US" sz="1700" b="1" smtClean="0">
                <a:solidFill>
                  <a:srgbClr val="DA0000"/>
                </a:solidFill>
              </a:rPr>
              <a:t>对于有序数组</a:t>
            </a:r>
            <a:r>
              <a:rPr lang="zh-CN" altLang="en-US" sz="1700" smtClean="0"/>
              <a:t>，还可使用二分查找提高检索速度。</a:t>
            </a:r>
            <a:br>
              <a:rPr lang="en-US" altLang="zh-CN" sz="1700" smtClean="0"/>
            </a:br>
            <a:r>
              <a:rPr lang="zh-CN" altLang="en-US" sz="1700"/>
              <a:t>缺点</a:t>
            </a:r>
            <a:r>
              <a:rPr lang="zh-CN" altLang="en-US" sz="1700" smtClean="0"/>
              <a:t>：</a:t>
            </a:r>
            <a:r>
              <a:rPr lang="zh-CN" altLang="en-US" sz="1700"/>
              <a:t>如</a:t>
            </a:r>
            <a:r>
              <a:rPr lang="zh-CN" altLang="en-US" sz="1700" smtClean="0"/>
              <a:t>果要检索具体某个值，或者插入值</a:t>
            </a:r>
            <a:r>
              <a:rPr lang="en-US" altLang="zh-CN" sz="1700" smtClean="0"/>
              <a:t>(</a:t>
            </a:r>
            <a:r>
              <a:rPr lang="zh-CN" altLang="en-US" sz="1700" smtClean="0"/>
              <a:t>按一定顺序</a:t>
            </a:r>
            <a:r>
              <a:rPr lang="en-US" altLang="zh-CN" sz="1700" smtClean="0"/>
              <a:t>)</a:t>
            </a:r>
            <a:r>
              <a:rPr lang="zh-CN" altLang="en-US" sz="1700" b="1" smtClean="0"/>
              <a:t>会整体移动</a:t>
            </a:r>
            <a:r>
              <a:rPr lang="zh-CN" altLang="en-US" sz="1700" smtClean="0"/>
              <a:t>，效率较低 </a:t>
            </a:r>
            <a:r>
              <a:rPr lang="en-US" altLang="zh-CN"/>
              <a:t>[</a:t>
            </a:r>
            <a:r>
              <a:rPr lang="zh-CN" altLang="en-US" sz="1100" smtClean="0"/>
              <a:t>示意图</a:t>
            </a:r>
            <a:r>
              <a:rPr lang="en-US" altLang="zh-CN"/>
              <a:t>]</a:t>
            </a:r>
            <a:endParaRPr lang="en-US" altLang="zh-CN" smtClean="0"/>
          </a:p>
          <a:p>
            <a:pPr marL="342900" indent="-342900">
              <a:buAutoNum type="arabicParenR"/>
            </a:pPr>
            <a:r>
              <a:rPr lang="zh-CN" altLang="en-US"/>
              <a:t>链</a:t>
            </a:r>
            <a:r>
              <a:rPr lang="zh-CN" altLang="en-US" smtClean="0"/>
              <a:t>式存储方式的分析</a:t>
            </a:r>
            <a:br>
              <a:rPr lang="en-US" altLang="zh-CN" smtClean="0"/>
            </a:br>
            <a:r>
              <a:rPr lang="zh-CN" altLang="en-US" sz="1700" smtClean="0"/>
              <a:t>优点：在一定程度上对数组存储方式有优化</a:t>
            </a:r>
            <a:r>
              <a:rPr lang="en-US" altLang="zh-CN" sz="1700" smtClean="0"/>
              <a:t>(</a:t>
            </a:r>
            <a:r>
              <a:rPr lang="zh-CN" altLang="en-US" sz="1700" smtClean="0"/>
              <a:t>比如：插入一个数</a:t>
            </a:r>
            <a:r>
              <a:rPr lang="zh-CN" altLang="en-US" sz="1700"/>
              <a:t>值</a:t>
            </a:r>
            <a:r>
              <a:rPr lang="zh-CN" altLang="en-US" sz="1700" smtClean="0"/>
              <a:t>节点，只需要将</a:t>
            </a:r>
            <a:r>
              <a:rPr lang="zh-CN" altLang="en-US" sz="1700"/>
              <a:t>插</a:t>
            </a:r>
            <a:r>
              <a:rPr lang="zh-CN" altLang="en-US" sz="1700" smtClean="0"/>
              <a:t>入节点，链接到链表中即可， 删除效率也很好</a:t>
            </a:r>
            <a:r>
              <a:rPr lang="en-US" altLang="zh-CN" sz="1700" smtClean="0"/>
              <a:t>)</a:t>
            </a:r>
            <a:r>
              <a:rPr lang="zh-CN" altLang="en-US" sz="1700" smtClean="0"/>
              <a:t>。</a:t>
            </a:r>
            <a:br>
              <a:rPr lang="en-US" altLang="zh-CN" sz="1700"/>
            </a:br>
            <a:r>
              <a:rPr lang="zh-CN" altLang="en-US" sz="1700"/>
              <a:t>缺</a:t>
            </a:r>
            <a:r>
              <a:rPr lang="zh-CN" altLang="en-US" sz="1700" smtClean="0"/>
              <a:t>点：在进行检索时，效率仍然较低，比如</a:t>
            </a:r>
            <a:r>
              <a:rPr lang="en-US" altLang="zh-CN" sz="1700" smtClean="0"/>
              <a:t>(</a:t>
            </a:r>
            <a:r>
              <a:rPr lang="zh-CN" altLang="en-US" sz="1700" smtClean="0"/>
              <a:t>检索某个值，需要从头节点开始</a:t>
            </a:r>
            <a:r>
              <a:rPr lang="zh-CN" altLang="en-US" sz="1700"/>
              <a:t>遍历</a:t>
            </a:r>
            <a:r>
              <a:rPr lang="en-US" altLang="zh-CN" sz="1700" smtClean="0"/>
              <a:t>) </a:t>
            </a:r>
            <a:r>
              <a:rPr lang="en-US" altLang="zh-CN" smtClean="0"/>
              <a:t>【</a:t>
            </a:r>
            <a:r>
              <a:rPr lang="zh-CN" altLang="en-US" sz="120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b="1" smtClean="0"/>
              <a:t>树</a:t>
            </a:r>
            <a:r>
              <a:rPr lang="zh-CN" altLang="en-US" smtClean="0"/>
              <a:t>存储方式的分析</a:t>
            </a:r>
            <a:br>
              <a:rPr lang="en-US" altLang="zh-CN" smtClean="0"/>
            </a:br>
            <a:r>
              <a:rPr lang="zh-CN" altLang="en-US" sz="1700" smtClean="0"/>
              <a:t>能提高数据</a:t>
            </a:r>
            <a:r>
              <a:rPr lang="zh-CN" altLang="en-US" sz="1700" b="1" smtClean="0">
                <a:solidFill>
                  <a:srgbClr val="DA0000"/>
                </a:solidFill>
              </a:rPr>
              <a:t>存储，读取</a:t>
            </a:r>
            <a:r>
              <a:rPr lang="zh-CN" altLang="en-US" sz="1700" smtClean="0"/>
              <a:t>的效率</a:t>
            </a:r>
            <a:r>
              <a:rPr lang="en-US" altLang="zh-CN" sz="1700" smtClean="0"/>
              <a:t>,  </a:t>
            </a:r>
            <a:r>
              <a:rPr lang="zh-CN" altLang="en-US" sz="1700"/>
              <a:t>比</a:t>
            </a:r>
            <a:r>
              <a:rPr lang="zh-CN" altLang="en-US" sz="1700" smtClean="0"/>
              <a:t>如利用 </a:t>
            </a:r>
            <a:r>
              <a:rPr lang="zh-CN" altLang="en-US" b="1" smtClean="0"/>
              <a:t>二叉排序树</a:t>
            </a:r>
            <a:r>
              <a:rPr lang="en-US" altLang="zh-CN" sz="1700" smtClean="0"/>
              <a:t>(Binary Sort Tree)</a:t>
            </a:r>
            <a:r>
              <a:rPr lang="zh-CN" altLang="en-US" sz="1700" smtClean="0"/>
              <a:t>，既可以保证数据的检索速度，同时也可以保证数据的插入，删除，修改的速度</a:t>
            </a:r>
            <a:r>
              <a:rPr lang="zh-CN" altLang="en-US" smtClean="0"/>
              <a:t>。</a:t>
            </a:r>
            <a:r>
              <a:rPr lang="en-US" altLang="zh-CN" smtClean="0"/>
              <a:t>【</a:t>
            </a:r>
            <a:r>
              <a:rPr lang="zh-CN" altLang="en-US" sz="1100" smtClean="0"/>
              <a:t>示意图</a:t>
            </a:r>
            <a:r>
              <a:rPr lang="en-US" altLang="zh-CN" sz="1100" smtClean="0"/>
              <a:t>,</a:t>
            </a:r>
            <a:r>
              <a:rPr lang="zh-CN" altLang="en-US" sz="1100" smtClean="0"/>
              <a:t>后面详讲</a:t>
            </a:r>
            <a:r>
              <a:rPr lang="en-US" altLang="zh-CN" smtClean="0"/>
              <a:t>】</a:t>
            </a:r>
            <a:br>
              <a:rPr lang="en-US" altLang="zh-CN" smtClean="0"/>
            </a:br>
            <a:r>
              <a:rPr lang="zh-CN" altLang="en-US" smtClean="0"/>
              <a:t>案例</a:t>
            </a:r>
            <a:r>
              <a:rPr lang="en-US" altLang="zh-CN" smtClean="0"/>
              <a:t>: [7, 3, 10, 1, 5, 9, 12]</a:t>
            </a:r>
            <a:endParaRPr lang="en-US" altLang="zh-CN" smtClean="0"/>
          </a:p>
        </p:txBody>
      </p:sp>
      <p:graphicFrame>
        <p:nvGraphicFramePr>
          <p:cNvPr id="3" name="对象 2"/>
          <p:cNvGraphicFramePr>
            <a:graphicFrameLocks noChangeAspect="1"/>
          </p:cNvGraphicFramePr>
          <p:nvPr/>
        </p:nvGraphicFramePr>
        <p:xfrm>
          <a:off x="7866781" y="4176439"/>
          <a:ext cx="1008112" cy="558262"/>
        </p:xfrm>
        <a:graphic>
          <a:graphicData uri="http://schemas.openxmlformats.org/presentationml/2006/ole">
            <mc:AlternateContent xmlns:mc="http://schemas.openxmlformats.org/markup-compatibility/2006">
              <mc:Choice xmlns:v="urn:schemas-microsoft-com:vml" Requires="v">
                <p:oleObj spid="_x0000_s22734" name="包装程序外壳对象" showAsIcon="1" r:id="rId1" imgW="952500" imgH="523875" progId="Package">
                  <p:embed/>
                </p:oleObj>
              </mc:Choice>
              <mc:Fallback>
                <p:oleObj name="包装程序外壳对象" showAsIcon="1" r:id="rId1" imgW="952500" imgH="523875" progId="Package">
                  <p:embed/>
                  <p:pic>
                    <p:nvPicPr>
                      <p:cNvPr id="0" name="图片 22733"/>
                      <p:cNvPicPr/>
                      <p:nvPr/>
                    </p:nvPicPr>
                    <p:blipFill>
                      <a:blip r:embed="rId2"/>
                      <a:stretch>
                        <a:fillRect/>
                      </a:stretch>
                    </p:blipFill>
                    <p:spPr>
                      <a:xfrm>
                        <a:off x="7866781" y="4176439"/>
                        <a:ext cx="1008112" cy="55826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2893100"/>
          </a:xfrm>
          <a:prstGeom prst="rect">
            <a:avLst/>
          </a:prstGeom>
          <a:noFill/>
        </p:spPr>
        <p:txBody>
          <a:bodyPr wrap="square" rtlCol="0">
            <a:spAutoFit/>
          </a:bodyPr>
          <a:lstStyle/>
          <a:p>
            <a:r>
              <a:rPr lang="zh-CN" altLang="en-US" sz="2000" b="1" smtClean="0">
                <a:solidFill>
                  <a:srgbClr val="0070C0"/>
                </a:solidFill>
              </a:rPr>
              <a:t>树示意图</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0631" y="1800175"/>
            <a:ext cx="56959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1458133"/>
            <a:ext cx="3168352" cy="3847207"/>
          </a:xfrm>
          <a:prstGeom prst="rect">
            <a:avLst/>
          </a:prstGeom>
          <a:solidFill>
            <a:schemeClr val="bg1">
              <a:lumMod val="95000"/>
            </a:schemeClr>
          </a:solidFill>
        </p:spPr>
        <p:txBody>
          <a:bodyPr wrap="square" rtlCol="0">
            <a:spAutoFit/>
          </a:bodyPr>
          <a:lstStyle/>
          <a:p>
            <a:r>
              <a:rPr lang="zh-CN" altLang="en-US" sz="1600" smtClean="0"/>
              <a:t>树的常用术语</a:t>
            </a:r>
            <a:r>
              <a:rPr lang="en-US" altLang="zh-CN" sz="1600" smtClean="0"/>
              <a:t>(</a:t>
            </a:r>
            <a:r>
              <a:rPr lang="zh-CN" altLang="en-US" sz="1600" smtClean="0"/>
              <a:t>结合示意图理解</a:t>
            </a:r>
            <a:r>
              <a:rPr lang="en-US" altLang="zh-CN" sz="1600" smtClean="0"/>
              <a:t>):</a:t>
            </a:r>
            <a:endParaRPr lang="en-US" altLang="zh-CN" sz="1600" smtClean="0"/>
          </a:p>
          <a:p>
            <a:pPr marL="342900" indent="-342900">
              <a:buAutoNum type="arabicParenR"/>
            </a:pPr>
            <a:r>
              <a:rPr lang="zh-CN" altLang="en-US" sz="1600" smtClean="0"/>
              <a:t>节点</a:t>
            </a:r>
            <a:endParaRPr lang="en-US" altLang="zh-CN" sz="1600" smtClean="0"/>
          </a:p>
          <a:p>
            <a:pPr marL="342900" indent="-342900">
              <a:buAutoNum type="arabicParenR"/>
            </a:pPr>
            <a:r>
              <a:rPr lang="zh-CN" altLang="en-US" sz="1600" smtClean="0"/>
              <a:t>根节点</a:t>
            </a:r>
            <a:endParaRPr lang="en-US" altLang="zh-CN" sz="1600" smtClean="0"/>
          </a:p>
          <a:p>
            <a:pPr marL="342900" indent="-342900">
              <a:buAutoNum type="arabicParenR"/>
            </a:pPr>
            <a:r>
              <a:rPr lang="zh-CN" altLang="en-US" sz="1600" smtClean="0"/>
              <a:t>父节点</a:t>
            </a:r>
            <a:endParaRPr lang="en-US" altLang="zh-CN" sz="1600" smtClean="0"/>
          </a:p>
          <a:p>
            <a:pPr marL="342900" indent="-342900">
              <a:buAutoNum type="arabicParenR"/>
            </a:pPr>
            <a:r>
              <a:rPr lang="zh-CN" altLang="en-US" sz="1600"/>
              <a:t>子节</a:t>
            </a:r>
            <a:r>
              <a:rPr lang="zh-CN" altLang="en-US" sz="1600" smtClean="0"/>
              <a:t>点</a:t>
            </a:r>
            <a:endParaRPr lang="en-US" altLang="zh-CN" sz="1600" smtClean="0"/>
          </a:p>
          <a:p>
            <a:pPr marL="342900" indent="-342900">
              <a:buAutoNum type="arabicParenR"/>
            </a:pPr>
            <a:r>
              <a:rPr lang="zh-CN" altLang="en-US" sz="1600"/>
              <a:t>叶</a:t>
            </a:r>
            <a:r>
              <a:rPr lang="zh-CN" altLang="en-US" sz="1600" smtClean="0"/>
              <a:t>子节点 </a:t>
            </a:r>
            <a:r>
              <a:rPr lang="en-US" altLang="zh-CN" sz="1600" smtClean="0"/>
              <a:t>(</a:t>
            </a:r>
            <a:r>
              <a:rPr lang="zh-CN" altLang="en-US" sz="1600" smtClean="0"/>
              <a:t>没有子节点的节点</a:t>
            </a:r>
            <a:r>
              <a:rPr lang="en-US" altLang="zh-CN" sz="1600" smtClean="0"/>
              <a:t>)</a:t>
            </a:r>
            <a:endParaRPr lang="en-US" altLang="zh-CN" sz="1600" smtClean="0"/>
          </a:p>
          <a:p>
            <a:pPr marL="342900" indent="-342900">
              <a:buAutoNum type="arabicParenR"/>
            </a:pPr>
            <a:r>
              <a:rPr lang="zh-CN" altLang="en-US" sz="1600"/>
              <a:t>节</a:t>
            </a:r>
            <a:r>
              <a:rPr lang="zh-CN" altLang="en-US" sz="1600" smtClean="0"/>
              <a:t>点的权</a:t>
            </a:r>
            <a:r>
              <a:rPr lang="en-US" altLang="zh-CN" sz="1600" smtClean="0"/>
              <a:t>(</a:t>
            </a:r>
            <a:r>
              <a:rPr lang="zh-CN" altLang="en-US" sz="1600" smtClean="0"/>
              <a:t>节点值</a:t>
            </a:r>
            <a:r>
              <a:rPr lang="en-US" altLang="zh-CN" sz="1600" smtClean="0"/>
              <a:t>)</a:t>
            </a:r>
            <a:endParaRPr lang="en-US" altLang="zh-CN" sz="1600" smtClean="0"/>
          </a:p>
          <a:p>
            <a:pPr marL="342900" indent="-342900">
              <a:buAutoNum type="arabicParenR"/>
            </a:pPr>
            <a:r>
              <a:rPr lang="zh-CN" altLang="en-US" sz="1600"/>
              <a:t>路</a:t>
            </a:r>
            <a:r>
              <a:rPr lang="zh-CN" altLang="en-US" sz="1600" smtClean="0"/>
              <a:t>径</a:t>
            </a:r>
            <a:r>
              <a:rPr lang="en-US" altLang="zh-CN" sz="1600" smtClean="0"/>
              <a:t>(</a:t>
            </a:r>
            <a:r>
              <a:rPr lang="zh-CN" altLang="en-US" sz="1600" smtClean="0"/>
              <a:t>从</a:t>
            </a:r>
            <a:r>
              <a:rPr lang="en-US" altLang="zh-CN" sz="1600" smtClean="0"/>
              <a:t>root</a:t>
            </a:r>
            <a:r>
              <a:rPr lang="zh-CN" altLang="en-US" sz="1600" smtClean="0"/>
              <a:t>节点找到该节点的路线</a:t>
            </a:r>
            <a:r>
              <a:rPr lang="en-US" altLang="zh-CN" sz="1600" smtClean="0"/>
              <a:t>)</a:t>
            </a:r>
            <a:endParaRPr lang="en-US" altLang="zh-CN" sz="1600" smtClean="0"/>
          </a:p>
          <a:p>
            <a:pPr marL="342900" indent="-342900">
              <a:buAutoNum type="arabicParenR"/>
            </a:pPr>
            <a:r>
              <a:rPr lang="zh-CN" altLang="en-US" sz="1600" smtClean="0"/>
              <a:t>层</a:t>
            </a:r>
            <a:endParaRPr lang="en-US" altLang="zh-CN" sz="1600" smtClean="0"/>
          </a:p>
          <a:p>
            <a:pPr marL="342900" indent="-342900">
              <a:buAutoNum type="arabicParenR"/>
            </a:pPr>
            <a:r>
              <a:rPr lang="zh-CN" altLang="en-US" sz="1600" smtClean="0"/>
              <a:t>子树</a:t>
            </a:r>
            <a:endParaRPr lang="en-US" altLang="zh-CN" sz="1600" smtClean="0"/>
          </a:p>
          <a:p>
            <a:pPr marL="342900" indent="-342900">
              <a:buAutoNum type="arabicParenR"/>
            </a:pPr>
            <a:r>
              <a:rPr lang="zh-CN" altLang="en-US" sz="1600" smtClean="0"/>
              <a:t>树的高度</a:t>
            </a:r>
            <a:r>
              <a:rPr lang="en-US" altLang="zh-CN" sz="1600" smtClean="0"/>
              <a:t>(</a:t>
            </a:r>
            <a:r>
              <a:rPr lang="zh-CN" altLang="en-US" sz="1600" smtClean="0"/>
              <a:t>最大层数</a:t>
            </a:r>
            <a:r>
              <a:rPr lang="en-US" altLang="zh-CN" sz="1600" smtClean="0"/>
              <a:t>)</a:t>
            </a:r>
            <a:endParaRPr lang="en-US" altLang="zh-CN" sz="1600" smtClean="0"/>
          </a:p>
          <a:p>
            <a:pPr marL="342900" indent="-342900">
              <a:buAutoNum type="arabicParenR"/>
            </a:pPr>
            <a:r>
              <a:rPr lang="zh-CN" altLang="en-US" sz="1600"/>
              <a:t>森</a:t>
            </a:r>
            <a:r>
              <a:rPr lang="zh-CN" altLang="en-US" sz="1600" smtClean="0"/>
              <a:t>林 </a:t>
            </a:r>
            <a:r>
              <a:rPr lang="en-US" altLang="zh-CN" sz="1600" smtClean="0"/>
              <a:t>:</a:t>
            </a:r>
            <a:r>
              <a:rPr lang="zh-CN" altLang="en-US" sz="1600">
                <a:ea typeface="宋体" panose="02010600030101010101" pitchFamily="2" charset="-122"/>
              </a:rPr>
              <a:t>多颗子树构成森林</a:t>
            </a:r>
            <a:endParaRPr lang="en-US" altLang="zh-CN" sz="1600" smtClean="0"/>
          </a:p>
          <a:p>
            <a:endParaRPr lang="en-US" altLang="zh-CN"/>
          </a:p>
          <a:p>
            <a:endParaRPr lang="zh-CN" altLang="en-US"/>
          </a:p>
        </p:txBody>
      </p:sp>
      <p:graphicFrame>
        <p:nvGraphicFramePr>
          <p:cNvPr id="4" name="对象 3"/>
          <p:cNvGraphicFramePr>
            <a:graphicFrameLocks noChangeAspect="1"/>
          </p:cNvGraphicFramePr>
          <p:nvPr/>
        </p:nvGraphicFramePr>
        <p:xfrm>
          <a:off x="6786661" y="4661310"/>
          <a:ext cx="648072" cy="558339"/>
        </p:xfrm>
        <a:graphic>
          <a:graphicData uri="http://schemas.openxmlformats.org/presentationml/2006/ole">
            <mc:AlternateContent xmlns:mc="http://schemas.openxmlformats.org/markup-compatibility/2006">
              <mc:Choice xmlns:v="urn:schemas-microsoft-com:vml" Requires="v">
                <p:oleObj spid="_x0000_s23762" name="包装程序外壳对象" showAsIcon="1" r:id="rId2" imgW="609600" imgH="523875" progId="Package">
                  <p:embed/>
                </p:oleObj>
              </mc:Choice>
              <mc:Fallback>
                <p:oleObj name="包装程序外壳对象" showAsIcon="1" r:id="rId2" imgW="609600" imgH="523875" progId="Package">
                  <p:embed/>
                  <p:pic>
                    <p:nvPicPr>
                      <p:cNvPr id="0" name="图片 23761"/>
                      <p:cNvPicPr/>
                      <p:nvPr/>
                    </p:nvPicPr>
                    <p:blipFill>
                      <a:blip r:embed="rId3"/>
                      <a:stretch>
                        <a:fillRect/>
                      </a:stretch>
                    </p:blipFill>
                    <p:spPr>
                      <a:xfrm>
                        <a:off x="6786661" y="4661310"/>
                        <a:ext cx="648072" cy="55833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树的概念</a:t>
            </a:r>
            <a:endParaRPr lang="en-US" altLang="zh-CN"/>
          </a:p>
          <a:p>
            <a:endParaRPr lang="en-US" altLang="zh-CN" smtClean="0"/>
          </a:p>
          <a:p>
            <a:pPr marL="342900" indent="-342900">
              <a:buAutoNum type="arabicParenR"/>
            </a:pPr>
            <a:r>
              <a:rPr lang="zh-CN" altLang="en-US" smtClean="0"/>
              <a:t>树</a:t>
            </a:r>
            <a:r>
              <a:rPr lang="zh-CN" altLang="en-US"/>
              <a:t>有很多种，每个节点</a:t>
            </a:r>
            <a:r>
              <a:rPr lang="zh-CN" altLang="en-US" sz="2000" b="1"/>
              <a:t>最多只能有两个子节点</a:t>
            </a:r>
            <a:r>
              <a:rPr lang="zh-CN" altLang="en-US"/>
              <a:t>的一种形式称为二叉</a:t>
            </a:r>
            <a:r>
              <a:rPr lang="zh-CN" altLang="en-US" smtClean="0"/>
              <a:t>树。</a:t>
            </a:r>
            <a:endParaRPr lang="en-US" altLang="zh-CN" smtClean="0"/>
          </a:p>
          <a:p>
            <a:pPr marL="342900" indent="-342900">
              <a:buAutoNum type="arabicParenR"/>
            </a:pPr>
            <a:r>
              <a:rPr lang="zh-CN" altLang="en-US"/>
              <a:t>二叉</a:t>
            </a:r>
            <a:r>
              <a:rPr lang="zh-CN" altLang="en-US" smtClean="0"/>
              <a:t>树的子节点分为左节点和右节点。</a:t>
            </a:r>
            <a:endParaRPr lang="en-US" altLang="zh-CN" smtClean="0"/>
          </a:p>
          <a:p>
            <a:endParaRPr lang="en-US" altLang="zh-CN" smtClean="0"/>
          </a:p>
          <a:p>
            <a:endParaRPr lang="en-US" altLang="zh-CN"/>
          </a:p>
          <a:p>
            <a:endParaRPr lang="en-US" altLang="zh-CN" smtClean="0"/>
          </a:p>
          <a:p>
            <a:endParaRPr lang="zh-CN" altLang="en-US"/>
          </a:p>
        </p:txBody>
      </p:sp>
      <p:sp>
        <p:nvSpPr>
          <p:cNvPr id="4" name="椭圆 3"/>
          <p:cNvSpPr/>
          <p:nvPr/>
        </p:nvSpPr>
        <p:spPr>
          <a:xfrm>
            <a:off x="1468685" y="275493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5" name="椭圆 4"/>
          <p:cNvSpPr/>
          <p:nvPr/>
        </p:nvSpPr>
        <p:spPr>
          <a:xfrm>
            <a:off x="10686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6" name="椭圆 5"/>
          <p:cNvSpPr/>
          <p:nvPr/>
        </p:nvSpPr>
        <p:spPr>
          <a:xfrm>
            <a:off x="17925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8" name="曲线连接符 7"/>
          <p:cNvCxnSpPr>
            <a:stCxn id="4" idx="3"/>
            <a:endCxn id="5" idx="0"/>
          </p:cNvCxnSpPr>
          <p:nvPr/>
        </p:nvCxnSpPr>
        <p:spPr>
          <a:xfrm rot="5400000">
            <a:off x="1279580" y="317235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4" idx="5"/>
            <a:endCxn id="6" idx="0"/>
          </p:cNvCxnSpPr>
          <p:nvPr/>
        </p:nvCxnSpPr>
        <p:spPr>
          <a:xfrm rot="16200000" flipH="1">
            <a:off x="1809910" y="3210457"/>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221285" y="27358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21235" y="341215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endParaRPr lang="zh-CN" altLang="en-US" sz="1100"/>
          </a:p>
        </p:txBody>
      </p:sp>
      <p:cxnSp>
        <p:nvCxnSpPr>
          <p:cNvPr id="12" name="曲线连接符 11"/>
          <p:cNvCxnSpPr>
            <a:stCxn id="10" idx="3"/>
            <a:endCxn id="11" idx="0"/>
          </p:cNvCxnSpPr>
          <p:nvPr/>
        </p:nvCxnSpPr>
        <p:spPr>
          <a:xfrm rot="5400000">
            <a:off x="3032180" y="315330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402385" y="27454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4" name="椭圆 13"/>
          <p:cNvSpPr/>
          <p:nvPr/>
        </p:nvSpPr>
        <p:spPr>
          <a:xfrm>
            <a:off x="4726235" y="34216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endParaRPr lang="zh-CN" altLang="en-US" sz="1100"/>
          </a:p>
        </p:txBody>
      </p:sp>
      <p:cxnSp>
        <p:nvCxnSpPr>
          <p:cNvPr id="15" name="曲线连接符 14"/>
          <p:cNvCxnSpPr>
            <a:stCxn id="13" idx="5"/>
            <a:endCxn id="14" idx="0"/>
          </p:cNvCxnSpPr>
          <p:nvPr/>
        </p:nvCxnSpPr>
        <p:spPr>
          <a:xfrm rot="16200000" flipH="1">
            <a:off x="4743610" y="3200932"/>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42045"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6" name="TextBox 15"/>
          <p:cNvSpPr txBox="1"/>
          <p:nvPr/>
        </p:nvSpPr>
        <p:spPr>
          <a:xfrm>
            <a:off x="2970237"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7" name="TextBox 16"/>
          <p:cNvSpPr txBox="1"/>
          <p:nvPr/>
        </p:nvSpPr>
        <p:spPr>
          <a:xfrm>
            <a:off x="4479210" y="4104431"/>
            <a:ext cx="723275" cy="307777"/>
          </a:xfrm>
          <a:prstGeom prst="rect">
            <a:avLst/>
          </a:prstGeom>
          <a:noFill/>
        </p:spPr>
        <p:txBody>
          <a:bodyPr wrap="none" rtlCol="0">
            <a:spAutoFit/>
          </a:bodyPr>
          <a:lstStyle/>
          <a:p>
            <a:r>
              <a:rPr lang="zh-CN" altLang="en-US" sz="1400"/>
              <a:t>二叉树</a:t>
            </a:r>
            <a:endParaRPr lang="zh-CN" altLang="en-US" sz="140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树的概念</a:t>
            </a:r>
            <a:endParaRPr lang="en-US" altLang="zh-CN" smtClean="0"/>
          </a:p>
          <a:p>
            <a:pPr marL="342900" indent="-342900">
              <a:buAutoNum type="arabicParenR" startAt="3"/>
            </a:pPr>
            <a:r>
              <a:rPr lang="zh-CN" altLang="en-US" smtClean="0"/>
              <a:t>如果该二叉树的</a:t>
            </a:r>
            <a:r>
              <a:rPr lang="zh-CN" altLang="en-US" b="1" smtClean="0"/>
              <a:t>所有</a:t>
            </a:r>
            <a:r>
              <a:rPr lang="zh-CN" altLang="en-US" b="1"/>
              <a:t>叶</a:t>
            </a:r>
            <a:r>
              <a:rPr lang="zh-CN" altLang="en-US" b="1" smtClean="0"/>
              <a:t>子节点都在最后一层</a:t>
            </a:r>
            <a:r>
              <a:rPr lang="zh-CN" altLang="en-US" smtClean="0"/>
              <a:t>，并且</a:t>
            </a:r>
            <a:r>
              <a:rPr lang="zh-CN" altLang="en-US"/>
              <a:t>结</a:t>
            </a:r>
            <a:r>
              <a:rPr lang="zh-CN" altLang="en-US" smtClean="0"/>
              <a:t>点总数</a:t>
            </a:r>
            <a:r>
              <a:rPr lang="en-US" altLang="zh-CN" smtClean="0"/>
              <a:t>= 2^n -1 , n </a:t>
            </a:r>
            <a:r>
              <a:rPr lang="zh-CN" altLang="en-US" smtClean="0"/>
              <a:t>为层数，则我们称为满二叉树。</a:t>
            </a:r>
            <a:endParaRPr lang="en-US" altLang="zh-CN"/>
          </a:p>
          <a:p>
            <a:pPr marL="342900" indent="-342900">
              <a:buAutoNum type="arabicParenR" startAt="3"/>
            </a:pPr>
            <a:r>
              <a:rPr lang="zh-CN" altLang="en-US" smtClean="0"/>
              <a:t>如</a:t>
            </a:r>
            <a:r>
              <a:rPr lang="zh-CN" altLang="en-US"/>
              <a:t>果该二叉树的所有叶子节点都在最后</a:t>
            </a:r>
            <a:r>
              <a:rPr lang="zh-CN" altLang="en-US" smtClean="0"/>
              <a:t>一层或者倒数第二层，而且最后一层的叶子节点在左边连续，倒数第二层的叶子节点在右边连续，我们称为完全二叉树。</a:t>
            </a:r>
            <a:endParaRPr lang="en-US" altLang="zh-CN" smtClean="0"/>
          </a:p>
          <a:p>
            <a:endParaRPr lang="en-US" altLang="zh-CN" smtClean="0"/>
          </a:p>
          <a:p>
            <a:endParaRPr lang="en-US" altLang="zh-CN" smtClean="0"/>
          </a:p>
          <a:p>
            <a:endParaRPr lang="en-US" altLang="zh-CN" smtClean="0"/>
          </a:p>
          <a:p>
            <a:endParaRPr lang="en-US" altLang="zh-CN"/>
          </a:p>
          <a:p>
            <a:endParaRPr lang="en-US" altLang="zh-CN" smtClean="0"/>
          </a:p>
          <a:p>
            <a:endParaRPr lang="en-US" altLang="zh-CN" smtClean="0"/>
          </a:p>
          <a:p>
            <a:endParaRPr lang="en-US" altLang="zh-CN" smtClean="0"/>
          </a:p>
          <a:p>
            <a:endParaRPr lang="en-US" altLang="zh-CN" smtClean="0"/>
          </a:p>
          <a:p>
            <a:r>
              <a:rPr lang="zh-CN" altLang="en-US" smtClean="0"/>
              <a:t>我</a:t>
            </a:r>
            <a:r>
              <a:rPr lang="zh-CN" altLang="en-US"/>
              <a:t>们重点讲解一下二叉树的前序遍历，中序遍历和后序遍历</a:t>
            </a:r>
            <a:r>
              <a:rPr lang="zh-CN" altLang="en-US" smtClean="0"/>
              <a:t>。</a:t>
            </a:r>
            <a:endParaRPr lang="en-US" altLang="zh-CN"/>
          </a:p>
        </p:txBody>
      </p:sp>
      <p:sp>
        <p:nvSpPr>
          <p:cNvPr id="8" name="椭圆 7"/>
          <p:cNvSpPr/>
          <p:nvPr/>
        </p:nvSpPr>
        <p:spPr>
          <a:xfrm>
            <a:off x="2129358" y="28962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9" name="椭圆 8"/>
          <p:cNvSpPr/>
          <p:nvPr/>
        </p:nvSpPr>
        <p:spPr>
          <a:xfrm>
            <a:off x="17293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10" name="椭圆 9"/>
          <p:cNvSpPr/>
          <p:nvPr/>
        </p:nvSpPr>
        <p:spPr>
          <a:xfrm>
            <a:off x="24532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11" name="曲线连接符 10"/>
          <p:cNvCxnSpPr>
            <a:stCxn id="8" idx="3"/>
            <a:endCxn id="9" idx="0"/>
          </p:cNvCxnSpPr>
          <p:nvPr/>
        </p:nvCxnSpPr>
        <p:spPr>
          <a:xfrm rot="5400000">
            <a:off x="1940253" y="3313694"/>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8" idx="5"/>
            <a:endCxn id="10" idx="0"/>
          </p:cNvCxnSpPr>
          <p:nvPr/>
        </p:nvCxnSpPr>
        <p:spPr>
          <a:xfrm rot="16200000" flipH="1">
            <a:off x="2470583" y="3351794"/>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62558"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41</a:t>
            </a:r>
            <a:endParaRPr lang="zh-CN" altLang="en-US" sz="1100"/>
          </a:p>
        </p:txBody>
      </p:sp>
      <p:sp>
        <p:nvSpPr>
          <p:cNvPr id="14" name="椭圆 13"/>
          <p:cNvSpPr/>
          <p:nvPr/>
        </p:nvSpPr>
        <p:spPr>
          <a:xfrm>
            <a:off x="1815033"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51</a:t>
            </a:r>
            <a:endParaRPr lang="zh-CN" altLang="en-US" sz="1100"/>
          </a:p>
        </p:txBody>
      </p:sp>
      <p:sp>
        <p:nvSpPr>
          <p:cNvPr id="15" name="椭圆 14"/>
          <p:cNvSpPr/>
          <p:nvPr/>
        </p:nvSpPr>
        <p:spPr>
          <a:xfrm>
            <a:off x="2605608"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61</a:t>
            </a:r>
            <a:endParaRPr lang="zh-CN" altLang="en-US" sz="1100"/>
          </a:p>
        </p:txBody>
      </p:sp>
      <p:sp>
        <p:nvSpPr>
          <p:cNvPr id="16" name="椭圆 15"/>
          <p:cNvSpPr/>
          <p:nvPr/>
        </p:nvSpPr>
        <p:spPr>
          <a:xfrm>
            <a:off x="3358083"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71</a:t>
            </a:r>
            <a:endParaRPr lang="zh-CN" altLang="en-US" sz="1100"/>
          </a:p>
        </p:txBody>
      </p:sp>
      <p:cxnSp>
        <p:nvCxnSpPr>
          <p:cNvPr id="17" name="曲线连接符 16"/>
          <p:cNvCxnSpPr>
            <a:stCxn id="9" idx="2"/>
            <a:endCxn id="13" idx="0"/>
          </p:cNvCxnSpPr>
          <p:nvPr/>
        </p:nvCxnSpPr>
        <p:spPr>
          <a:xfrm rot="10800000" flipV="1">
            <a:off x="1300684" y="3801143"/>
            <a:ext cx="428625" cy="5810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5"/>
            <a:endCxn id="14" idx="0"/>
          </p:cNvCxnSpPr>
          <p:nvPr/>
        </p:nvCxnSpPr>
        <p:spPr>
          <a:xfrm rot="5400000">
            <a:off x="1884796" y="4131152"/>
            <a:ext cx="419380" cy="8265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4"/>
            <a:endCxn id="15" idx="1"/>
          </p:cNvCxnSpPr>
          <p:nvPr/>
        </p:nvCxnSpPr>
        <p:spPr>
          <a:xfrm rot="5400000">
            <a:off x="2445078" y="4260019"/>
            <a:ext cx="476530" cy="1598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0" idx="6"/>
            <a:endCxn id="16" idx="0"/>
          </p:cNvCxnSpPr>
          <p:nvPr/>
        </p:nvCxnSpPr>
        <p:spPr>
          <a:xfrm>
            <a:off x="2929458" y="3801144"/>
            <a:ext cx="666750" cy="638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40922" y="4839369"/>
            <a:ext cx="902811" cy="307777"/>
          </a:xfrm>
          <a:prstGeom prst="rect">
            <a:avLst/>
          </a:prstGeom>
          <a:noFill/>
        </p:spPr>
        <p:txBody>
          <a:bodyPr wrap="none" rtlCol="0">
            <a:spAutoFit/>
          </a:bodyPr>
          <a:lstStyle/>
          <a:p>
            <a:r>
              <a:rPr lang="zh-CN" altLang="en-US" sz="1400"/>
              <a:t>满二叉树</a:t>
            </a:r>
            <a:endParaRPr lang="zh-CN" altLang="en-US" sz="1400"/>
          </a:p>
        </p:txBody>
      </p:sp>
      <p:sp>
        <p:nvSpPr>
          <p:cNvPr id="21" name="椭圆 20"/>
          <p:cNvSpPr/>
          <p:nvPr/>
        </p:nvSpPr>
        <p:spPr>
          <a:xfrm>
            <a:off x="5701632" y="2736279"/>
            <a:ext cx="49287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22" name="椭圆 21"/>
          <p:cNvSpPr/>
          <p:nvPr/>
        </p:nvSpPr>
        <p:spPr>
          <a:xfrm>
            <a:off x="5242751" y="3277061"/>
            <a:ext cx="594845"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23" name="椭圆 22"/>
          <p:cNvSpPr/>
          <p:nvPr/>
        </p:nvSpPr>
        <p:spPr>
          <a:xfrm>
            <a:off x="6058538" y="3277061"/>
            <a:ext cx="560854"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24" name="曲线连接符 23"/>
          <p:cNvCxnSpPr>
            <a:stCxn id="21" idx="3"/>
            <a:endCxn id="22" idx="0"/>
          </p:cNvCxnSpPr>
          <p:nvPr/>
        </p:nvCxnSpPr>
        <p:spPr>
          <a:xfrm rot="5400000">
            <a:off x="5542631" y="3045881"/>
            <a:ext cx="228724" cy="23363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1" idx="5"/>
            <a:endCxn id="23" idx="0"/>
          </p:cNvCxnSpPr>
          <p:nvPr/>
        </p:nvCxnSpPr>
        <p:spPr>
          <a:xfrm rot="16200000" flipH="1">
            <a:off x="6116283" y="3054379"/>
            <a:ext cx="228724" cy="21664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734434" y="3924475"/>
            <a:ext cx="508318"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14</a:t>
            </a:r>
            <a:endParaRPr lang="zh-CN" altLang="en-US" sz="1100"/>
          </a:p>
        </p:txBody>
      </p:sp>
      <p:sp>
        <p:nvSpPr>
          <p:cNvPr id="27" name="椭圆 26"/>
          <p:cNvSpPr/>
          <p:nvPr/>
        </p:nvSpPr>
        <p:spPr>
          <a:xfrm>
            <a:off x="5438201" y="3924475"/>
            <a:ext cx="475876"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15</a:t>
            </a:r>
            <a:endParaRPr lang="zh-CN" altLang="en-US" sz="1100"/>
          </a:p>
        </p:txBody>
      </p:sp>
      <p:sp>
        <p:nvSpPr>
          <p:cNvPr id="28" name="椭圆 27"/>
          <p:cNvSpPr/>
          <p:nvPr/>
        </p:nvSpPr>
        <p:spPr>
          <a:xfrm>
            <a:off x="6122325" y="3970175"/>
            <a:ext cx="49706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61</a:t>
            </a:r>
            <a:endParaRPr lang="zh-CN" altLang="en-US" sz="1100"/>
          </a:p>
        </p:txBody>
      </p:sp>
      <p:sp>
        <p:nvSpPr>
          <p:cNvPr id="29" name="椭圆 28"/>
          <p:cNvSpPr/>
          <p:nvPr/>
        </p:nvSpPr>
        <p:spPr>
          <a:xfrm>
            <a:off x="6865828" y="3970175"/>
            <a:ext cx="49689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71</a:t>
            </a:r>
            <a:endParaRPr lang="zh-CN" altLang="en-US" sz="1100"/>
          </a:p>
        </p:txBody>
      </p:sp>
      <p:cxnSp>
        <p:nvCxnSpPr>
          <p:cNvPr id="30" name="曲线连接符 29"/>
          <p:cNvCxnSpPr>
            <a:stCxn id="22" idx="2"/>
            <a:endCxn id="26" idx="0"/>
          </p:cNvCxnSpPr>
          <p:nvPr/>
        </p:nvCxnSpPr>
        <p:spPr>
          <a:xfrm rot="10800000" flipV="1">
            <a:off x="4988593" y="3459861"/>
            <a:ext cx="254158" cy="4646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2" idx="5"/>
            <a:endCxn id="27" idx="0"/>
          </p:cNvCxnSpPr>
          <p:nvPr/>
        </p:nvCxnSpPr>
        <p:spPr>
          <a:xfrm rot="5400000">
            <a:off x="5545633" y="3719625"/>
            <a:ext cx="335356" cy="743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3" idx="4"/>
            <a:endCxn id="28" idx="1"/>
          </p:cNvCxnSpPr>
          <p:nvPr/>
        </p:nvCxnSpPr>
        <p:spPr>
          <a:xfrm rot="5400000">
            <a:off x="6076514" y="3761265"/>
            <a:ext cx="381056" cy="14384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23" idx="6"/>
            <a:endCxn id="29" idx="0"/>
          </p:cNvCxnSpPr>
          <p:nvPr/>
        </p:nvCxnSpPr>
        <p:spPr>
          <a:xfrm>
            <a:off x="6619392" y="3459861"/>
            <a:ext cx="494885" cy="5103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281826" y="4602356"/>
            <a:ext cx="485049"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81</a:t>
            </a:r>
            <a:endParaRPr lang="zh-CN" altLang="en-US" sz="1100"/>
          </a:p>
        </p:txBody>
      </p:sp>
      <p:sp>
        <p:nvSpPr>
          <p:cNvPr id="35" name="椭圆 34"/>
          <p:cNvSpPr/>
          <p:nvPr/>
        </p:nvSpPr>
        <p:spPr>
          <a:xfrm>
            <a:off x="5013311" y="4602356"/>
            <a:ext cx="52686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91</a:t>
            </a:r>
            <a:endParaRPr lang="zh-CN" altLang="en-US" sz="1100"/>
          </a:p>
        </p:txBody>
      </p:sp>
      <p:cxnSp>
        <p:nvCxnSpPr>
          <p:cNvPr id="36" name="曲线连接符 35"/>
          <p:cNvCxnSpPr>
            <a:stCxn id="26" idx="3"/>
            <a:endCxn id="34" idx="0"/>
          </p:cNvCxnSpPr>
          <p:nvPr/>
        </p:nvCxnSpPr>
        <p:spPr>
          <a:xfrm rot="5400000">
            <a:off x="4483702" y="4277182"/>
            <a:ext cx="365823" cy="2845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26" idx="5"/>
            <a:endCxn id="35" idx="0"/>
          </p:cNvCxnSpPr>
          <p:nvPr/>
        </p:nvCxnSpPr>
        <p:spPr>
          <a:xfrm rot="16200000" flipH="1">
            <a:off x="5039615" y="4365228"/>
            <a:ext cx="365823" cy="10843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850557" y="4536479"/>
            <a:ext cx="3680816" cy="523220"/>
          </a:xfrm>
          <a:prstGeom prst="rect">
            <a:avLst/>
          </a:prstGeom>
          <a:noFill/>
        </p:spPr>
        <p:txBody>
          <a:bodyPr wrap="none" rtlCol="0">
            <a:spAutoFit/>
          </a:bodyPr>
          <a:lstStyle/>
          <a:p>
            <a:r>
              <a:rPr lang="zh-CN" altLang="en-US" sz="1400" smtClean="0"/>
              <a:t>完全二叉树 ， 如果把 </a:t>
            </a:r>
            <a:r>
              <a:rPr lang="en-US" altLang="zh-CN" sz="1400" smtClean="0"/>
              <a:t>(61)</a:t>
            </a:r>
            <a:r>
              <a:rPr lang="zh-CN" altLang="en-US" sz="1400" smtClean="0"/>
              <a:t>节点删除，</a:t>
            </a:r>
            <a:br>
              <a:rPr lang="en-US" altLang="zh-CN" sz="1400" smtClean="0"/>
            </a:br>
            <a:r>
              <a:rPr lang="zh-CN" altLang="en-US" sz="1400" smtClean="0"/>
              <a:t>就不是完全</a:t>
            </a:r>
            <a:r>
              <a:rPr lang="zh-CN" altLang="en-US" sz="1400"/>
              <a:t>二叉</a:t>
            </a:r>
            <a:r>
              <a:rPr lang="zh-CN" altLang="en-US" sz="1400" smtClean="0"/>
              <a:t>树了</a:t>
            </a:r>
            <a:r>
              <a:rPr lang="en-US" altLang="zh-CN" sz="1400" smtClean="0"/>
              <a:t>,</a:t>
            </a:r>
            <a:r>
              <a:rPr lang="zh-CN" altLang="en-US" sz="1400"/>
              <a:t>因</a:t>
            </a:r>
            <a:r>
              <a:rPr lang="zh-CN" altLang="en-US" sz="1400" smtClean="0"/>
              <a:t>为叶子节点不连续了 </a:t>
            </a:r>
            <a:endParaRPr lang="zh-CN" altLang="en-US" sz="14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树遍历的</a:t>
            </a:r>
            <a:r>
              <a:rPr lang="zh-CN" altLang="en-US" sz="2000" b="1">
                <a:solidFill>
                  <a:srgbClr val="0070C0"/>
                </a:solidFill>
              </a:rPr>
              <a:t>说明</a:t>
            </a:r>
            <a:endParaRPr lang="en-US" altLang="zh-CN"/>
          </a:p>
          <a:p>
            <a:endParaRPr lang="en-US" altLang="zh-CN" smtClean="0"/>
          </a:p>
          <a:p>
            <a:r>
              <a:rPr lang="zh-CN" altLang="en-US" smtClean="0"/>
              <a:t>使用</a:t>
            </a:r>
            <a:r>
              <a:rPr lang="zh-CN" altLang="en-US" b="1" smtClean="0"/>
              <a:t>前序</a:t>
            </a:r>
            <a:r>
              <a:rPr lang="zh-CN" altLang="en-US" smtClean="0"/>
              <a:t>，</a:t>
            </a:r>
            <a:r>
              <a:rPr lang="zh-CN" altLang="en-US" b="1" smtClean="0"/>
              <a:t>中序</a:t>
            </a:r>
            <a:r>
              <a:rPr lang="zh-CN" altLang="en-US" smtClean="0"/>
              <a:t>和</a:t>
            </a:r>
            <a:r>
              <a:rPr lang="zh-CN" altLang="en-US" b="1" smtClean="0"/>
              <a:t>后序</a:t>
            </a:r>
            <a:r>
              <a:rPr lang="zh-CN" altLang="en-US" smtClean="0"/>
              <a:t>对下面的二叉树进行遍历</a:t>
            </a:r>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2232223"/>
            <a:ext cx="45815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86461" y="4177312"/>
            <a:ext cx="5620449" cy="1077218"/>
          </a:xfrm>
          <a:prstGeom prst="rect">
            <a:avLst/>
          </a:prstGeom>
          <a:noFill/>
        </p:spPr>
        <p:txBody>
          <a:bodyPr wrap="none" rtlCol="0">
            <a:spAutoFit/>
          </a:bodyPr>
          <a:lstStyle/>
          <a:p>
            <a:r>
              <a:rPr lang="zh-CN" altLang="en-US" sz="1600" smtClean="0"/>
              <a:t>前序遍历</a:t>
            </a:r>
            <a:r>
              <a:rPr lang="en-US" altLang="zh-CN" sz="1600" smtClean="0"/>
              <a:t>: </a:t>
            </a:r>
            <a:r>
              <a:rPr lang="zh-CN" altLang="en-US" sz="1600" b="1" smtClean="0">
                <a:solidFill>
                  <a:srgbClr val="002060"/>
                </a:solidFill>
              </a:rPr>
              <a:t>先输出父节点</a:t>
            </a:r>
            <a:r>
              <a:rPr lang="zh-CN" altLang="en-US" sz="1600" smtClean="0"/>
              <a:t>，再遍历左子树和右子树</a:t>
            </a:r>
            <a:endParaRPr lang="en-US" altLang="zh-CN" sz="1600" smtClean="0"/>
          </a:p>
          <a:p>
            <a:r>
              <a:rPr lang="zh-CN" altLang="en-US" sz="1600"/>
              <a:t>中</a:t>
            </a:r>
            <a:r>
              <a:rPr lang="zh-CN" altLang="en-US" sz="1600" smtClean="0"/>
              <a:t>序遍历</a:t>
            </a:r>
            <a:r>
              <a:rPr lang="en-US" altLang="zh-CN" sz="1600" smtClean="0"/>
              <a:t>: </a:t>
            </a:r>
            <a:r>
              <a:rPr lang="zh-CN" altLang="en-US" sz="1600" smtClean="0"/>
              <a:t>先遍历左子树，</a:t>
            </a:r>
            <a:r>
              <a:rPr lang="zh-CN" altLang="en-US" sz="1600" b="1" smtClean="0">
                <a:solidFill>
                  <a:srgbClr val="002060"/>
                </a:solidFill>
              </a:rPr>
              <a:t>再输出父节点</a:t>
            </a:r>
            <a:r>
              <a:rPr lang="zh-CN" altLang="en-US" sz="1600" smtClean="0"/>
              <a:t>，再遍历右子树</a:t>
            </a:r>
            <a:endParaRPr lang="en-US" altLang="zh-CN" sz="1600" smtClean="0"/>
          </a:p>
          <a:p>
            <a:r>
              <a:rPr lang="zh-CN" altLang="en-US" sz="1600"/>
              <a:t>后</a:t>
            </a:r>
            <a:r>
              <a:rPr lang="zh-CN" altLang="en-US" sz="1600" smtClean="0"/>
              <a:t>序遍历</a:t>
            </a:r>
            <a:r>
              <a:rPr lang="en-US" altLang="zh-CN" sz="1600" smtClean="0"/>
              <a:t>: </a:t>
            </a:r>
            <a:r>
              <a:rPr lang="zh-CN" altLang="en-US" sz="1600" smtClean="0"/>
              <a:t>先遍历左子树，再遍历右子树，</a:t>
            </a:r>
            <a:r>
              <a:rPr lang="zh-CN" altLang="en-US" sz="1600" b="1" smtClean="0">
                <a:solidFill>
                  <a:srgbClr val="002060"/>
                </a:solidFill>
              </a:rPr>
              <a:t>最后输出父节点</a:t>
            </a:r>
            <a:endParaRPr lang="en-US" altLang="zh-CN" sz="1600" b="1" smtClean="0">
              <a:solidFill>
                <a:srgbClr val="002060"/>
              </a:solidFill>
            </a:endParaRPr>
          </a:p>
          <a:p>
            <a:r>
              <a:rPr lang="zh-CN" altLang="en-US" sz="1600" b="1" smtClean="0"/>
              <a:t>小结</a:t>
            </a:r>
            <a:r>
              <a:rPr lang="en-US" altLang="zh-CN" sz="1600" smtClean="0"/>
              <a:t>:</a:t>
            </a:r>
            <a:r>
              <a:rPr lang="en-US" altLang="zh-CN" sz="1600"/>
              <a:t> </a:t>
            </a:r>
            <a:r>
              <a:rPr lang="zh-CN" altLang="en-US" sz="1600" smtClean="0"/>
              <a:t>看输出父节点的顺序，就确定是前序，中序还是后序</a:t>
            </a:r>
            <a:endParaRPr lang="en-US" altLang="zh-CN" sz="1600" smtClean="0"/>
          </a:p>
        </p:txBody>
      </p:sp>
      <p:graphicFrame>
        <p:nvGraphicFramePr>
          <p:cNvPr id="5" name="对象 4"/>
          <p:cNvGraphicFramePr>
            <a:graphicFrameLocks noChangeAspect="1"/>
          </p:cNvGraphicFramePr>
          <p:nvPr/>
        </p:nvGraphicFramePr>
        <p:xfrm>
          <a:off x="665981" y="4828509"/>
          <a:ext cx="494489" cy="426021"/>
        </p:xfrm>
        <a:graphic>
          <a:graphicData uri="http://schemas.openxmlformats.org/presentationml/2006/ole">
            <mc:AlternateContent xmlns:mc="http://schemas.openxmlformats.org/markup-compatibility/2006">
              <mc:Choice xmlns:v="urn:schemas-microsoft-com:vml" Requires="v">
                <p:oleObj spid="_x0000_s24950" name="包装程序外壳对象" showAsIcon="1" r:id="rId2" imgW="609600" imgH="523875" progId="Package">
                  <p:embed/>
                </p:oleObj>
              </mc:Choice>
              <mc:Fallback>
                <p:oleObj name="包装程序外壳对象" showAsIcon="1" r:id="rId2" imgW="609600" imgH="523875" progId="Package">
                  <p:embed/>
                  <p:pic>
                    <p:nvPicPr>
                      <p:cNvPr id="0" name="图片 24949"/>
                      <p:cNvPicPr/>
                      <p:nvPr/>
                    </p:nvPicPr>
                    <p:blipFill>
                      <a:blip r:embed="rId3"/>
                      <a:stretch>
                        <a:fillRect/>
                      </a:stretch>
                    </p:blipFill>
                    <p:spPr>
                      <a:xfrm>
                        <a:off x="665981" y="4828509"/>
                        <a:ext cx="494489" cy="426021"/>
                      </a:xfrm>
                      <a:prstGeom prst="rect">
                        <a:avLst/>
                      </a:prstGeom>
                    </p:spPr>
                  </p:pic>
                </p:oleObj>
              </mc:Fallback>
            </mc:AlternateContent>
          </a:graphicData>
        </a:graphic>
      </p:graphicFrame>
      <p:pic>
        <p:nvPicPr>
          <p:cNvPr id="24621"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557" y="2376239"/>
            <a:ext cx="2660128" cy="164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7807242" y="3610933"/>
          <a:ext cx="537145" cy="411352"/>
        </p:xfrm>
        <a:graphic>
          <a:graphicData uri="http://schemas.openxmlformats.org/presentationml/2006/ole">
            <mc:AlternateContent xmlns:mc="http://schemas.openxmlformats.org/markup-compatibility/2006">
              <mc:Choice xmlns:v="urn:schemas-microsoft-com:vml" Requires="v">
                <p:oleObj spid="_x0000_s24951" name="包装程序外壳对象" showAsIcon="1" r:id="rId5" imgW="685800" imgH="523875" progId="Package">
                  <p:embed/>
                </p:oleObj>
              </mc:Choice>
              <mc:Fallback>
                <p:oleObj name="包装程序外壳对象" showAsIcon="1" r:id="rId5" imgW="685800" imgH="523875" progId="Package">
                  <p:embed/>
                  <p:pic>
                    <p:nvPicPr>
                      <p:cNvPr id="0" name="图片 24950"/>
                      <p:cNvPicPr/>
                      <p:nvPr/>
                    </p:nvPicPr>
                    <p:blipFill>
                      <a:blip r:embed="rId6"/>
                      <a:stretch>
                        <a:fillRect/>
                      </a:stretch>
                    </p:blipFill>
                    <p:spPr>
                      <a:xfrm>
                        <a:off x="7807242" y="3610933"/>
                        <a:ext cx="537145" cy="41135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zh-CN" altLang="en-US" sz="2000" b="1">
                <a:solidFill>
                  <a:srgbClr val="0070C0"/>
                </a:solidFill>
              </a:rPr>
              <a:t>遍</a:t>
            </a:r>
            <a:r>
              <a:rPr lang="zh-CN" altLang="en-US" sz="2000" b="1" smtClean="0">
                <a:solidFill>
                  <a:srgbClr val="0070C0"/>
                </a:solidFill>
              </a:rPr>
              <a:t>历</a:t>
            </a:r>
            <a:r>
              <a:rPr lang="zh-CN" altLang="en-US" sz="2000" b="1">
                <a:solidFill>
                  <a:srgbClr val="0070C0"/>
                </a:solidFill>
              </a:rPr>
              <a:t>应</a:t>
            </a:r>
            <a:r>
              <a:rPr lang="zh-CN" altLang="en-US" sz="2000" b="1" smtClean="0">
                <a:solidFill>
                  <a:srgbClr val="0070C0"/>
                </a:solidFill>
              </a:rPr>
              <a:t>用实例</a:t>
            </a:r>
            <a:r>
              <a:rPr lang="en-US" altLang="zh-CN" sz="2000" b="1" smtClean="0">
                <a:solidFill>
                  <a:srgbClr val="0070C0"/>
                </a:solidFill>
              </a:rPr>
              <a:t>(</a:t>
            </a:r>
            <a:r>
              <a:rPr lang="zh-CN" altLang="en-US" sz="2000" b="1" smtClean="0">
                <a:solidFill>
                  <a:srgbClr val="0070C0"/>
                </a:solidFill>
              </a:rPr>
              <a:t>前序</a:t>
            </a:r>
            <a:r>
              <a:rPr lang="en-US" altLang="zh-CN" sz="2000" b="1" smtClean="0">
                <a:solidFill>
                  <a:srgbClr val="0070C0"/>
                </a:solidFill>
              </a:rPr>
              <a:t>,</a:t>
            </a:r>
            <a:r>
              <a:rPr lang="zh-CN" altLang="en-US" sz="2000" b="1" smtClean="0">
                <a:solidFill>
                  <a:srgbClr val="0070C0"/>
                </a:solidFill>
              </a:rPr>
              <a:t>中序</a:t>
            </a:r>
            <a:r>
              <a:rPr lang="en-US" altLang="zh-CN" sz="2000" b="1" smtClean="0">
                <a:solidFill>
                  <a:srgbClr val="0070C0"/>
                </a:solidFill>
              </a:rPr>
              <a:t>,</a:t>
            </a:r>
            <a:r>
              <a:rPr lang="zh-CN" altLang="en-US" sz="2000" b="1" smtClean="0">
                <a:solidFill>
                  <a:srgbClr val="0070C0"/>
                </a:solidFill>
              </a:rPr>
              <a:t>后序</a:t>
            </a:r>
            <a:r>
              <a:rPr lang="en-US" altLang="zh-CN" sz="2000" b="1" smtClean="0">
                <a:solidFill>
                  <a:srgbClr val="0070C0"/>
                </a:solidFill>
              </a:rPr>
              <a:t>)</a:t>
            </a:r>
            <a:endParaRPr lang="en-US" altLang="zh-CN"/>
          </a:p>
          <a:p>
            <a:endParaRPr lang="en-US" altLang="zh-CN" smtClean="0"/>
          </a:p>
          <a:p>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3" name="TextBox 2"/>
          <p:cNvSpPr txBox="1"/>
          <p:nvPr/>
        </p:nvSpPr>
        <p:spPr>
          <a:xfrm>
            <a:off x="639764" y="4539357"/>
            <a:ext cx="8163121" cy="830997"/>
          </a:xfrm>
          <a:prstGeom prst="rect">
            <a:avLst/>
          </a:prstGeom>
          <a:noFill/>
        </p:spPr>
        <p:txBody>
          <a:bodyPr wrap="square" rtlCol="0">
            <a:spAutoFit/>
          </a:bodyPr>
          <a:lstStyle/>
          <a:p>
            <a:r>
              <a:rPr lang="zh-CN" altLang="en-US" sz="1600" b="1" smtClean="0"/>
              <a:t>要求</a:t>
            </a:r>
            <a:r>
              <a:rPr lang="zh-CN" altLang="en-US" sz="1600" b="1"/>
              <a:t>如</a:t>
            </a:r>
            <a:r>
              <a:rPr lang="zh-CN" altLang="en-US" sz="1600" b="1" smtClean="0"/>
              <a:t>下</a:t>
            </a:r>
            <a:r>
              <a:rPr lang="zh-CN" altLang="en-US" sz="1600" smtClean="0"/>
              <a:t>：</a:t>
            </a:r>
            <a:endParaRPr lang="en-US" altLang="zh-CN" sz="1600" smtClean="0"/>
          </a:p>
          <a:p>
            <a:pPr marL="342900" indent="-342900">
              <a:buAutoNum type="arabicParenR"/>
            </a:pPr>
            <a:r>
              <a:rPr lang="zh-CN" altLang="en-US" sz="1600" smtClean="0"/>
              <a:t>前上图的 </a:t>
            </a:r>
            <a:r>
              <a:rPr lang="en-US" altLang="zh-CN" sz="1600" smtClean="0"/>
              <a:t>3</a:t>
            </a:r>
            <a:r>
              <a:rPr lang="zh-CN" altLang="en-US" sz="1600" smtClean="0"/>
              <a:t>号节点 </a:t>
            </a:r>
            <a:r>
              <a:rPr lang="en-US" altLang="zh-CN" sz="1600" smtClean="0"/>
              <a:t>"</a:t>
            </a:r>
            <a:r>
              <a:rPr lang="zh-CN" altLang="en-US" sz="1600" smtClean="0"/>
              <a:t>卢俊</a:t>
            </a:r>
            <a:r>
              <a:rPr lang="en-US" altLang="zh-CN" sz="1600" smtClean="0"/>
              <a:t>"  , </a:t>
            </a:r>
            <a:r>
              <a:rPr lang="zh-CN" altLang="en-US" sz="1600" smtClean="0"/>
              <a:t>增加一个左子节点 </a:t>
            </a:r>
            <a:r>
              <a:rPr lang="en-US" altLang="zh-CN" sz="1600" smtClean="0"/>
              <a:t>[5, </a:t>
            </a:r>
            <a:r>
              <a:rPr lang="zh-CN" altLang="en-US" sz="1600" smtClean="0"/>
              <a:t>关胜</a:t>
            </a:r>
            <a:r>
              <a:rPr lang="en-US" altLang="zh-CN" sz="1600" smtClean="0"/>
              <a:t>]</a:t>
            </a:r>
            <a:endParaRPr lang="en-US" altLang="zh-CN" sz="1600" smtClean="0"/>
          </a:p>
          <a:p>
            <a:pPr marL="342900" indent="-342900">
              <a:buAutoNum type="arabicParenR"/>
            </a:pPr>
            <a:r>
              <a:rPr lang="zh-CN" altLang="en-US" sz="1600" smtClean="0"/>
              <a:t>使用前序，中序，后序遍历，请写出各自输出的顺序是什么</a:t>
            </a:r>
            <a:r>
              <a:rPr lang="en-US" altLang="zh-CN" sz="1600" smtClean="0"/>
              <a:t>?</a:t>
            </a:r>
            <a:endParaRPr lang="en-US" altLang="zh-CN" sz="1600" smtClean="0"/>
          </a:p>
        </p:txBody>
      </p:sp>
      <p:sp>
        <p:nvSpPr>
          <p:cNvPr id="8" name="椭圆 7"/>
          <p:cNvSpPr/>
          <p:nvPr/>
        </p:nvSpPr>
        <p:spPr>
          <a:xfrm>
            <a:off x="1619030" y="18001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810540" y="269788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508368" y="268213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191909" y="361134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2045324" y="365859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315869" y="227955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405469" y="2146660"/>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338557" y="3373610"/>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294808" y="3028621"/>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4413" y="1639247"/>
            <a:ext cx="2555508" cy="3016210"/>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class HeroNode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int 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String 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leftNode;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rightNode</a:t>
            </a:r>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HeroNode(int hNo, String hName)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no = hNo;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name = hName;</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前序遍历</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preOrder()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System.</a:t>
            </a:r>
            <a:r>
              <a:rPr lang="en-US" altLang="zh-CN" sz="1000" i="1">
                <a:latin typeface="Arial" panose="020B0604020202020204" pitchFamily="34" charset="0"/>
                <a:cs typeface="Arial" panose="020B0604020202020204" pitchFamily="34" charset="0"/>
              </a:rPr>
              <a:t>out.println(this);//</a:t>
            </a:r>
            <a:r>
              <a:rPr lang="zh-CN" altLang="en-US" sz="1000" i="1">
                <a:latin typeface="Arial" panose="020B0604020202020204" pitchFamily="34" charset="0"/>
                <a:cs typeface="Arial" panose="020B0604020202020204" pitchFamily="34" charset="0"/>
              </a:rPr>
              <a:t>先输出父节点</a:t>
            </a:r>
            <a:endParaRPr lang="zh-CN" altLang="en-US" sz="1000" i="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(this.leftNode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this.leftNode.preOrder();</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(this.rightNode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this.rightNode.preOrder();</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
        <p:nvSpPr>
          <p:cNvPr id="5" name="TextBox 4"/>
          <p:cNvSpPr txBox="1"/>
          <p:nvPr/>
        </p:nvSpPr>
        <p:spPr>
          <a:xfrm>
            <a:off x="7002685" y="2736279"/>
            <a:ext cx="2263761" cy="1938992"/>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class BinaryTree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root;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setRoot(HeroNode root)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this.root = root;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前序遍历</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preOrder()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(root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root.preOrder();</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查找</a:t>
            </a:r>
            <a:r>
              <a:rPr lang="zh-CN" altLang="en-US" sz="2000" b="1" smtClean="0">
                <a:solidFill>
                  <a:srgbClr val="0070C0"/>
                </a:solidFill>
              </a:rPr>
              <a:t>指定节点</a:t>
            </a:r>
            <a:endParaRPr lang="en-US" altLang="zh-CN" smtClean="0"/>
          </a:p>
          <a:p>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求</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请编写前序查找，中序查找和后序查找的方法。</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并分别使用三种查找方式，查</a:t>
            </a:r>
            <a:r>
              <a:rPr lang="zh-CN" altLang="en-US">
                <a:latin typeface="Arial" panose="020B0604020202020204" pitchFamily="34" charset="0"/>
                <a:cs typeface="Arial" panose="020B0604020202020204" pitchFamily="34" charset="0"/>
              </a:rPr>
              <a:t>找</a:t>
            </a:r>
            <a:r>
              <a:rPr lang="zh-CN" altLang="en-US" smtClean="0">
                <a:latin typeface="Arial" panose="020B0604020202020204" pitchFamily="34" charset="0"/>
                <a:cs typeface="Arial" panose="020B0604020202020204" pitchFamily="34" charset="0"/>
              </a:rPr>
              <a:t> </a:t>
            </a:r>
            <a:r>
              <a:rPr lang="en-US" altLang="zh-CN" smtClean="0">
                <a:latin typeface="Arial" panose="020B0604020202020204" pitchFamily="34" charset="0"/>
                <a:cs typeface="Arial" panose="020B0604020202020204" pitchFamily="34" charset="0"/>
              </a:rPr>
              <a:t>heroNO = 5 </a:t>
            </a:r>
            <a:r>
              <a:rPr lang="zh-CN" altLang="en-US" smtClean="0">
                <a:latin typeface="Arial" panose="020B0604020202020204" pitchFamily="34" charset="0"/>
                <a:cs typeface="Arial" panose="020B0604020202020204" pitchFamily="34" charset="0"/>
              </a:rPr>
              <a:t>的节点</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并分析各种查找方式，分别比较了多少次</a:t>
            </a:r>
            <a:endParaRPr lang="en-US" altLang="zh-CN" smtClean="0">
              <a:latin typeface="Arial" panose="020B0604020202020204" pitchFamily="34" charset="0"/>
              <a:cs typeface="Arial" panose="020B0604020202020204" pitchFamily="34" charset="0"/>
            </a:endParaRPr>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4" name="TextBox 3"/>
          <p:cNvSpPr txBox="1"/>
          <p:nvPr/>
        </p:nvSpPr>
        <p:spPr>
          <a:xfrm>
            <a:off x="624942" y="2918043"/>
            <a:ext cx="3634528" cy="1600438"/>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前序查</a:t>
            </a:r>
            <a:r>
              <a:rPr lang="zh-CN" altLang="en-US" sz="1400" smtClean="0">
                <a:latin typeface="Arial" panose="020B0604020202020204" pitchFamily="34" charset="0"/>
                <a:cs typeface="Arial" panose="020B0604020202020204" pitchFamily="34" charset="0"/>
              </a:rPr>
              <a:t>找</a:t>
            </a:r>
            <a:endParaRPr lang="en-US" altLang="zh-CN" sz="1400" smtClean="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HeroNode preOrderSearch(int no)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if (root != null)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root.preOrderSeacher(no);</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b="1">
                <a:latin typeface="Arial" panose="020B0604020202020204" pitchFamily="34" charset="0"/>
                <a:cs typeface="Arial" panose="020B0604020202020204" pitchFamily="34" charset="0"/>
              </a:rPr>
              <a:t>else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null;</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4405361" y="2736279"/>
            <a:ext cx="4469532" cy="2708434"/>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class HeroNode </a:t>
            </a:r>
            <a:r>
              <a:rPr lang="en-US" altLang="zh-CN" sz="1000" b="1" smtClean="0">
                <a:latin typeface="Arial" panose="020B0604020202020204" pitchFamily="34" charset="0"/>
                <a:cs typeface="Arial" panose="020B0604020202020204" pitchFamily="34" charset="0"/>
              </a:rPr>
              <a:t>{</a:t>
            </a:r>
            <a:endParaRPr lang="en-US" altLang="zh-CN" sz="1000" b="1"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前序查找</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public HeroNode preOrderSeacher(int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(this.no ==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this</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HeroNode resNode = </a:t>
            </a:r>
            <a:r>
              <a:rPr lang="en-US" altLang="zh-CN" sz="1000" b="1">
                <a:latin typeface="Arial" panose="020B0604020202020204" pitchFamily="34" charset="0"/>
                <a:cs typeface="Arial" panose="020B0604020202020204" pitchFamily="34" charset="0"/>
              </a:rPr>
              <a:t>null;</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到左节点</a:t>
            </a:r>
            <a:r>
              <a:rPr lang="en-US" altLang="zh-CN" sz="1000">
                <a:latin typeface="Arial" panose="020B0604020202020204" pitchFamily="34" charset="0"/>
                <a:cs typeface="Arial" panose="020B0604020202020204" pitchFamily="34" charset="0"/>
              </a:rPr>
              <a:t>(</a:t>
            </a:r>
            <a:r>
              <a:rPr lang="zh-CN" altLang="en-US" sz="1000">
                <a:latin typeface="Arial" panose="020B0604020202020204" pitchFamily="34" charset="0"/>
                <a:cs typeface="Arial" panose="020B0604020202020204" pitchFamily="34" charset="0"/>
              </a:rPr>
              <a:t>子树</a:t>
            </a:r>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(this.left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this.left.preOrderSeacher(no</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(resNode != null)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(this.right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this.right.preOrderSeacher(no);</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删</a:t>
            </a:r>
            <a:r>
              <a:rPr lang="zh-CN" altLang="en-US" sz="2000" b="1" smtClean="0">
                <a:solidFill>
                  <a:srgbClr val="0070C0"/>
                </a:solidFill>
              </a:rPr>
              <a:t>除节点</a:t>
            </a:r>
            <a:endParaRPr lang="en-US" altLang="zh-CN" smtClean="0"/>
          </a:p>
          <a:p>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求</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果删除的节点是叶子节点，则删除该节点</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果删除的节点是非叶子节点，则删除该子树</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测</a:t>
            </a:r>
            <a:r>
              <a:rPr lang="zh-CN" altLang="en-US" smtClean="0">
                <a:latin typeface="Arial" panose="020B0604020202020204" pitchFamily="34" charset="0"/>
                <a:cs typeface="Arial" panose="020B0604020202020204" pitchFamily="34" charset="0"/>
              </a:rPr>
              <a:t>试，删除掉 </a:t>
            </a:r>
            <a:r>
              <a:rPr lang="en-US" altLang="zh-CN" smtClean="0">
                <a:latin typeface="Arial" panose="020B0604020202020204" pitchFamily="34" charset="0"/>
                <a:cs typeface="Arial" panose="020B0604020202020204" pitchFamily="34" charset="0"/>
              </a:rPr>
              <a:t>5</a:t>
            </a:r>
            <a:r>
              <a:rPr lang="zh-CN" altLang="en-US" smtClean="0">
                <a:latin typeface="Arial" panose="020B0604020202020204" pitchFamily="34" charset="0"/>
                <a:cs typeface="Arial" panose="020B0604020202020204" pitchFamily="34" charset="0"/>
              </a:rPr>
              <a:t>号叶子节点</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和 </a:t>
            </a:r>
            <a:r>
              <a:rPr lang="en-US" altLang="zh-CN" smtClean="0">
                <a:latin typeface="Arial" panose="020B0604020202020204" pitchFamily="34" charset="0"/>
                <a:cs typeface="Arial" panose="020B0604020202020204" pitchFamily="34" charset="0"/>
              </a:rPr>
              <a:t>3</a:t>
            </a:r>
            <a:r>
              <a:rPr lang="zh-CN" altLang="en-US" smtClean="0">
                <a:latin typeface="Arial" panose="020B0604020202020204" pitchFamily="34" charset="0"/>
                <a:cs typeface="Arial" panose="020B0604020202020204" pitchFamily="34" charset="0"/>
              </a:rPr>
              <a:t>号子树</a:t>
            </a:r>
            <a:r>
              <a:rPr lang="en-US" altLang="zh-CN" smtClean="0">
                <a:latin typeface="Arial" panose="020B0604020202020204" pitchFamily="34" charset="0"/>
                <a:cs typeface="Arial" panose="020B0604020202020204" pitchFamily="34" charset="0"/>
              </a:rPr>
              <a:t>.</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8" name="椭圆 7"/>
          <p:cNvSpPr/>
          <p:nvPr/>
        </p:nvSpPr>
        <p:spPr>
          <a:xfrm>
            <a:off x="1762503" y="292119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954013" y="381890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674515" y="3701672"/>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335382" y="47323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2188797" y="477961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459342" y="340057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548943" y="3267680"/>
            <a:ext cx="518792" cy="43399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442625" y="4432552"/>
            <a:ext cx="486454" cy="20766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460955" y="4048157"/>
            <a:ext cx="267647" cy="68420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94573" y="2333262"/>
            <a:ext cx="3437960" cy="3139321"/>
          </a:xfrm>
          <a:prstGeom prst="rect">
            <a:avLst/>
          </a:prstGeom>
          <a:solidFill>
            <a:schemeClr val="accent5">
              <a:lumMod val="20000"/>
              <a:lumOff val="80000"/>
            </a:schemeClr>
          </a:solidFill>
        </p:spPr>
        <p:txBody>
          <a:bodyPr wrap="square" rtlCol="0">
            <a:spAutoFit/>
          </a:bodyPr>
          <a:lstStyle/>
          <a:p>
            <a:r>
              <a:rPr lang="en-US" altLang="zh-CN" sz="1100" b="1"/>
              <a:t>public void delNode(int no) </a:t>
            </a:r>
            <a:r>
              <a:rPr lang="en-US" altLang="zh-CN" sz="1100" b="1" smtClean="0"/>
              <a:t>{</a:t>
            </a:r>
            <a:endParaRPr lang="zh-CN" altLang="en-US" sz="1100"/>
          </a:p>
          <a:p>
            <a:r>
              <a:rPr lang="en-US" altLang="zh-CN" sz="1100"/>
              <a:t>    </a:t>
            </a:r>
            <a:r>
              <a:rPr lang="en-US" altLang="zh-CN" sz="1100" b="1"/>
              <a:t>if (this.left!=null &amp;&amp; this.left.no == no) {</a:t>
            </a:r>
            <a:endParaRPr lang="en-US" altLang="zh-CN" sz="1100" b="1"/>
          </a:p>
          <a:p>
            <a:r>
              <a:rPr lang="en-US" altLang="zh-CN" sz="1100"/>
              <a:t>      </a:t>
            </a:r>
            <a:r>
              <a:rPr lang="en-US" altLang="zh-CN" sz="1100" b="1"/>
              <a:t>this.left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smtClean="0"/>
              <a:t>}</a:t>
            </a:r>
            <a:endParaRPr lang="zh-CN" altLang="en-US" sz="1100"/>
          </a:p>
          <a:p>
            <a:r>
              <a:rPr lang="zh-CN" altLang="en-US" sz="1100"/>
              <a:t>    </a:t>
            </a:r>
            <a:r>
              <a:rPr lang="en-US" altLang="zh-CN" sz="1100"/>
              <a:t>//</a:t>
            </a:r>
            <a:r>
              <a:rPr lang="zh-CN" altLang="en-US" sz="1100"/>
              <a:t>判断是否删除的右子节点</a:t>
            </a:r>
            <a:endParaRPr lang="zh-CN" altLang="en-US" sz="1100"/>
          </a:p>
          <a:p>
            <a:r>
              <a:rPr lang="en-US" altLang="zh-CN" sz="1100"/>
              <a:t>    </a:t>
            </a:r>
            <a:r>
              <a:rPr lang="en-US" altLang="zh-CN" sz="1100" b="1"/>
              <a:t>if (this.right!=null &amp;&amp; this.right.no == no) {</a:t>
            </a:r>
            <a:endParaRPr lang="en-US" altLang="zh-CN" sz="1100" b="1"/>
          </a:p>
          <a:p>
            <a:r>
              <a:rPr lang="en-US" altLang="zh-CN" sz="1100"/>
              <a:t>      </a:t>
            </a:r>
            <a:r>
              <a:rPr lang="en-US" altLang="zh-CN" sz="1100" b="1"/>
              <a:t>this.right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smtClean="0"/>
              <a:t>}</a:t>
            </a:r>
            <a:endParaRPr lang="zh-CN" altLang="en-US" sz="1100"/>
          </a:p>
          <a:p>
            <a:r>
              <a:rPr lang="zh-CN" altLang="en-US" sz="1100"/>
              <a:t>    </a:t>
            </a:r>
            <a:r>
              <a:rPr lang="en-US" altLang="zh-CN" sz="1100"/>
              <a:t>//</a:t>
            </a:r>
            <a:r>
              <a:rPr lang="zh-CN" altLang="en-US" sz="1100"/>
              <a:t>递归向左子树查找，并删除</a:t>
            </a:r>
            <a:endParaRPr lang="zh-CN" altLang="en-US" sz="1100"/>
          </a:p>
          <a:p>
            <a:r>
              <a:rPr lang="en-US" altLang="zh-CN" sz="1100"/>
              <a:t>    </a:t>
            </a:r>
            <a:r>
              <a:rPr lang="en-US" altLang="zh-CN" sz="1100" b="1"/>
              <a:t>if (this.left != null) {</a:t>
            </a:r>
            <a:endParaRPr lang="en-US" altLang="zh-CN" sz="1100" b="1"/>
          </a:p>
          <a:p>
            <a:r>
              <a:rPr lang="en-US" altLang="zh-CN" sz="1100"/>
              <a:t>      </a:t>
            </a:r>
            <a:r>
              <a:rPr lang="en-US" altLang="zh-CN" sz="1100" b="1"/>
              <a:t>this.left.delNode(no);</a:t>
            </a:r>
            <a:endParaRPr lang="en-US" altLang="zh-CN" sz="1100" b="1"/>
          </a:p>
          <a:p>
            <a:r>
              <a:rPr lang="zh-CN" altLang="en-US" sz="1100"/>
              <a:t>    </a:t>
            </a:r>
            <a:r>
              <a:rPr lang="en-US" altLang="zh-CN" sz="1100"/>
              <a:t>}</a:t>
            </a:r>
            <a:endParaRPr lang="en-US" altLang="zh-CN" sz="1100"/>
          </a:p>
          <a:p>
            <a:r>
              <a:rPr lang="zh-CN" altLang="en-US" sz="1100"/>
              <a:t>    </a:t>
            </a:r>
            <a:r>
              <a:rPr lang="en-US" altLang="zh-CN" sz="1100"/>
              <a:t>//</a:t>
            </a:r>
            <a:r>
              <a:rPr lang="zh-CN" altLang="en-US" sz="1100"/>
              <a:t>递归向右子树查找，并删除</a:t>
            </a:r>
            <a:endParaRPr lang="zh-CN" altLang="en-US" sz="1100"/>
          </a:p>
          <a:p>
            <a:r>
              <a:rPr lang="en-US" altLang="zh-CN" sz="1100"/>
              <a:t>    </a:t>
            </a:r>
            <a:r>
              <a:rPr lang="en-US" altLang="zh-CN" sz="1100" b="1"/>
              <a:t>if (this.right != null) {</a:t>
            </a:r>
            <a:endParaRPr lang="en-US" altLang="zh-CN" sz="1100" b="1"/>
          </a:p>
          <a:p>
            <a:r>
              <a:rPr lang="en-US" altLang="zh-CN" sz="1100"/>
              <a:t>      </a:t>
            </a:r>
            <a:r>
              <a:rPr lang="en-US" altLang="zh-CN" sz="1100" b="1"/>
              <a:t>this.right.delNode(no);</a:t>
            </a:r>
            <a:endParaRPr lang="en-US" altLang="zh-CN" sz="1100" b="1"/>
          </a:p>
          <a:p>
            <a:r>
              <a:rPr lang="zh-CN" altLang="en-US" sz="1100"/>
              <a:t>    </a:t>
            </a:r>
            <a:r>
              <a:rPr lang="en-US" altLang="zh-CN" sz="1100" smtClean="0"/>
              <a:t>}}</a:t>
            </a:r>
            <a:endParaRPr lang="zh-CN" altLang="en-US" sz="1100">
              <a:latin typeface="Arial" panose="020B0604020202020204" pitchFamily="34" charset="0"/>
              <a:cs typeface="Arial" panose="020B0604020202020204" pitchFamily="34" charset="0"/>
            </a:endParaRPr>
          </a:p>
        </p:txBody>
      </p:sp>
      <p:sp>
        <p:nvSpPr>
          <p:cNvPr id="4" name="TextBox 3"/>
          <p:cNvSpPr txBox="1"/>
          <p:nvPr/>
        </p:nvSpPr>
        <p:spPr>
          <a:xfrm>
            <a:off x="5994816" y="713665"/>
            <a:ext cx="3312125" cy="1446550"/>
          </a:xfrm>
          <a:prstGeom prst="rect">
            <a:avLst/>
          </a:prstGeom>
          <a:solidFill>
            <a:schemeClr val="bg1">
              <a:lumMod val="95000"/>
            </a:schemeClr>
          </a:solidFill>
        </p:spPr>
        <p:txBody>
          <a:bodyPr wrap="none" rtlCol="0">
            <a:spAutoFit/>
          </a:bodyPr>
          <a:lstStyle/>
          <a:p>
            <a:r>
              <a:rPr lang="en-US" altLang="zh-CN" sz="1100" b="1">
                <a:latin typeface="Arial" panose="020B0604020202020204" pitchFamily="34" charset="0"/>
                <a:cs typeface="Arial" panose="020B0604020202020204" pitchFamily="34" charset="0"/>
              </a:rPr>
              <a:t>public void delNode(int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 != null) {</a:t>
            </a:r>
            <a:endParaRPr lang="en-US" altLang="zh-CN" sz="1100" b="1">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如果刚好删除就是</a:t>
            </a:r>
            <a:r>
              <a:rPr lang="en-US" altLang="zh-CN" sz="1100">
                <a:latin typeface="Arial" panose="020B0604020202020204" pitchFamily="34" charset="0"/>
                <a:cs typeface="Arial" panose="020B0604020202020204" pitchFamily="34" charset="0"/>
              </a:rPr>
              <a:t>root,</a:t>
            </a:r>
            <a:r>
              <a:rPr lang="zh-CN" altLang="en-US" sz="1100">
                <a:latin typeface="Arial" panose="020B0604020202020204" pitchFamily="34" charset="0"/>
                <a:cs typeface="Arial" panose="020B0604020202020204" pitchFamily="34" charset="0"/>
              </a:rPr>
              <a:t>就相当于清空该二叉树</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(root.getNo() ==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 = </a:t>
            </a:r>
            <a:r>
              <a:rPr lang="en-US" altLang="zh-CN" sz="1100" b="1">
                <a:latin typeface="Arial" panose="020B0604020202020204" pitchFamily="34" charset="0"/>
                <a:cs typeface="Arial" panose="020B0604020202020204" pitchFamily="34" charset="0"/>
              </a:rPr>
              <a:t>null;</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root.delNode(no);</a:t>
            </a:r>
            <a:endParaRPr lang="en-US" altLang="zh-CN"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4320480" cy="4555093"/>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删</a:t>
            </a:r>
            <a:r>
              <a:rPr lang="zh-CN" altLang="en-US" sz="2000" b="1" smtClean="0">
                <a:solidFill>
                  <a:srgbClr val="0070C0"/>
                </a:solidFill>
              </a:rPr>
              <a:t>除节点</a:t>
            </a:r>
            <a:endParaRPr lang="en-US" altLang="zh-CN" smtClean="0"/>
          </a:p>
          <a:p>
            <a:r>
              <a:rPr lang="zh-CN" altLang="en-US" b="1">
                <a:latin typeface="Arial" panose="020B0604020202020204" pitchFamily="34" charset="0"/>
                <a:cs typeface="Arial" panose="020B0604020202020204" pitchFamily="34" charset="0"/>
              </a:rPr>
              <a:t>思</a:t>
            </a:r>
            <a:r>
              <a:rPr lang="zh-CN" altLang="en-US" b="1" smtClean="0">
                <a:latin typeface="Arial" panose="020B0604020202020204" pitchFamily="34" charset="0"/>
                <a:cs typeface="Arial" panose="020B0604020202020204" pitchFamily="34" charset="0"/>
              </a:rPr>
              <a:t>考</a:t>
            </a:r>
            <a:r>
              <a:rPr lang="zh-CN" altLang="en-US" smtClean="0">
                <a:latin typeface="Arial" panose="020B0604020202020204" pitchFamily="34" charset="0"/>
                <a:cs typeface="Arial" panose="020B0604020202020204" pitchFamily="34" charset="0"/>
              </a:rPr>
              <a:t>题</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课后练习</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a:t>
            </a:r>
            <a:r>
              <a:rPr lang="zh-CN" altLang="en-US">
                <a:ea typeface="宋体" panose="02010600030101010101" pitchFamily="2" charset="-122"/>
              </a:rPr>
              <a:t>要删</a:t>
            </a:r>
            <a:r>
              <a:rPr lang="zh-CN" altLang="en-US" smtClean="0">
                <a:ea typeface="宋体" panose="02010600030101010101" pitchFamily="2" charset="-122"/>
              </a:rPr>
              <a:t>除的节点是非</a:t>
            </a:r>
            <a:r>
              <a:rPr lang="zh-CN" altLang="en-US">
                <a:ea typeface="宋体" panose="02010600030101010101" pitchFamily="2" charset="-122"/>
              </a:rPr>
              <a:t>叶子节</a:t>
            </a:r>
            <a:r>
              <a:rPr lang="zh-CN" altLang="en-US" smtClean="0">
                <a:ea typeface="宋体" panose="02010600030101010101" pitchFamily="2" charset="-122"/>
              </a:rPr>
              <a:t>点，现在我们不希望将该非叶子节点为根节点的子树删除，</a:t>
            </a:r>
            <a:r>
              <a:rPr lang="zh-CN" altLang="en-US" b="1" smtClean="0">
                <a:ea typeface="宋体" panose="02010600030101010101" pitchFamily="2" charset="-122"/>
              </a:rPr>
              <a:t>需</a:t>
            </a:r>
            <a:r>
              <a:rPr lang="zh-CN" altLang="en-US" b="1">
                <a:ea typeface="宋体" panose="02010600030101010101" pitchFamily="2" charset="-122"/>
              </a:rPr>
              <a:t>要指定规</a:t>
            </a:r>
            <a:r>
              <a:rPr lang="zh-CN" altLang="en-US" b="1" smtClean="0">
                <a:ea typeface="宋体" panose="02010600030101010101" pitchFamily="2" charset="-122"/>
              </a:rPr>
              <a:t>则</a:t>
            </a:r>
            <a:r>
              <a:rPr lang="en-US" altLang="zh-CN" b="1" smtClean="0">
                <a:ea typeface="宋体" panose="02010600030101010101" pitchFamily="2" charset="-122"/>
              </a:rPr>
              <a:t>, </a:t>
            </a:r>
            <a:r>
              <a:rPr lang="zh-CN" altLang="en-US" b="1">
                <a:ea typeface="宋体" panose="02010600030101010101" pitchFamily="2" charset="-122"/>
              </a:rPr>
              <a:t>假如</a:t>
            </a:r>
            <a:r>
              <a:rPr lang="zh-CN" altLang="en-US" b="1" smtClean="0">
                <a:ea typeface="宋体" panose="02010600030101010101" pitchFamily="2" charset="-122"/>
              </a:rPr>
              <a:t>规定如下</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如</a:t>
            </a:r>
            <a:r>
              <a:rPr lang="zh-CN" altLang="en-US" smtClean="0">
                <a:ea typeface="宋体" panose="02010600030101010101" pitchFamily="2" charset="-122"/>
              </a:rPr>
              <a:t>果该非叶子节点</a:t>
            </a:r>
            <a:r>
              <a:rPr lang="en-US" altLang="zh-CN" smtClean="0">
                <a:ea typeface="宋体" panose="02010600030101010101" pitchFamily="2" charset="-122"/>
              </a:rPr>
              <a:t>A</a:t>
            </a:r>
            <a:r>
              <a:rPr lang="zh-CN" altLang="en-US" smtClean="0">
                <a:ea typeface="宋体" panose="02010600030101010101" pitchFamily="2" charset="-122"/>
              </a:rPr>
              <a:t>只有一个子节点</a:t>
            </a:r>
            <a:r>
              <a:rPr lang="en-US" altLang="zh-CN" smtClean="0">
                <a:ea typeface="宋体" panose="02010600030101010101" pitchFamily="2" charset="-122"/>
              </a:rPr>
              <a:t>B</a:t>
            </a:r>
            <a:r>
              <a:rPr lang="zh-CN" altLang="en-US" smtClean="0">
                <a:ea typeface="宋体" panose="02010600030101010101" pitchFamily="2" charset="-122"/>
              </a:rPr>
              <a:t>，则子节点</a:t>
            </a:r>
            <a:r>
              <a:rPr lang="en-US" altLang="zh-CN" smtClean="0">
                <a:ea typeface="宋体" panose="02010600030101010101" pitchFamily="2" charset="-122"/>
              </a:rPr>
              <a:t>B</a:t>
            </a:r>
            <a:r>
              <a:rPr lang="zh-CN" altLang="en-US">
                <a:ea typeface="宋体" panose="02010600030101010101" pitchFamily="2" charset="-122"/>
              </a:rPr>
              <a:t>替</a:t>
            </a:r>
            <a:r>
              <a:rPr lang="zh-CN" altLang="en-US" smtClean="0">
                <a:ea typeface="宋体" panose="02010600030101010101" pitchFamily="2" charset="-122"/>
              </a:rPr>
              <a:t>代</a:t>
            </a:r>
            <a:r>
              <a:rPr lang="zh-CN" altLang="en-US">
                <a:ea typeface="宋体" panose="02010600030101010101" pitchFamily="2" charset="-122"/>
              </a:rPr>
              <a:t>节</a:t>
            </a:r>
            <a:r>
              <a:rPr lang="zh-CN" altLang="en-US" smtClean="0">
                <a:ea typeface="宋体" panose="02010600030101010101" pitchFamily="2" charset="-122"/>
              </a:rPr>
              <a:t>点</a:t>
            </a:r>
            <a:r>
              <a:rPr lang="en-US" altLang="zh-CN" smtClean="0">
                <a:ea typeface="宋体" panose="02010600030101010101" pitchFamily="2" charset="-122"/>
              </a:rPr>
              <a:t>A</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如果该非叶子节点</a:t>
            </a:r>
            <a:r>
              <a:rPr lang="en-US" altLang="zh-CN" smtClean="0">
                <a:ea typeface="宋体" panose="02010600030101010101" pitchFamily="2" charset="-122"/>
              </a:rPr>
              <a:t>A</a:t>
            </a:r>
            <a:r>
              <a:rPr lang="zh-CN" altLang="en-US" smtClean="0">
                <a:ea typeface="宋体" panose="02010600030101010101" pitchFamily="2" charset="-122"/>
              </a:rPr>
              <a:t>有</a:t>
            </a:r>
            <a:r>
              <a:rPr lang="zh-CN" altLang="en-US">
                <a:ea typeface="宋体" panose="02010600030101010101" pitchFamily="2" charset="-122"/>
              </a:rPr>
              <a:t>左</a:t>
            </a:r>
            <a:r>
              <a:rPr lang="zh-CN" altLang="en-US" smtClean="0">
                <a:ea typeface="宋体" panose="02010600030101010101" pitchFamily="2" charset="-122"/>
              </a:rPr>
              <a:t>子</a:t>
            </a:r>
            <a:r>
              <a:rPr lang="zh-CN" altLang="en-US">
                <a:ea typeface="宋体" panose="02010600030101010101" pitchFamily="2" charset="-122"/>
              </a:rPr>
              <a:t>节点</a:t>
            </a:r>
            <a:r>
              <a:rPr lang="en-US" altLang="zh-CN" smtClean="0">
                <a:ea typeface="宋体" panose="02010600030101010101" pitchFamily="2" charset="-122"/>
              </a:rPr>
              <a:t>B</a:t>
            </a:r>
            <a:r>
              <a:rPr lang="zh-CN" altLang="en-US" smtClean="0">
                <a:ea typeface="宋体" panose="02010600030101010101" pitchFamily="2" charset="-122"/>
              </a:rPr>
              <a:t>和右子节点</a:t>
            </a:r>
            <a:r>
              <a:rPr lang="en-US" altLang="zh-CN" smtClean="0">
                <a:ea typeface="宋体" panose="02010600030101010101" pitchFamily="2" charset="-122"/>
              </a:rPr>
              <a:t>C</a:t>
            </a:r>
            <a:r>
              <a:rPr lang="zh-CN" altLang="en-US" smtClean="0">
                <a:ea typeface="宋体" panose="02010600030101010101" pitchFamily="2" charset="-122"/>
              </a:rPr>
              <a:t>，则让左子</a:t>
            </a:r>
            <a:r>
              <a:rPr lang="zh-CN" altLang="en-US">
                <a:ea typeface="宋体" panose="02010600030101010101" pitchFamily="2" charset="-122"/>
              </a:rPr>
              <a:t>节点</a:t>
            </a:r>
            <a:r>
              <a:rPr lang="en-US" altLang="zh-CN">
                <a:ea typeface="宋体" panose="02010600030101010101" pitchFamily="2" charset="-122"/>
              </a:rPr>
              <a:t>B</a:t>
            </a:r>
            <a:r>
              <a:rPr lang="zh-CN" altLang="en-US">
                <a:ea typeface="宋体" panose="02010600030101010101" pitchFamily="2" charset="-122"/>
              </a:rPr>
              <a:t>替代节点</a:t>
            </a:r>
            <a:r>
              <a:rPr lang="en-US" altLang="zh-CN" smtClean="0">
                <a:ea typeface="宋体" panose="02010600030101010101" pitchFamily="2" charset="-122"/>
              </a:rPr>
              <a:t>A</a:t>
            </a:r>
            <a:r>
              <a:rPr lang="zh-CN" altLang="en-US"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请大家思考，</a:t>
            </a:r>
            <a:r>
              <a:rPr lang="zh-CN" altLang="en-US">
                <a:ea typeface="宋体" panose="02010600030101010101" pitchFamily="2" charset="-122"/>
              </a:rPr>
              <a:t>如何</a:t>
            </a:r>
            <a:r>
              <a:rPr lang="zh-CN" altLang="en-US" smtClean="0">
                <a:ea typeface="宋体" panose="02010600030101010101" pitchFamily="2" charset="-122"/>
              </a:rPr>
              <a:t>完成该删除功能</a:t>
            </a:r>
            <a:r>
              <a:rPr lang="en-US" altLang="zh-CN" smtClean="0">
                <a:ea typeface="宋体" panose="02010600030101010101" pitchFamily="2" charset="-122"/>
              </a:rPr>
              <a:t>, </a:t>
            </a:r>
            <a:r>
              <a:rPr lang="zh-CN" altLang="en-US" smtClean="0">
                <a:ea typeface="宋体" panose="02010600030101010101" pitchFamily="2" charset="-122"/>
              </a:rPr>
              <a:t>老师给出提示</a:t>
            </a:r>
            <a:r>
              <a:rPr lang="en-US" altLang="zh-CN" smtClean="0">
                <a:ea typeface="宋体" panose="02010600030101010101" pitchFamily="2" charset="-122"/>
              </a:rPr>
              <a:t>.(</a:t>
            </a:r>
            <a:r>
              <a:rPr lang="zh-CN" altLang="en-US" b="1" smtClean="0">
                <a:ea typeface="宋体" panose="02010600030101010101" pitchFamily="2" charset="-122"/>
              </a:rPr>
              <a:t>课后练习</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后</a:t>
            </a:r>
            <a:r>
              <a:rPr lang="zh-CN" altLang="en-US" smtClean="0">
                <a:ea typeface="宋体" panose="02010600030101010101" pitchFamily="2" charset="-122"/>
              </a:rPr>
              <a:t>面在讲解 二叉排序树时，在给大家讲解具体的删除方法</a:t>
            </a:r>
            <a:endParaRPr lang="en-US" altLang="zh-CN"/>
          </a:p>
          <a:p>
            <a:endParaRPr lang="en-US" altLang="zh-CN" smtClean="0"/>
          </a:p>
          <a:p>
            <a:endParaRPr lang="zh-CN" altLang="en-US"/>
          </a:p>
        </p:txBody>
      </p:sp>
      <p:sp>
        <p:nvSpPr>
          <p:cNvPr id="8" name="椭圆 7"/>
          <p:cNvSpPr/>
          <p:nvPr/>
        </p:nvSpPr>
        <p:spPr>
          <a:xfrm>
            <a:off x="6113873" y="185463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5305383" y="27523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7003211" y="273659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7686752" y="366580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6540167" y="371304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5810712" y="2334008"/>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6900312" y="2201115"/>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6833400" y="3428065"/>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7789651" y="3083076"/>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4555093"/>
          </a:xfrm>
          <a:prstGeom prst="rect">
            <a:avLst/>
          </a:prstGeom>
          <a:noFill/>
        </p:spPr>
        <p:txBody>
          <a:bodyPr wrap="square" rtlCol="0">
            <a:spAutoFit/>
          </a:bodyPr>
          <a:lstStyle/>
          <a:p>
            <a:r>
              <a:rPr lang="zh-CN" altLang="en-US" sz="2000" b="1" smtClean="0">
                <a:solidFill>
                  <a:srgbClr val="0070C0"/>
                </a:solidFill>
              </a:rPr>
              <a:t>顺序存储</a:t>
            </a:r>
            <a:r>
              <a:rPr lang="zh-CN" altLang="en-US" sz="2000" b="1">
                <a:solidFill>
                  <a:srgbClr val="0070C0"/>
                </a:solidFill>
              </a:rPr>
              <a:t>二</a:t>
            </a:r>
            <a:r>
              <a:rPr lang="zh-CN" altLang="en-US" sz="2000" b="1" smtClean="0">
                <a:solidFill>
                  <a:srgbClr val="0070C0"/>
                </a:solidFill>
              </a:rPr>
              <a:t>叉树的概念</a:t>
            </a:r>
            <a:endParaRPr lang="en-US" altLang="zh-CN"/>
          </a:p>
          <a:p>
            <a:endParaRPr lang="en-US" altLang="zh-CN" smtClean="0"/>
          </a:p>
          <a:p>
            <a:pPr marL="285750" indent="-285750">
              <a:buFont typeface="Wingdings" panose="05000000000000000000" pitchFamily="2" charset="2"/>
              <a:buChar char="Ø"/>
            </a:pPr>
            <a:r>
              <a:rPr lang="zh-CN" altLang="en-US"/>
              <a:t>基</a:t>
            </a:r>
            <a:r>
              <a:rPr lang="zh-CN" altLang="en-US" smtClean="0"/>
              <a:t>本说明</a:t>
            </a:r>
            <a:endParaRPr lang="en-US" altLang="zh-CN" smtClean="0"/>
          </a:p>
          <a:p>
            <a:r>
              <a:rPr lang="zh-CN" altLang="en-US" smtClean="0"/>
              <a:t>从数据存储来看，</a:t>
            </a:r>
            <a:r>
              <a:rPr lang="zh-CN" altLang="en-US" b="1" smtClean="0"/>
              <a:t>数组存储方式</a:t>
            </a:r>
            <a:r>
              <a:rPr lang="zh-CN" altLang="en-US" smtClean="0"/>
              <a:t>和</a:t>
            </a:r>
            <a:r>
              <a:rPr lang="zh-CN" altLang="en-US" b="1" smtClean="0"/>
              <a:t>树</a:t>
            </a:r>
            <a:endParaRPr lang="en-US" altLang="zh-CN" b="1" smtClean="0"/>
          </a:p>
          <a:p>
            <a:r>
              <a:rPr lang="zh-CN" altLang="en-US" b="1" smtClean="0"/>
              <a:t>的存储方式</a:t>
            </a:r>
            <a:r>
              <a:rPr lang="zh-CN" altLang="en-US" smtClean="0"/>
              <a:t>可以相互转换，即数组可</a:t>
            </a:r>
            <a:endParaRPr lang="en-US" altLang="zh-CN" smtClean="0"/>
          </a:p>
          <a:p>
            <a:r>
              <a:rPr lang="zh-CN" altLang="en-US" smtClean="0"/>
              <a:t>以转换成树，树也可以转换成数组，</a:t>
            </a:r>
            <a:endParaRPr lang="en-US" altLang="zh-CN" smtClean="0"/>
          </a:p>
          <a:p>
            <a:r>
              <a:rPr lang="zh-CN" altLang="en-US" smtClean="0"/>
              <a:t>看右面的示意图。</a:t>
            </a:r>
            <a:endParaRPr lang="en-US" altLang="zh-CN" smtClean="0"/>
          </a:p>
          <a:p>
            <a:endParaRPr lang="en-US" altLang="zh-CN"/>
          </a:p>
          <a:p>
            <a:r>
              <a:rPr lang="zh-CN" altLang="en-US"/>
              <a:t>要</a:t>
            </a:r>
            <a:r>
              <a:rPr lang="zh-CN" altLang="en-US" smtClean="0"/>
              <a:t>求</a:t>
            </a:r>
            <a:r>
              <a:rPr lang="en-US" altLang="zh-CN" smtClean="0"/>
              <a:t>:</a:t>
            </a:r>
            <a:endParaRPr lang="en-US" altLang="zh-CN" smtClean="0"/>
          </a:p>
          <a:p>
            <a:pPr marL="342900" indent="-342900">
              <a:buAutoNum type="arabicParenR"/>
            </a:pPr>
            <a:r>
              <a:rPr lang="zh-CN" altLang="en-US" smtClean="0"/>
              <a:t>右图的二叉树的结点，要求以数组</a:t>
            </a:r>
            <a:br>
              <a:rPr lang="en-US" altLang="zh-CN"/>
            </a:br>
            <a:r>
              <a:rPr lang="zh-CN" altLang="en-US" smtClean="0"/>
              <a:t>的方式来存放 </a:t>
            </a:r>
            <a:r>
              <a:rPr lang="en-US" altLang="zh-CN" smtClean="0"/>
              <a:t>arr : [1, 2, 3, 4, 5, 6, 6]</a:t>
            </a:r>
            <a:endParaRPr lang="en-US" altLang="zh-CN" smtClean="0"/>
          </a:p>
          <a:p>
            <a:pPr marL="342900" indent="-342900">
              <a:buAutoNum type="arabicParenR" startAt="2"/>
            </a:pPr>
            <a:r>
              <a:rPr lang="zh-CN" altLang="en-US" smtClean="0"/>
              <a:t>要求在遍历数组 </a:t>
            </a:r>
            <a:r>
              <a:rPr lang="en-US" altLang="zh-CN" smtClean="0"/>
              <a:t>arr</a:t>
            </a:r>
            <a:r>
              <a:rPr lang="zh-CN" altLang="en-US" smtClean="0"/>
              <a:t>时，仍然可以以</a:t>
            </a:r>
            <a:br>
              <a:rPr lang="en-US" altLang="zh-CN" smtClean="0"/>
            </a:br>
            <a:r>
              <a:rPr lang="zh-CN" altLang="en-US" b="1" smtClean="0"/>
              <a:t>前序遍历</a:t>
            </a:r>
            <a:r>
              <a:rPr lang="zh-CN" altLang="en-US" smtClean="0"/>
              <a:t>，</a:t>
            </a:r>
            <a:r>
              <a:rPr lang="zh-CN" altLang="en-US" b="1" smtClean="0"/>
              <a:t>中序遍历</a:t>
            </a:r>
            <a:r>
              <a:rPr lang="zh-CN" altLang="en-US" smtClean="0"/>
              <a:t>和</a:t>
            </a:r>
            <a:r>
              <a:rPr lang="zh-CN" altLang="en-US" b="1" smtClean="0"/>
              <a:t>后序遍历</a:t>
            </a:r>
            <a:r>
              <a:rPr lang="zh-CN" altLang="en-US" smtClean="0"/>
              <a:t>的</a:t>
            </a:r>
            <a:br>
              <a:rPr lang="en-US" altLang="zh-CN" smtClean="0"/>
            </a:br>
            <a:r>
              <a:rPr lang="zh-CN" altLang="en-US" smtClean="0"/>
              <a:t>方式完成结点的遍历</a:t>
            </a:r>
            <a:endParaRPr lang="en-US" altLang="zh-CN" smtClean="0"/>
          </a:p>
          <a:p>
            <a:endParaRPr lang="en-US" altLang="zh-CN" smtClean="0"/>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1314" y="1613612"/>
            <a:ext cx="3155526" cy="35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101997" y="4489851"/>
          <a:ext cx="628880" cy="541804"/>
        </p:xfrm>
        <a:graphic>
          <a:graphicData uri="http://schemas.openxmlformats.org/presentationml/2006/ole">
            <mc:AlternateContent xmlns:mc="http://schemas.openxmlformats.org/markup-compatibility/2006">
              <mc:Choice xmlns:v="urn:schemas-microsoft-com:vml" Requires="v">
                <p:oleObj spid="_x0000_s25809" name="包装程序外壳对象" showAsIcon="1" r:id="rId2" imgW="609600" imgH="523875" progId="Package">
                  <p:embed/>
                </p:oleObj>
              </mc:Choice>
              <mc:Fallback>
                <p:oleObj name="包装程序外壳对象" showAsIcon="1" r:id="rId2" imgW="609600" imgH="523875" progId="Package">
                  <p:embed/>
                  <p:pic>
                    <p:nvPicPr>
                      <p:cNvPr id="0" name="图片 25808"/>
                      <p:cNvPicPr/>
                      <p:nvPr/>
                    </p:nvPicPr>
                    <p:blipFill>
                      <a:blip r:embed="rId3"/>
                      <a:stretch>
                        <a:fillRect/>
                      </a:stretch>
                    </p:blipFill>
                    <p:spPr>
                      <a:xfrm>
                        <a:off x="8101997" y="4489851"/>
                        <a:ext cx="628880" cy="541804"/>
                      </a:xfrm>
                      <a:prstGeom prst="rect">
                        <a:avLst/>
                      </a:prstGeom>
                    </p:spPr>
                  </p:pic>
                </p:oleObj>
              </mc:Fallback>
            </mc:AlternateContent>
          </a:graphicData>
        </a:graphic>
      </p:graphicFrame>
      <p:sp>
        <p:nvSpPr>
          <p:cNvPr id="5" name="左弧形箭头 4"/>
          <p:cNvSpPr/>
          <p:nvPr/>
        </p:nvSpPr>
        <p:spPr>
          <a:xfrm>
            <a:off x="4698429" y="2736279"/>
            <a:ext cx="504056" cy="1584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8" name="Text Box 5"/>
          <p:cNvSpPr txBox="1">
            <a:spLocks noChangeArrowheads="1"/>
          </p:cNvSpPr>
          <p:nvPr/>
        </p:nvSpPr>
        <p:spPr bwMode="auto">
          <a:xfrm>
            <a:off x="449957" y="1296119"/>
            <a:ext cx="825658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smtClean="0">
                <a:solidFill>
                  <a:srgbClr val="0070C0"/>
                </a:solidFill>
                <a:ea typeface="华文新魏" panose="02010800040101010101" pitchFamily="2" charset="-122"/>
              </a:rPr>
              <a:t>约</a:t>
            </a:r>
            <a:r>
              <a:rPr lang="zh-CN" altLang="en-US" b="1">
                <a:solidFill>
                  <a:srgbClr val="0070C0"/>
                </a:solidFill>
                <a:ea typeface="华文新魏" panose="02010800040101010101" pitchFamily="2" charset="-122"/>
              </a:rPr>
              <a:t>瑟</a:t>
            </a:r>
            <a:r>
              <a:rPr lang="zh-CN" altLang="en-US" b="1" smtClean="0">
                <a:solidFill>
                  <a:srgbClr val="0070C0"/>
                </a:solidFill>
                <a:ea typeface="华文新魏" panose="02010800040101010101" pitchFamily="2" charset="-122"/>
              </a:rPr>
              <a:t>夫</a:t>
            </a:r>
            <a:r>
              <a:rPr lang="en-US" altLang="zh-CN" b="1" smtClean="0">
                <a:solidFill>
                  <a:srgbClr val="0070C0"/>
                </a:solidFill>
                <a:ea typeface="华文新魏" panose="02010800040101010101" pitchFamily="2" charset="-122"/>
              </a:rPr>
              <a:t>(</a:t>
            </a:r>
            <a:r>
              <a:rPr lang="en-US" altLang="zh-CN" b="1" smtClean="0">
                <a:solidFill>
                  <a:srgbClr val="0070C0"/>
                </a:solidFill>
                <a:latin typeface="Times New Roman" panose="02020603050405020304" pitchFamily="18" charset="0"/>
                <a:cs typeface="Times New Roman" panose="02020603050405020304" pitchFamily="18" charset="0"/>
              </a:rPr>
              <a:t>Josephu)</a:t>
            </a:r>
            <a:r>
              <a:rPr lang="zh-CN" altLang="en-US" b="1" smtClean="0">
                <a:solidFill>
                  <a:srgbClr val="0070C0"/>
                </a:solidFill>
                <a:ea typeface="华文新魏" panose="02010800040101010101" pitchFamily="2" charset="-122"/>
              </a:rPr>
              <a:t>问</a:t>
            </a:r>
            <a:r>
              <a:rPr lang="zh-CN" altLang="en-US" b="1">
                <a:solidFill>
                  <a:srgbClr val="0070C0"/>
                </a:solidFill>
                <a:ea typeface="华文新魏" panose="02010800040101010101" pitchFamily="2" charset="-122"/>
              </a:rPr>
              <a:t>题</a:t>
            </a:r>
            <a:r>
              <a:rPr lang="en-US" altLang="zh-CN" b="1">
                <a:solidFill>
                  <a:srgbClr val="0070C0"/>
                </a:solidFill>
                <a:ea typeface="华文新魏" panose="02010800040101010101" pitchFamily="2" charset="-122"/>
              </a:rPr>
              <a:t>(</a:t>
            </a:r>
            <a:r>
              <a:rPr lang="zh-CN" altLang="en-US" b="1">
                <a:solidFill>
                  <a:srgbClr val="0070C0"/>
                </a:solidFill>
                <a:ea typeface="华文新魏" panose="02010800040101010101" pitchFamily="2" charset="-122"/>
              </a:rPr>
              <a:t>丢手帕问题</a:t>
            </a:r>
            <a:r>
              <a:rPr lang="en-US" altLang="zh-CN" b="1" smtClean="0">
                <a:solidFill>
                  <a:srgbClr val="0070C0"/>
                </a:solidFill>
                <a:ea typeface="华文新魏" panose="02010800040101010101" pitchFamily="2" charset="-122"/>
              </a:rPr>
              <a:t>)</a:t>
            </a:r>
            <a:endParaRPr lang="en-US" altLang="zh-CN" b="1" smtClean="0">
              <a:solidFill>
                <a:srgbClr val="0070C0"/>
              </a:solidFill>
              <a:ea typeface="华文新魏" panose="02010800040101010101" pitchFamily="2" charset="-122"/>
            </a:endParaRPr>
          </a:p>
          <a:p>
            <a:pPr eaLnBrk="1" hangingPunct="1"/>
            <a:endParaRPr lang="zh-CN" altLang="en-US" sz="1600">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r>
              <a:rPr lang="en-US" altLang="zh-CN" sz="1600" smtClean="0">
                <a:solidFill>
                  <a:srgbClr val="000000"/>
                </a:solidFill>
                <a:latin typeface="Times New Roman" panose="02020603050405020304" pitchFamily="18" charset="0"/>
                <a:cs typeface="Times New Roman" panose="02020603050405020304" pitchFamily="18" charset="0"/>
              </a:rPr>
              <a:t>Josephu  </a:t>
            </a:r>
            <a:r>
              <a:rPr lang="zh-CN" altLang="en-US" sz="1600">
                <a:solidFill>
                  <a:srgbClr val="000000"/>
                </a:solidFill>
                <a:latin typeface="Times New Roman" panose="02020603050405020304" pitchFamily="18" charset="0"/>
                <a:cs typeface="Times New Roman" panose="02020603050405020304" pitchFamily="18" charset="0"/>
              </a:rPr>
              <a:t>问题为：设编号为</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2</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宋体" panose="02010600030101010101" pitchFamily="2" charset="-122"/>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 n</a:t>
            </a:r>
            <a:r>
              <a:rPr lang="zh-CN" altLang="en-US" sz="1600">
                <a:solidFill>
                  <a:srgbClr val="000000"/>
                </a:solidFill>
                <a:latin typeface="Times New Roman" panose="02020603050405020304" pitchFamily="18" charset="0"/>
                <a:cs typeface="Times New Roman" panose="02020603050405020304" pitchFamily="18" charset="0"/>
              </a:rPr>
              <a:t>的</a:t>
            </a:r>
            <a:r>
              <a:rPr lang="en-US" altLang="zh-CN" sz="1600">
                <a:solidFill>
                  <a:srgbClr val="000000"/>
                </a:solidFill>
                <a:latin typeface="Times New Roman" panose="02020603050405020304" pitchFamily="18" charset="0"/>
                <a:cs typeface="Times New Roman" panose="02020603050405020304" pitchFamily="18" charset="0"/>
              </a:rPr>
              <a:t>n</a:t>
            </a:r>
            <a:r>
              <a:rPr lang="zh-CN" altLang="en-US" sz="1600">
                <a:solidFill>
                  <a:srgbClr val="000000"/>
                </a:solidFill>
                <a:latin typeface="Times New Roman" panose="02020603050405020304" pitchFamily="18" charset="0"/>
                <a:cs typeface="Times New Roman" panose="02020603050405020304" pitchFamily="18" charset="0"/>
              </a:rPr>
              <a:t>个人围坐一圈，约定编号为</a:t>
            </a:r>
            <a:r>
              <a:rPr lang="en-US" altLang="zh-CN" sz="1600">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1&lt;=k&lt;=n</a:t>
            </a:r>
            <a:r>
              <a:rPr lang="zh-CN" altLang="en-US" sz="1600">
                <a:solidFill>
                  <a:srgbClr val="000000"/>
                </a:solidFill>
                <a:latin typeface="Times New Roman" panose="02020603050405020304" pitchFamily="18" charset="0"/>
                <a:cs typeface="Times New Roman" panose="02020603050405020304" pitchFamily="18" charset="0"/>
              </a:rPr>
              <a:t>）的</a:t>
            </a:r>
            <a:r>
              <a:rPr lang="zh-CN" altLang="en-US" sz="1600" smtClean="0">
                <a:solidFill>
                  <a:srgbClr val="000000"/>
                </a:solidFill>
                <a:latin typeface="Times New Roman" panose="02020603050405020304" pitchFamily="18" charset="0"/>
                <a:cs typeface="Times New Roman" panose="02020603050405020304" pitchFamily="18" charset="0"/>
              </a:rPr>
              <a:t>人从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开始报数，数到</a:t>
            </a:r>
            <a:r>
              <a:rPr lang="en-US" altLang="zh-CN" sz="1600">
                <a:solidFill>
                  <a:srgbClr val="000000"/>
                </a:solidFill>
                <a:latin typeface="Times New Roman" panose="02020603050405020304" pitchFamily="18" charset="0"/>
                <a:cs typeface="Times New Roman" panose="02020603050405020304" pitchFamily="18" charset="0"/>
              </a:rPr>
              <a:t>m </a:t>
            </a:r>
            <a:r>
              <a:rPr lang="zh-CN" altLang="en-US" sz="1600">
                <a:solidFill>
                  <a:srgbClr val="000000"/>
                </a:solidFill>
                <a:latin typeface="Times New Roman" panose="02020603050405020304" pitchFamily="18" charset="0"/>
                <a:cs typeface="Times New Roman" panose="02020603050405020304" pitchFamily="18" charset="0"/>
              </a:rPr>
              <a:t>的那个人出列，它的下一位又从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开始报数，数到</a:t>
            </a:r>
            <a:r>
              <a:rPr lang="en-US" altLang="zh-CN" sz="1600">
                <a:solidFill>
                  <a:srgbClr val="000000"/>
                </a:solidFill>
                <a:latin typeface="Times New Roman" panose="02020603050405020304" pitchFamily="18" charset="0"/>
                <a:cs typeface="Times New Roman" panose="02020603050405020304" pitchFamily="18" charset="0"/>
              </a:rPr>
              <a:t>m</a:t>
            </a:r>
            <a:r>
              <a:rPr lang="zh-CN" altLang="en-US" sz="1600">
                <a:solidFill>
                  <a:srgbClr val="000000"/>
                </a:solidFill>
                <a:latin typeface="Times New Roman" panose="02020603050405020304" pitchFamily="18" charset="0"/>
                <a:cs typeface="Times New Roman" panose="02020603050405020304" pitchFamily="18" charset="0"/>
              </a:rPr>
              <a:t>的那个人又出列，依次类推，直到所有人出列为止，由此产生一个出队编号的序列</a:t>
            </a:r>
            <a:r>
              <a:rPr lang="zh-CN" altLang="en-US" sz="1600" smtClean="0">
                <a:solidFill>
                  <a:srgbClr val="000000"/>
                </a:solidFill>
                <a:latin typeface="Times New Roman" panose="02020603050405020304" pitchFamily="18" charset="0"/>
                <a:cs typeface="Times New Roman" panose="02020603050405020304" pitchFamily="18" charset="0"/>
              </a:rPr>
              <a:t>。</a:t>
            </a:r>
            <a:endParaRPr lang="en-US" altLang="zh-CN" sz="1600" smtClean="0">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endParaRPr lang="en-US" altLang="zh-CN" sz="1600" b="1">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r>
              <a:rPr lang="zh-CN" altLang="en-US" sz="1600" b="1" smtClean="0">
                <a:solidFill>
                  <a:srgbClr val="000000"/>
                </a:solidFill>
                <a:latin typeface="Times New Roman" panose="02020603050405020304" pitchFamily="18" charset="0"/>
                <a:cs typeface="Times New Roman" panose="02020603050405020304" pitchFamily="18" charset="0"/>
              </a:rPr>
              <a:t>提</a:t>
            </a:r>
            <a:r>
              <a:rPr lang="zh-CN" altLang="en-US" sz="1600" b="1">
                <a:solidFill>
                  <a:srgbClr val="000000"/>
                </a:solidFill>
                <a:latin typeface="Times New Roman" panose="02020603050405020304" pitchFamily="18" charset="0"/>
                <a:cs typeface="Times New Roman" panose="02020603050405020304" pitchFamily="18" charset="0"/>
              </a:rPr>
              <a:t>示：</a:t>
            </a:r>
            <a:r>
              <a:rPr lang="zh-CN" altLang="en-US" sz="1600">
                <a:solidFill>
                  <a:srgbClr val="000000"/>
                </a:solidFill>
                <a:latin typeface="Times New Roman" panose="02020603050405020304" pitchFamily="18" charset="0"/>
                <a:cs typeface="Times New Roman" panose="02020603050405020304" pitchFamily="18" charset="0"/>
              </a:rPr>
              <a:t>用一个不带头结点的循环链表来处理</a:t>
            </a:r>
            <a:r>
              <a:rPr lang="en-US" altLang="zh-CN" sz="1600">
                <a:solidFill>
                  <a:srgbClr val="000000"/>
                </a:solidFill>
                <a:latin typeface="Times New Roman" panose="02020603050405020304" pitchFamily="18" charset="0"/>
                <a:cs typeface="Times New Roman" panose="02020603050405020304" pitchFamily="18" charset="0"/>
              </a:rPr>
              <a:t>Josephu </a:t>
            </a:r>
            <a:r>
              <a:rPr lang="zh-CN" altLang="en-US" sz="1600">
                <a:solidFill>
                  <a:srgbClr val="000000"/>
                </a:solidFill>
                <a:latin typeface="Times New Roman" panose="02020603050405020304" pitchFamily="18" charset="0"/>
                <a:cs typeface="Times New Roman" panose="02020603050405020304" pitchFamily="18" charset="0"/>
              </a:rPr>
              <a:t>问题：先构成一个有</a:t>
            </a:r>
            <a:r>
              <a:rPr lang="en-US" altLang="zh-CN" sz="1600">
                <a:solidFill>
                  <a:srgbClr val="000000"/>
                </a:solidFill>
                <a:latin typeface="Times New Roman" panose="02020603050405020304" pitchFamily="18" charset="0"/>
                <a:cs typeface="Times New Roman" panose="02020603050405020304" pitchFamily="18" charset="0"/>
              </a:rPr>
              <a:t>n</a:t>
            </a:r>
            <a:r>
              <a:rPr lang="zh-CN" altLang="en-US" sz="1600">
                <a:solidFill>
                  <a:srgbClr val="000000"/>
                </a:solidFill>
                <a:latin typeface="Times New Roman" panose="02020603050405020304" pitchFamily="18" charset="0"/>
                <a:cs typeface="Times New Roman" panose="02020603050405020304" pitchFamily="18" charset="0"/>
              </a:rPr>
              <a:t>个结点的单循环链</a:t>
            </a:r>
            <a:r>
              <a:rPr lang="zh-CN" altLang="en-US" sz="1600" smtClean="0">
                <a:solidFill>
                  <a:srgbClr val="000000"/>
                </a:solidFill>
                <a:latin typeface="Times New Roman" panose="02020603050405020304" pitchFamily="18" charset="0"/>
                <a:cs typeface="Times New Roman" panose="02020603050405020304" pitchFamily="18" charset="0"/>
              </a:rPr>
              <a:t>表（</a:t>
            </a:r>
            <a:r>
              <a:rPr lang="zh-CN" altLang="en-US" sz="1600" b="1" smtClean="0">
                <a:solidFill>
                  <a:srgbClr val="000000"/>
                </a:solidFill>
                <a:latin typeface="Times New Roman" panose="02020603050405020304" pitchFamily="18" charset="0"/>
                <a:cs typeface="Times New Roman" panose="02020603050405020304" pitchFamily="18" charset="0"/>
              </a:rPr>
              <a:t>单向环形链表</a:t>
            </a:r>
            <a:r>
              <a:rPr lang="zh-CN" altLang="en-US" sz="1600" smtClean="0">
                <a:solidFill>
                  <a:srgbClr val="000000"/>
                </a:solidFill>
                <a:latin typeface="Times New Roman" panose="02020603050405020304" pitchFamily="18" charset="0"/>
                <a:cs typeface="Times New Roman" panose="02020603050405020304" pitchFamily="18" charset="0"/>
              </a:rPr>
              <a:t>），</a:t>
            </a:r>
            <a:r>
              <a:rPr lang="zh-CN" altLang="en-US" sz="1600">
                <a:solidFill>
                  <a:srgbClr val="000000"/>
                </a:solidFill>
                <a:latin typeface="Times New Roman" panose="02020603050405020304" pitchFamily="18" charset="0"/>
                <a:cs typeface="Times New Roman" panose="02020603050405020304" pitchFamily="18" charset="0"/>
              </a:rPr>
              <a:t>然后由</a:t>
            </a:r>
            <a:r>
              <a:rPr lang="en-US" altLang="zh-CN" sz="1600">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结点起从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开始计数，计到</a:t>
            </a:r>
            <a:r>
              <a:rPr lang="en-US" altLang="zh-CN" sz="1600">
                <a:solidFill>
                  <a:srgbClr val="000000"/>
                </a:solidFill>
                <a:latin typeface="Times New Roman" panose="02020603050405020304" pitchFamily="18" charset="0"/>
                <a:cs typeface="Times New Roman" panose="02020603050405020304" pitchFamily="18" charset="0"/>
              </a:rPr>
              <a:t>m</a:t>
            </a:r>
            <a:r>
              <a:rPr lang="zh-CN" altLang="en-US" sz="1600">
                <a:solidFill>
                  <a:srgbClr val="000000"/>
                </a:solidFill>
                <a:latin typeface="Times New Roman" panose="02020603050405020304" pitchFamily="18" charset="0"/>
                <a:cs typeface="Times New Roman" panose="02020603050405020304" pitchFamily="18" charset="0"/>
              </a:rPr>
              <a:t>时，对应结点从链表中删除，然后再从被删除结点的下一个结点又从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开始计数，直到最后一个结点从链表中删除算法结束</a:t>
            </a:r>
            <a:r>
              <a:rPr lang="zh-CN" altLang="en-US" sz="1600" smtClean="0">
                <a:solidFill>
                  <a:srgbClr val="000000"/>
                </a:solidFill>
                <a:latin typeface="Times New Roman" panose="02020603050405020304" pitchFamily="18" charset="0"/>
                <a:cs typeface="Times New Roman" panose="02020603050405020304" pitchFamily="18" charset="0"/>
              </a:rPr>
              <a:t>。</a:t>
            </a:r>
            <a:endParaRPr lang="zh-CN" altLang="en-US" sz="1600">
              <a:solidFill>
                <a:srgbClr val="000000"/>
              </a:solidFill>
              <a:latin typeface="Times New Roman" panose="02020603050405020304" pitchFamily="18" charset="0"/>
              <a:cs typeface="Times New Roman" panose="02020603050405020304" pitchFamily="18" charset="0"/>
            </a:endParaRPr>
          </a:p>
        </p:txBody>
      </p:sp>
      <p:pic>
        <p:nvPicPr>
          <p:cNvPr id="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900695"/>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3724096"/>
          </a:xfrm>
          <a:prstGeom prst="rect">
            <a:avLst/>
          </a:prstGeom>
          <a:noFill/>
        </p:spPr>
        <p:txBody>
          <a:bodyPr wrap="square" rtlCol="0">
            <a:spAutoFit/>
          </a:bodyPr>
          <a:lstStyle/>
          <a:p>
            <a:r>
              <a:rPr lang="zh-CN" altLang="en-US" sz="2000" b="1" smtClean="0">
                <a:solidFill>
                  <a:srgbClr val="0070C0"/>
                </a:solidFill>
              </a:rPr>
              <a:t>顺序存储</a:t>
            </a:r>
            <a:r>
              <a:rPr lang="zh-CN" altLang="en-US" sz="2000" b="1">
                <a:solidFill>
                  <a:srgbClr val="0070C0"/>
                </a:solidFill>
              </a:rPr>
              <a:t>二</a:t>
            </a:r>
            <a:r>
              <a:rPr lang="zh-CN" altLang="en-US" sz="2000" b="1" smtClean="0">
                <a:solidFill>
                  <a:srgbClr val="0070C0"/>
                </a:solidFill>
              </a:rPr>
              <a:t>叉树的概念</a:t>
            </a:r>
            <a:endParaRPr lang="en-US" altLang="zh-CN"/>
          </a:p>
          <a:p>
            <a:endParaRPr lang="en-US" altLang="zh-CN" smtClean="0"/>
          </a:p>
          <a:p>
            <a:endParaRPr lang="en-US" altLang="zh-CN" smtClean="0"/>
          </a:p>
          <a:p>
            <a:pPr marL="285750" indent="-285750">
              <a:buFont typeface="Wingdings" panose="05000000000000000000" pitchFamily="2" charset="2"/>
              <a:buChar char="Ø"/>
            </a:pPr>
            <a:r>
              <a:rPr lang="zh-CN" altLang="en-US" smtClean="0"/>
              <a:t>顺序存储二叉树的</a:t>
            </a:r>
            <a:r>
              <a:rPr lang="zh-CN" altLang="en-US" b="1" smtClean="0"/>
              <a:t>特点</a:t>
            </a:r>
            <a:r>
              <a:rPr lang="en-US" altLang="zh-CN" smtClean="0"/>
              <a:t>:</a:t>
            </a:r>
            <a:endParaRPr lang="en-US" altLang="zh-CN" smtClean="0"/>
          </a:p>
          <a:p>
            <a:endParaRPr lang="en-US" altLang="zh-CN" smtClean="0"/>
          </a:p>
          <a:p>
            <a:pPr marL="342900" indent="-342900">
              <a:buAutoNum type="arabicParenR"/>
            </a:pPr>
            <a:r>
              <a:rPr lang="zh-CN" altLang="en-US" smtClean="0"/>
              <a:t>顺序二叉树通常只考虑完全二叉树</a:t>
            </a:r>
            <a:endParaRPr lang="en-US" altLang="zh-CN"/>
          </a:p>
          <a:p>
            <a:pPr marL="342900" indent="-342900">
              <a:buAutoNum type="arabicParenR"/>
            </a:pPr>
            <a:r>
              <a:rPr lang="zh-CN" altLang="en-US" smtClean="0"/>
              <a:t>第</a:t>
            </a:r>
            <a:r>
              <a:rPr lang="en-US" altLang="zh-CN" smtClean="0"/>
              <a:t>n</a:t>
            </a:r>
            <a:r>
              <a:rPr lang="zh-CN" altLang="en-US" smtClean="0"/>
              <a:t>个元素的左子节点为  </a:t>
            </a:r>
            <a:r>
              <a:rPr lang="en-US" altLang="zh-CN" smtClean="0"/>
              <a:t>2 * n + 1 </a:t>
            </a:r>
            <a:endParaRPr lang="en-US" altLang="zh-CN" smtClean="0"/>
          </a:p>
          <a:p>
            <a:pPr marL="342900" indent="-342900">
              <a:buAutoNum type="arabicParenR"/>
            </a:pPr>
            <a:r>
              <a:rPr lang="zh-CN" altLang="en-US" smtClean="0"/>
              <a:t>第</a:t>
            </a:r>
            <a:r>
              <a:rPr lang="en-US" altLang="zh-CN" smtClean="0"/>
              <a:t>n</a:t>
            </a:r>
            <a:r>
              <a:rPr lang="zh-CN" altLang="en-US" smtClean="0"/>
              <a:t>个元素的右子节点为  </a:t>
            </a:r>
            <a:r>
              <a:rPr lang="en-US" altLang="zh-CN" smtClean="0"/>
              <a:t>2 * n + 2</a:t>
            </a:r>
            <a:endParaRPr lang="en-US" altLang="zh-CN" smtClean="0"/>
          </a:p>
          <a:p>
            <a:pPr marL="342900" indent="-342900">
              <a:buAutoNum type="arabicParenR"/>
            </a:pPr>
            <a:r>
              <a:rPr lang="zh-CN" altLang="en-US" smtClean="0"/>
              <a:t>第</a:t>
            </a:r>
            <a:r>
              <a:rPr lang="en-US" altLang="zh-CN" smtClean="0"/>
              <a:t>n</a:t>
            </a:r>
            <a:r>
              <a:rPr lang="zh-CN" altLang="en-US" smtClean="0"/>
              <a:t>个元素的父节点为  </a:t>
            </a:r>
            <a:r>
              <a:rPr lang="en-US" altLang="zh-CN" smtClean="0"/>
              <a:t>(n-1) / 2</a:t>
            </a:r>
            <a:endParaRPr lang="en-US" altLang="zh-CN" smtClean="0"/>
          </a:p>
          <a:p>
            <a:pPr marL="342900" indent="-342900">
              <a:buAutoNum type="arabicParenR"/>
            </a:pPr>
            <a:endParaRPr lang="en-US" altLang="zh-CN"/>
          </a:p>
          <a:p>
            <a:pPr marL="342900" indent="-342900">
              <a:buAutoNum type="arabicParenR"/>
            </a:pPr>
            <a:r>
              <a:rPr lang="en-US" altLang="zh-CN" smtClean="0"/>
              <a:t>n : </a:t>
            </a:r>
            <a:r>
              <a:rPr lang="zh-CN" altLang="en-US" smtClean="0"/>
              <a:t>表示二叉树中的第几个元素</a:t>
            </a:r>
            <a:r>
              <a:rPr lang="en-US" altLang="zh-CN" smtClean="0"/>
              <a:t>(</a:t>
            </a:r>
            <a:r>
              <a:rPr lang="zh-CN" altLang="en-US" smtClean="0"/>
              <a:t>按</a:t>
            </a:r>
            <a:r>
              <a:rPr lang="en-US" altLang="zh-CN" smtClean="0"/>
              <a:t>0</a:t>
            </a:r>
            <a:r>
              <a:rPr lang="zh-CN" altLang="en-US" smtClean="0"/>
              <a:t>开始编号</a:t>
            </a:r>
            <a:br>
              <a:rPr lang="en-US" altLang="zh-CN" smtClean="0"/>
            </a:br>
            <a:r>
              <a:rPr lang="zh-CN" altLang="en-US" smtClean="0"/>
              <a:t>如图所示</a:t>
            </a:r>
            <a:r>
              <a:rPr lang="en-US" altLang="zh-CN" smtClean="0"/>
              <a:t>)</a:t>
            </a:r>
            <a:endParaRPr lang="en-US" altLang="zh-CN" smtClean="0"/>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78896" y="1563089"/>
            <a:ext cx="2751981" cy="31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74035" y="4172260"/>
          <a:ext cx="620611" cy="534680"/>
        </p:xfrm>
        <a:graphic>
          <a:graphicData uri="http://schemas.openxmlformats.org/presentationml/2006/ole">
            <mc:AlternateContent xmlns:mc="http://schemas.openxmlformats.org/markup-compatibility/2006">
              <mc:Choice xmlns:v="urn:schemas-microsoft-com:vml" Requires="v">
                <p:oleObj spid="_x0000_s26832" name="包装程序外壳对象" showAsIcon="1" r:id="rId2" imgW="609600" imgH="523875" progId="Package">
                  <p:embed/>
                </p:oleObj>
              </mc:Choice>
              <mc:Fallback>
                <p:oleObj name="包装程序外壳对象" showAsIcon="1" r:id="rId2" imgW="609600" imgH="523875" progId="Package">
                  <p:embed/>
                  <p:pic>
                    <p:nvPicPr>
                      <p:cNvPr id="0" name="图片 26831"/>
                      <p:cNvPicPr/>
                      <p:nvPr/>
                    </p:nvPicPr>
                    <p:blipFill>
                      <a:blip r:embed="rId3"/>
                      <a:stretch>
                        <a:fillRect/>
                      </a:stretch>
                    </p:blipFill>
                    <p:spPr>
                      <a:xfrm>
                        <a:off x="8674035" y="4172260"/>
                        <a:ext cx="620611" cy="5346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顺序存储二叉树</a:t>
            </a:r>
            <a:r>
              <a:rPr lang="zh-CN" altLang="en-US" sz="2000" b="1">
                <a:solidFill>
                  <a:srgbClr val="0070C0"/>
                </a:solidFill>
              </a:rPr>
              <a:t>遍历</a:t>
            </a:r>
            <a:endParaRPr lang="en-US" altLang="zh-CN"/>
          </a:p>
          <a:p>
            <a:endParaRPr lang="en-US" altLang="zh-CN" smtClean="0"/>
          </a:p>
          <a:p>
            <a:r>
              <a:rPr lang="zh-CN" altLang="en-US" smtClean="0"/>
              <a:t>需求</a:t>
            </a:r>
            <a:r>
              <a:rPr lang="en-US" altLang="zh-CN" smtClean="0"/>
              <a:t>: </a:t>
            </a:r>
            <a:r>
              <a:rPr lang="zh-CN" altLang="en-US" smtClean="0"/>
              <a:t>给你一个数组 </a:t>
            </a:r>
            <a:r>
              <a:rPr lang="en-US" altLang="zh-CN" i="1"/>
              <a:t>{</a:t>
            </a:r>
            <a:r>
              <a:rPr lang="en-US" altLang="zh-CN" smtClean="0"/>
              <a:t>1,2,3,4,5,6,7</a:t>
            </a:r>
            <a:r>
              <a:rPr lang="en-US" altLang="zh-CN"/>
              <a:t>}</a:t>
            </a:r>
            <a:r>
              <a:rPr lang="zh-CN" altLang="en-US" smtClean="0"/>
              <a:t>，要求以二叉树前序遍历的方式进行遍历。 </a:t>
            </a:r>
            <a:r>
              <a:rPr lang="zh-CN" altLang="en-US"/>
              <a:t>前</a:t>
            </a:r>
            <a:r>
              <a:rPr lang="zh-CN" altLang="en-US" smtClean="0"/>
              <a:t>序遍历的结果应当为 </a:t>
            </a:r>
            <a:r>
              <a:rPr lang="en-US" altLang="zh-CN" smtClean="0"/>
              <a:t>1,2,4,5,3,6,7</a:t>
            </a:r>
            <a:endParaRPr lang="en-US" altLang="zh-CN" smtClean="0"/>
          </a:p>
          <a:p>
            <a:endParaRPr lang="en-US" altLang="zh-CN"/>
          </a:p>
          <a:p>
            <a:endParaRPr lang="en-US" altLang="zh-CN" smtClean="0"/>
          </a:p>
          <a:p>
            <a:endParaRPr lang="en-US" altLang="zh-CN" smtClean="0"/>
          </a:p>
          <a:p>
            <a:endParaRPr lang="en-US" altLang="zh-CN"/>
          </a:p>
          <a:p>
            <a:r>
              <a:rPr lang="zh-CN" altLang="en-US" smtClean="0"/>
              <a:t>课后练习：请同学们完</a:t>
            </a:r>
            <a:br>
              <a:rPr lang="en-US" altLang="zh-CN" smtClean="0"/>
            </a:br>
            <a:r>
              <a:rPr lang="zh-CN" altLang="en-US" smtClean="0"/>
              <a:t>成对数组以二叉树中序，</a:t>
            </a:r>
            <a:br>
              <a:rPr lang="en-US" altLang="zh-CN" smtClean="0"/>
            </a:br>
            <a:r>
              <a:rPr lang="zh-CN" altLang="en-US" smtClean="0"/>
              <a:t>后序遍历方式的代码</a:t>
            </a:r>
            <a:r>
              <a:rPr lang="en-US" altLang="zh-CN" smtClean="0"/>
              <a:t>.</a:t>
            </a:r>
            <a:endParaRPr lang="en-US" altLang="zh-CN" smtClean="0"/>
          </a:p>
          <a:p>
            <a:endParaRPr lang="zh-CN" altLang="en-US"/>
          </a:p>
        </p:txBody>
      </p:sp>
      <p:sp>
        <p:nvSpPr>
          <p:cNvPr id="3" name="TextBox 2"/>
          <p:cNvSpPr txBox="1"/>
          <p:nvPr/>
        </p:nvSpPr>
        <p:spPr>
          <a:xfrm>
            <a:off x="5490517" y="2160215"/>
            <a:ext cx="3951723" cy="3477875"/>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class ArrayBinaryTree {</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private int[] arr</a:t>
            </a:r>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ArrayBinaryTree(int[] arr)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this.arr = arr</a:t>
            </a:r>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this.preOrder(0</a:t>
            </a:r>
            <a:r>
              <a:rPr lang="en-US" altLang="zh-CN" sz="1100" b="1" smtClean="0">
                <a:latin typeface="Arial" panose="020B0604020202020204" pitchFamily="34" charset="0"/>
                <a:cs typeface="Arial" panose="020B0604020202020204" pitchFamily="34" charset="0"/>
              </a:rPr>
              <a:t>);}</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preOrder(int index)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(arr == null || arr.length == 0)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t>
            </a:r>
            <a:r>
              <a:rPr lang="zh-CN" altLang="en-US" sz="1100" b="1" i="1">
                <a:latin typeface="Arial" panose="020B0604020202020204" pitchFamily="34" charset="0"/>
                <a:cs typeface="Arial" panose="020B0604020202020204" pitchFamily="34" charset="0"/>
              </a:rPr>
              <a:t>数组为空，不能按照二叉树前序遍历</a:t>
            </a:r>
            <a:r>
              <a:rPr lang="en-US" altLang="zh-CN" sz="1100" b="1" i="1">
                <a:latin typeface="Arial" panose="020B0604020202020204" pitchFamily="34" charset="0"/>
                <a:cs typeface="Arial" panose="020B0604020202020204" pitchFamily="34" charset="0"/>
              </a:rPr>
              <a:t>");</a:t>
            </a:r>
            <a:endParaRPr lang="en-US" altLang="zh-CN" sz="1100" b="1" i="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out.println(arr[index</a:t>
            </a:r>
            <a:r>
              <a:rPr lang="en-US" altLang="zh-CN" sz="1100" b="1" i="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+ 1)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+ 1);</a:t>
            </a:r>
            <a:endParaRPr lang="en-US" altLang="zh-CN" sz="1100" b="1">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+ 2)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+ 2);</a:t>
            </a:r>
            <a:endParaRPr lang="en-US" altLang="zh-CN" sz="1100" b="1">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2339102"/>
          </a:xfrm>
          <a:prstGeom prst="rect">
            <a:avLst/>
          </a:prstGeom>
          <a:noFill/>
        </p:spPr>
        <p:txBody>
          <a:bodyPr wrap="square" rtlCol="0">
            <a:spAutoFit/>
          </a:bodyPr>
          <a:lstStyle/>
          <a:p>
            <a:r>
              <a:rPr lang="zh-CN" altLang="en-US" sz="2000" b="1" smtClean="0">
                <a:solidFill>
                  <a:srgbClr val="0070C0"/>
                </a:solidFill>
              </a:rPr>
              <a:t>顺序存储二叉树</a:t>
            </a:r>
            <a:r>
              <a:rPr lang="zh-CN" altLang="en-US" sz="2000" b="1">
                <a:solidFill>
                  <a:srgbClr val="0070C0"/>
                </a:solidFill>
              </a:rPr>
              <a:t>应</a:t>
            </a:r>
            <a:r>
              <a:rPr lang="zh-CN" altLang="en-US" sz="2000" b="1" smtClean="0">
                <a:solidFill>
                  <a:srgbClr val="0070C0"/>
                </a:solidFill>
              </a:rPr>
              <a:t>用实例</a:t>
            </a:r>
            <a:endParaRPr lang="en-US" altLang="zh-CN"/>
          </a:p>
          <a:p>
            <a:endParaRPr lang="en-US" altLang="zh-CN" smtClean="0"/>
          </a:p>
          <a:p>
            <a:r>
              <a:rPr lang="zh-CN" altLang="en-US" smtClean="0"/>
              <a:t>八大排序算法中的</a:t>
            </a:r>
            <a:r>
              <a:rPr lang="zh-CN" altLang="en-US" b="1" smtClean="0"/>
              <a:t>堆排序</a:t>
            </a:r>
            <a:r>
              <a:rPr lang="zh-CN" altLang="en-US" smtClean="0"/>
              <a:t>，就会使用到顺序存储二叉树， </a:t>
            </a:r>
            <a:r>
              <a:rPr lang="zh-CN" altLang="en-US"/>
              <a:t>关</a:t>
            </a:r>
            <a:r>
              <a:rPr lang="zh-CN" altLang="en-US" smtClean="0"/>
              <a:t>于堆排序，我们放在</a:t>
            </a:r>
            <a:r>
              <a:rPr lang="en-US" altLang="zh-CN" smtClean="0"/>
              <a:t>&lt;&lt;</a:t>
            </a:r>
            <a:r>
              <a:rPr lang="zh-CN" altLang="en-US" smtClean="0"/>
              <a:t>树结构实际应用</a:t>
            </a:r>
            <a:r>
              <a:rPr lang="en-US" altLang="zh-CN" smtClean="0"/>
              <a:t>&gt;&gt; </a:t>
            </a:r>
            <a:r>
              <a:rPr lang="zh-CN" altLang="en-US" smtClean="0"/>
              <a:t>章节讲解。</a:t>
            </a:r>
            <a:endParaRPr lang="en-US" altLang="zh-CN"/>
          </a:p>
          <a:p>
            <a:endParaRPr lang="en-US" altLang="zh-CN" smtClean="0"/>
          </a:p>
          <a:p>
            <a:endParaRPr lang="en-US" altLang="zh-CN" smtClean="0"/>
          </a:p>
          <a:p>
            <a:endParaRPr lang="en-US" altLang="zh-CN"/>
          </a:p>
          <a:p>
            <a:endParaRPr lang="zh-CN"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先看一个问题</a:t>
            </a:r>
            <a:endParaRPr lang="en-US" altLang="zh-CN"/>
          </a:p>
          <a:p>
            <a:endParaRPr lang="en-US" altLang="zh-CN" smtClean="0"/>
          </a:p>
          <a:p>
            <a:r>
              <a:rPr lang="zh-CN" altLang="en-US" smtClean="0"/>
              <a:t>将数列 </a:t>
            </a:r>
            <a:r>
              <a:rPr lang="en-US" altLang="zh-CN" smtClean="0"/>
              <a:t>{1, 3, 6, 8, 10, 14  } </a:t>
            </a:r>
            <a:r>
              <a:rPr lang="zh-CN" altLang="en-US" smtClean="0"/>
              <a:t>构建成一颗二叉树</a:t>
            </a:r>
            <a:r>
              <a:rPr lang="en-US" altLang="zh-CN" smtClean="0"/>
              <a:t>.  n+1=7</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5" name="圆角矩形 4"/>
          <p:cNvSpPr/>
          <p:nvPr/>
        </p:nvSpPr>
        <p:spPr>
          <a:xfrm>
            <a:off x="2380431" y="25286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637481" y="320488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456756" y="323346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913707" y="2661964"/>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90056" y="2661964"/>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932631" y="39002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337445" y="3338238"/>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123256" y="38716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447106" y="3338239"/>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247206" y="39097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456755" y="3366813"/>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41597" y="4412862"/>
            <a:ext cx="7920758" cy="1169551"/>
          </a:xfrm>
          <a:prstGeom prst="rect">
            <a:avLst/>
          </a:prstGeom>
          <a:noFill/>
        </p:spPr>
        <p:txBody>
          <a:bodyPr wrap="none" rtlCol="0">
            <a:spAutoFit/>
          </a:bodyPr>
          <a:lstStyle/>
          <a:p>
            <a:r>
              <a:rPr lang="zh-CN" altLang="en-US" sz="1400" smtClean="0"/>
              <a:t>问题分析</a:t>
            </a:r>
            <a:r>
              <a:rPr lang="en-US" altLang="zh-CN" sz="1400" smtClean="0"/>
              <a:t>: </a:t>
            </a:r>
            <a:endParaRPr lang="en-US" altLang="zh-CN" sz="1400" smtClean="0"/>
          </a:p>
          <a:p>
            <a:pPr marL="342900" indent="-342900">
              <a:buAutoNum type="arabicParenR"/>
            </a:pPr>
            <a:r>
              <a:rPr lang="zh-CN" altLang="en-US" sz="1400" smtClean="0"/>
              <a:t>当我们对上面的二叉树进行中序遍历时，数列为 </a:t>
            </a:r>
            <a:r>
              <a:rPr lang="en-US" altLang="zh-CN" sz="1400" smtClean="0"/>
              <a:t>{8, 3, 10, 1, 6, 14 }</a:t>
            </a:r>
            <a:endParaRPr lang="en-US" altLang="zh-CN" sz="1400" smtClean="0"/>
          </a:p>
          <a:p>
            <a:pPr marL="342900" indent="-342900">
              <a:buAutoNum type="arabicParenR"/>
            </a:pPr>
            <a:r>
              <a:rPr lang="zh-CN" altLang="en-US" sz="1400" smtClean="0"/>
              <a:t>但是 </a:t>
            </a:r>
            <a:r>
              <a:rPr lang="en-US" altLang="zh-CN" sz="1400" smtClean="0"/>
              <a:t>6, 8, 10, 14 </a:t>
            </a:r>
            <a:r>
              <a:rPr lang="zh-CN" altLang="en-US" sz="1400" smtClean="0"/>
              <a:t>这几个节点的 左右指针，并没有完全的利用上</a:t>
            </a:r>
            <a:r>
              <a:rPr lang="en-US" altLang="zh-CN" sz="1400" smtClean="0"/>
              <a:t>.</a:t>
            </a:r>
            <a:endParaRPr lang="en-US" altLang="zh-CN" sz="1400" smtClean="0"/>
          </a:p>
          <a:p>
            <a:pPr marL="342900" indent="-342900">
              <a:buAutoNum type="arabicParenR"/>
            </a:pPr>
            <a:r>
              <a:rPr lang="zh-CN" altLang="en-US" sz="1400"/>
              <a:t>如</a:t>
            </a:r>
            <a:r>
              <a:rPr lang="zh-CN" altLang="en-US" sz="1400" smtClean="0"/>
              <a:t>果我们希望充分的利用 </a:t>
            </a:r>
            <a:r>
              <a:rPr lang="zh-CN" altLang="en-US" sz="1400"/>
              <a:t>各</a:t>
            </a:r>
            <a:r>
              <a:rPr lang="zh-CN" altLang="en-US" sz="1400" smtClean="0"/>
              <a:t>个节点的左右指针， 让各个节点可以指向自己的前后节点</a:t>
            </a:r>
            <a:r>
              <a:rPr lang="en-US" altLang="zh-CN" sz="1400" smtClean="0"/>
              <a:t>,</a:t>
            </a:r>
            <a:r>
              <a:rPr lang="zh-CN" altLang="en-US" sz="1400" smtClean="0"/>
              <a:t>怎么办</a:t>
            </a:r>
            <a:r>
              <a:rPr lang="en-US" altLang="zh-CN" sz="1400" smtClean="0"/>
              <a:t>?</a:t>
            </a:r>
            <a:endParaRPr lang="en-US" altLang="zh-CN" sz="1400" smtClean="0"/>
          </a:p>
          <a:p>
            <a:pPr marL="342900" indent="-342900">
              <a:buAutoNum type="arabicParenR"/>
            </a:pPr>
            <a:r>
              <a:rPr lang="zh-CN" altLang="en-US" sz="1400"/>
              <a:t>解</a:t>
            </a:r>
            <a:r>
              <a:rPr lang="zh-CN" altLang="en-US" sz="1400" smtClean="0"/>
              <a:t>决方案</a:t>
            </a:r>
            <a:r>
              <a:rPr lang="en-US" altLang="zh-CN" sz="1400" smtClean="0"/>
              <a:t>-</a:t>
            </a:r>
            <a:r>
              <a:rPr lang="zh-CN" altLang="en-US" sz="1400" smtClean="0"/>
              <a:t>线索二叉树</a:t>
            </a:r>
            <a:endParaRPr lang="en-US" altLang="zh-CN" sz="1400" smtClean="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4278094"/>
          </a:xfrm>
          <a:prstGeom prst="rect">
            <a:avLst/>
          </a:prstGeom>
          <a:noFill/>
        </p:spPr>
        <p:txBody>
          <a:bodyPr wrap="square" rtlCol="0">
            <a:spAutoFit/>
          </a:bodyPr>
          <a:lstStyle/>
          <a:p>
            <a:r>
              <a:rPr lang="zh-CN" altLang="en-US" sz="2000" b="1" smtClean="0">
                <a:solidFill>
                  <a:srgbClr val="0070C0"/>
                </a:solidFill>
              </a:rPr>
              <a:t>线索二叉树基本介绍</a:t>
            </a:r>
            <a:endParaRPr lang="en-US" altLang="zh-CN"/>
          </a:p>
          <a:p>
            <a:endParaRPr lang="en-US" altLang="zh-CN" smtClean="0"/>
          </a:p>
          <a:p>
            <a:pPr marL="342900" indent="-342900">
              <a:buAutoNum type="arabicParenR"/>
            </a:pPr>
            <a:r>
              <a:rPr lang="en-US" altLang="zh-CN" smtClean="0"/>
              <a:t>n</a:t>
            </a:r>
            <a:r>
              <a:rPr lang="zh-CN" altLang="en-US"/>
              <a:t>个结点的二叉链表中含有</a:t>
            </a:r>
            <a:r>
              <a:rPr lang="en-US" altLang="zh-CN" smtClean="0"/>
              <a:t>n+1  【</a:t>
            </a:r>
            <a:r>
              <a:rPr lang="zh-CN" altLang="en-US" smtClean="0"/>
              <a:t>公式 </a:t>
            </a:r>
            <a:r>
              <a:rPr lang="en-US" altLang="zh-CN" smtClean="0"/>
              <a:t>2n-</a:t>
            </a:r>
            <a:r>
              <a:rPr lang="en-US" altLang="zh-CN"/>
              <a:t>(n-1)=</a:t>
            </a:r>
            <a:r>
              <a:rPr lang="en-US" altLang="zh-CN" smtClean="0"/>
              <a:t>n+1】 </a:t>
            </a:r>
            <a:r>
              <a:rPr lang="zh-CN" altLang="en-US" smtClean="0"/>
              <a:t>个</a:t>
            </a:r>
            <a:r>
              <a:rPr lang="zh-CN" altLang="en-US"/>
              <a:t>空指针域。利用二叉链表中的空指针域，存放指</a:t>
            </a:r>
            <a:r>
              <a:rPr lang="zh-CN" altLang="en-US" smtClean="0"/>
              <a:t>向</a:t>
            </a:r>
            <a:r>
              <a:rPr lang="zh-CN" altLang="en-US" b="1" smtClean="0">
                <a:solidFill>
                  <a:srgbClr val="0070C0"/>
                </a:solidFill>
              </a:rPr>
              <a:t>该</a:t>
            </a:r>
            <a:r>
              <a:rPr lang="zh-CN" altLang="en-US" smtClean="0">
                <a:hlinkClick r:id="rId1"/>
              </a:rPr>
              <a:t>结</a:t>
            </a:r>
            <a:r>
              <a:rPr lang="zh-CN" altLang="en-US">
                <a:hlinkClick r:id="rId1"/>
              </a:rPr>
              <a:t>点</a:t>
            </a:r>
            <a:r>
              <a:rPr lang="zh-CN" altLang="en-US"/>
              <a:t>在</a:t>
            </a:r>
            <a:r>
              <a:rPr lang="zh-CN" altLang="en-US" b="1">
                <a:solidFill>
                  <a:srgbClr val="DA0000"/>
                </a:solidFill>
              </a:rPr>
              <a:t>某种遍历次序</a:t>
            </a:r>
            <a:r>
              <a:rPr lang="zh-CN" altLang="en-US"/>
              <a:t>下的前驱和后继结</a:t>
            </a:r>
            <a:r>
              <a:rPr lang="zh-CN" altLang="en-US" smtClean="0"/>
              <a:t>点的指针（</a:t>
            </a:r>
            <a:r>
              <a:rPr lang="zh-CN" altLang="en-US"/>
              <a:t>这种附加的指针称为</a:t>
            </a:r>
            <a:r>
              <a:rPr lang="en-US" altLang="zh-CN"/>
              <a:t>"</a:t>
            </a:r>
            <a:r>
              <a:rPr lang="zh-CN" altLang="en-US"/>
              <a:t>线索</a:t>
            </a:r>
            <a:r>
              <a:rPr lang="en-US" altLang="zh-CN"/>
              <a:t>"</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这</a:t>
            </a:r>
            <a:r>
              <a:rPr lang="zh-CN" altLang="en-US"/>
              <a:t>种加上了线索的二叉链表称为</a:t>
            </a:r>
            <a:r>
              <a:rPr lang="zh-CN" altLang="en-US" b="1"/>
              <a:t>线索链表</a:t>
            </a:r>
            <a:r>
              <a:rPr lang="zh-CN" altLang="en-US"/>
              <a:t>，相应的二叉树称为</a:t>
            </a:r>
            <a:r>
              <a:rPr lang="zh-CN" altLang="en-US" b="1"/>
              <a:t>线索二叉树</a:t>
            </a:r>
            <a:r>
              <a:rPr lang="en-US" altLang="zh-CN" b="1"/>
              <a:t>(Threaded BinaryTree)</a:t>
            </a:r>
            <a:r>
              <a:rPr lang="zh-CN" altLang="en-US"/>
              <a:t>。根据线索性质的不同，线索二叉树可分为</a:t>
            </a:r>
            <a:r>
              <a:rPr lang="zh-CN" altLang="en-US" b="1"/>
              <a:t>前序线索二叉树、中序线索二叉树</a:t>
            </a:r>
            <a:r>
              <a:rPr lang="zh-CN" altLang="en-US"/>
              <a:t>和</a:t>
            </a:r>
            <a:r>
              <a:rPr lang="zh-CN" altLang="en-US" b="1"/>
              <a:t>后序线索二叉树</a:t>
            </a:r>
            <a:r>
              <a:rPr lang="zh-CN" altLang="en-US"/>
              <a:t>三</a:t>
            </a:r>
            <a:r>
              <a:rPr lang="zh-CN" altLang="en-US" smtClean="0"/>
              <a:t>种</a:t>
            </a:r>
            <a:endParaRPr lang="en-US" altLang="zh-CN" smtClean="0"/>
          </a:p>
          <a:p>
            <a:pPr marL="342900" indent="-342900">
              <a:buAutoNum type="arabicParenR"/>
            </a:pPr>
            <a:endParaRPr lang="en-US" altLang="zh-CN"/>
          </a:p>
          <a:p>
            <a:pPr marL="342900" indent="-342900">
              <a:buAutoNum type="arabicParenR"/>
            </a:pPr>
            <a:r>
              <a:rPr lang="zh-CN" altLang="en-US" smtClean="0"/>
              <a:t>一个结点的前一</a:t>
            </a:r>
            <a:r>
              <a:rPr lang="zh-CN" altLang="en-US"/>
              <a:t>个结点</a:t>
            </a:r>
            <a:r>
              <a:rPr lang="zh-CN" altLang="en-US" smtClean="0"/>
              <a:t>，称为</a:t>
            </a:r>
            <a:r>
              <a:rPr lang="zh-CN" altLang="en-US" b="1" smtClean="0">
                <a:solidFill>
                  <a:srgbClr val="DA0000"/>
                </a:solidFill>
              </a:rPr>
              <a:t>前驱</a:t>
            </a:r>
            <a:r>
              <a:rPr lang="zh-CN" altLang="en-US"/>
              <a:t>结点</a:t>
            </a:r>
            <a:endParaRPr lang="en-US" altLang="zh-CN" smtClean="0"/>
          </a:p>
          <a:p>
            <a:pPr marL="342900" indent="-342900">
              <a:buAutoNum type="arabicParenR"/>
            </a:pPr>
            <a:r>
              <a:rPr lang="zh-CN" altLang="en-US"/>
              <a:t>一个结点</a:t>
            </a:r>
            <a:r>
              <a:rPr lang="zh-CN" altLang="en-US" smtClean="0"/>
              <a:t>的后一</a:t>
            </a:r>
            <a:r>
              <a:rPr lang="zh-CN" altLang="en-US"/>
              <a:t>个结点</a:t>
            </a:r>
            <a:r>
              <a:rPr lang="zh-CN" altLang="en-US" smtClean="0"/>
              <a:t>，称为</a:t>
            </a:r>
            <a:r>
              <a:rPr lang="zh-CN" altLang="en-US" b="1" smtClean="0">
                <a:solidFill>
                  <a:srgbClr val="DA0000"/>
                </a:solidFill>
              </a:rPr>
              <a:t>后继</a:t>
            </a:r>
            <a:r>
              <a:rPr lang="zh-CN" altLang="en-US"/>
              <a:t>结点</a:t>
            </a:r>
            <a:endParaRPr lang="en-US" altLang="zh-CN" smtClean="0"/>
          </a:p>
          <a:p>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a:t>应</a:t>
            </a:r>
            <a:r>
              <a:rPr lang="zh-CN" altLang="en-US" b="1" smtClean="0"/>
              <a:t>用案例说明</a:t>
            </a:r>
            <a:r>
              <a:rPr lang="zh-CN" altLang="en-US" smtClean="0"/>
              <a:t>：将下面的二叉树，进行</a:t>
            </a:r>
            <a:r>
              <a:rPr lang="zh-CN" altLang="en-US" b="1" smtClean="0"/>
              <a:t>中序线索二叉树</a:t>
            </a:r>
            <a:r>
              <a:rPr lang="zh-CN" altLang="en-US" smtClean="0"/>
              <a:t>。中序遍历的数列为 </a:t>
            </a:r>
            <a:r>
              <a:rPr lang="en-US" altLang="zh-CN" smtClean="0"/>
              <a:t>{8, 3, 10, 1, 14, 6}</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
        <p:nvSpPr>
          <p:cNvPr id="5" name="圆角矩形 4"/>
          <p:cNvSpPr/>
          <p:nvPr/>
        </p:nvSpPr>
        <p:spPr>
          <a:xfrm>
            <a:off x="2308423" y="28166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65473" y="349292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84748" y="352149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841699" y="294999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18048" y="294999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60623" y="41882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65437" y="362627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51248" y="41596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75098" y="362627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75198" y="41977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84747" y="365484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4247317"/>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smtClean="0"/>
              <a:t>思路分析</a:t>
            </a:r>
            <a:r>
              <a:rPr lang="en-US" altLang="zh-CN" smtClean="0"/>
              <a:t>:  </a:t>
            </a:r>
            <a:r>
              <a:rPr lang="zh-CN" altLang="en-US" smtClean="0"/>
              <a:t>中序遍历的结果：</a:t>
            </a:r>
            <a:r>
              <a:rPr lang="en-US" altLang="zh-CN" smtClean="0"/>
              <a:t>{8</a:t>
            </a:r>
            <a:r>
              <a:rPr lang="en-US" altLang="zh-CN"/>
              <a:t>, 3, 10, 1, 14, 6}</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zh-CN" altLang="en-US" sz="1400" b="1"/>
              <a:t>说</a:t>
            </a:r>
            <a:r>
              <a:rPr lang="zh-CN" altLang="en-US" sz="1400" b="1" smtClean="0"/>
              <a:t>明</a:t>
            </a:r>
            <a:r>
              <a:rPr lang="en-US" altLang="zh-CN" sz="1400" b="1" smtClean="0"/>
              <a:t>: </a:t>
            </a:r>
            <a:r>
              <a:rPr lang="zh-CN" altLang="en-US" sz="1400" b="1" smtClean="0"/>
              <a:t>当线索化二叉树后，</a:t>
            </a:r>
            <a:r>
              <a:rPr lang="en-US" altLang="zh-CN" sz="1400" b="1" smtClean="0"/>
              <a:t>Node</a:t>
            </a:r>
            <a:r>
              <a:rPr lang="zh-CN" altLang="en-US" sz="1400" b="1" smtClean="0"/>
              <a:t>节点的 属性 </a:t>
            </a:r>
            <a:r>
              <a:rPr lang="en-US" altLang="zh-CN" sz="1400" b="1" smtClean="0"/>
              <a:t>left </a:t>
            </a:r>
            <a:r>
              <a:rPr lang="zh-CN" altLang="en-US" sz="1400" b="1" smtClean="0"/>
              <a:t>和 </a:t>
            </a:r>
            <a:r>
              <a:rPr lang="en-US" altLang="zh-CN" sz="1400" b="1" smtClean="0"/>
              <a:t>right </a:t>
            </a:r>
            <a:r>
              <a:rPr lang="zh-CN" altLang="en-US" sz="1400" b="1" smtClean="0"/>
              <a:t>，有如下情况</a:t>
            </a:r>
            <a:r>
              <a:rPr lang="en-US" altLang="zh-CN" sz="1400" b="1" smtClean="0"/>
              <a:t>:</a:t>
            </a:r>
            <a:endParaRPr lang="en-US" altLang="zh-CN" sz="1400" b="1" smtClean="0"/>
          </a:p>
          <a:p>
            <a:pPr marL="342900" indent="-342900">
              <a:buAutoNum type="arabicParenR"/>
            </a:pPr>
            <a:r>
              <a:rPr lang="en-US" altLang="zh-CN" sz="1400" smtClean="0"/>
              <a:t>left </a:t>
            </a:r>
            <a:r>
              <a:rPr lang="zh-CN" altLang="en-US" sz="1400" smtClean="0"/>
              <a:t>指向的是左子树，也可能是指向的前驱节点</a:t>
            </a:r>
            <a:r>
              <a:rPr lang="en-US" altLang="zh-CN" sz="1400" smtClean="0"/>
              <a:t>. </a:t>
            </a:r>
            <a:r>
              <a:rPr lang="zh-CN" altLang="en-US" sz="1400" smtClean="0"/>
              <a:t>比如 ① 节点 </a:t>
            </a:r>
            <a:r>
              <a:rPr lang="en-US" altLang="zh-CN" sz="1400" smtClean="0"/>
              <a:t>left </a:t>
            </a:r>
            <a:r>
              <a:rPr lang="zh-CN" altLang="en-US" sz="1400" smtClean="0"/>
              <a:t>指向的左子树</a:t>
            </a:r>
            <a:r>
              <a:rPr lang="en-US" altLang="zh-CN" sz="1400" smtClean="0"/>
              <a:t>, </a:t>
            </a:r>
            <a:r>
              <a:rPr lang="zh-CN" altLang="en-US" sz="1400" smtClean="0"/>
              <a:t>而 ⑩ 节点的 </a:t>
            </a:r>
            <a:r>
              <a:rPr lang="en-US" altLang="zh-CN" sz="1400" smtClean="0"/>
              <a:t>left </a:t>
            </a:r>
            <a:r>
              <a:rPr lang="zh-CN" altLang="en-US" sz="1400" smtClean="0"/>
              <a:t>指向的就是前驱节点</a:t>
            </a:r>
            <a:r>
              <a:rPr lang="en-US" altLang="zh-CN" sz="1400" smtClean="0"/>
              <a:t>.</a:t>
            </a:r>
            <a:endParaRPr lang="en-US" altLang="zh-CN" sz="1400" smtClean="0"/>
          </a:p>
          <a:p>
            <a:pPr marL="342900" indent="-342900">
              <a:buAutoNum type="arabicParenR"/>
            </a:pPr>
            <a:r>
              <a:rPr lang="en-US" altLang="zh-CN" sz="1400" smtClean="0"/>
              <a:t>right</a:t>
            </a:r>
            <a:r>
              <a:rPr lang="zh-CN" altLang="en-US" sz="1400" smtClean="0"/>
              <a:t>指向的是右子树，也可能是指向后继节点，比如 ① </a:t>
            </a:r>
            <a:r>
              <a:rPr lang="zh-CN" altLang="en-US" sz="1400"/>
              <a:t>节</a:t>
            </a:r>
            <a:r>
              <a:rPr lang="zh-CN" altLang="en-US" sz="1400" smtClean="0"/>
              <a:t>点</a:t>
            </a:r>
            <a:r>
              <a:rPr lang="en-US" altLang="zh-CN" sz="1400" smtClean="0"/>
              <a:t>right </a:t>
            </a:r>
            <a:r>
              <a:rPr lang="zh-CN" altLang="en-US" sz="1400" smtClean="0"/>
              <a:t>指向的是右子树，而⑩ 节点的</a:t>
            </a:r>
            <a:r>
              <a:rPr lang="en-US" altLang="zh-CN" sz="1400" smtClean="0"/>
              <a:t>right </a:t>
            </a:r>
            <a:r>
              <a:rPr lang="zh-CN" altLang="en-US" sz="1400" smtClean="0"/>
              <a:t>指向的是后继节点</a:t>
            </a:r>
            <a:r>
              <a:rPr lang="en-US" altLang="zh-CN" sz="1400" smtClean="0"/>
              <a:t>.</a:t>
            </a:r>
            <a:endParaRPr lang="en-US" altLang="zh-CN" sz="1400" smtClean="0"/>
          </a:p>
        </p:txBody>
      </p:sp>
      <p:sp>
        <p:nvSpPr>
          <p:cNvPr id="5" name="圆角矩形 4"/>
          <p:cNvSpPr/>
          <p:nvPr/>
        </p:nvSpPr>
        <p:spPr>
          <a:xfrm>
            <a:off x="2257797" y="24482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14847" y="312452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34122" y="315309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791073" y="2581597"/>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067422" y="2581597"/>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09997" y="38198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14811" y="3257871"/>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00622" y="37912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24472" y="3257872"/>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24572" y="38293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34121" y="3286446"/>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右箭头 2"/>
          <p:cNvSpPr/>
          <p:nvPr/>
        </p:nvSpPr>
        <p:spPr>
          <a:xfrm>
            <a:off x="4215755" y="2581597"/>
            <a:ext cx="1399356" cy="7048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smtClean="0"/>
              <a:t>中序线索二叉树</a:t>
            </a:r>
            <a:endParaRPr lang="zh-CN" altLang="en-US" sz="1100"/>
          </a:p>
        </p:txBody>
      </p:sp>
      <p:graphicFrame>
        <p:nvGraphicFramePr>
          <p:cNvPr id="4" name="对象 3"/>
          <p:cNvGraphicFramePr>
            <a:graphicFrameLocks noChangeAspect="1"/>
          </p:cNvGraphicFramePr>
          <p:nvPr/>
        </p:nvGraphicFramePr>
        <p:xfrm>
          <a:off x="9018909" y="3839861"/>
          <a:ext cx="432048" cy="332478"/>
        </p:xfrm>
        <a:graphic>
          <a:graphicData uri="http://schemas.openxmlformats.org/presentationml/2006/ole">
            <mc:AlternateContent xmlns:mc="http://schemas.openxmlformats.org/markup-compatibility/2006">
              <mc:Choice xmlns:v="urn:schemas-microsoft-com:vml" Requires="v">
                <p:oleObj spid="_x0000_s64653" name="包装程序外壳对象" showAsIcon="1" r:id="rId1" imgW="466725" imgH="523875" progId="Package">
                  <p:embed/>
                </p:oleObj>
              </mc:Choice>
              <mc:Fallback>
                <p:oleObj name="包装程序外壳对象" showAsIcon="1" r:id="rId1" imgW="466725" imgH="523875" progId="Package">
                  <p:embed/>
                  <p:pic>
                    <p:nvPicPr>
                      <p:cNvPr id="0" name="图片 64652"/>
                      <p:cNvPicPr/>
                      <p:nvPr/>
                    </p:nvPicPr>
                    <p:blipFill>
                      <a:blip r:embed="rId2"/>
                      <a:stretch>
                        <a:fillRect/>
                      </a:stretch>
                    </p:blipFill>
                    <p:spPr>
                      <a:xfrm>
                        <a:off x="9018909" y="3839861"/>
                        <a:ext cx="432048" cy="332478"/>
                      </a:xfrm>
                      <a:prstGeom prst="rect">
                        <a:avLst/>
                      </a:prstGeom>
                    </p:spPr>
                  </p:pic>
                </p:oleObj>
              </mc:Fallback>
            </mc:AlternateContent>
          </a:graphicData>
        </a:graphic>
      </p:graphicFrame>
      <p:sp>
        <p:nvSpPr>
          <p:cNvPr id="18" name="圆角矩形 17"/>
          <p:cNvSpPr/>
          <p:nvPr/>
        </p:nvSpPr>
        <p:spPr>
          <a:xfrm>
            <a:off x="6922640" y="24704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19" name="圆角矩形 18"/>
          <p:cNvSpPr/>
          <p:nvPr/>
        </p:nvSpPr>
        <p:spPr>
          <a:xfrm>
            <a:off x="6179690" y="314675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20" name="圆角矩形 19"/>
          <p:cNvSpPr/>
          <p:nvPr/>
        </p:nvSpPr>
        <p:spPr>
          <a:xfrm>
            <a:off x="7998965" y="317532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21" name="曲线连接符 20"/>
          <p:cNvCxnSpPr>
            <a:stCxn id="18" idx="1"/>
          </p:cNvCxnSpPr>
          <p:nvPr/>
        </p:nvCxnSpPr>
        <p:spPr>
          <a:xfrm rot="10800000" flipV="1">
            <a:off x="6455916" y="260382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8" idx="3"/>
            <a:endCxn id="20" idx="0"/>
          </p:cNvCxnSpPr>
          <p:nvPr/>
        </p:nvCxnSpPr>
        <p:spPr>
          <a:xfrm>
            <a:off x="7732265" y="260382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474840" y="38420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24" name="曲线连接符 23"/>
          <p:cNvCxnSpPr>
            <a:stCxn id="19" idx="1"/>
            <a:endCxn id="23" idx="0"/>
          </p:cNvCxnSpPr>
          <p:nvPr/>
        </p:nvCxnSpPr>
        <p:spPr>
          <a:xfrm rot="10800000" flipV="1">
            <a:off x="5879654" y="328010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6665465" y="38135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26" name="曲线连接符 25"/>
          <p:cNvCxnSpPr>
            <a:stCxn id="19" idx="3"/>
            <a:endCxn id="25" idx="0"/>
          </p:cNvCxnSpPr>
          <p:nvPr/>
        </p:nvCxnSpPr>
        <p:spPr>
          <a:xfrm>
            <a:off x="6989315" y="328010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789415" y="38516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28" name="曲线连接符 27"/>
          <p:cNvCxnSpPr>
            <a:stCxn id="20" idx="1"/>
            <a:endCxn id="27" idx="0"/>
          </p:cNvCxnSpPr>
          <p:nvPr/>
        </p:nvCxnSpPr>
        <p:spPr>
          <a:xfrm rot="10800000" flipH="1" flipV="1">
            <a:off x="7998964" y="330867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5400000" flipH="1" flipV="1">
            <a:off x="6001496" y="3470202"/>
            <a:ext cx="482596" cy="426244"/>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曲线连接符 30"/>
          <p:cNvCxnSpPr/>
          <p:nvPr/>
        </p:nvCxnSpPr>
        <p:spPr>
          <a:xfrm rot="16200000" flipV="1">
            <a:off x="6540326" y="3544937"/>
            <a:ext cx="371475" cy="121196"/>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曲线连接符 33"/>
          <p:cNvCxnSpPr/>
          <p:nvPr/>
        </p:nvCxnSpPr>
        <p:spPr>
          <a:xfrm rot="5400000" flipH="1" flipV="1">
            <a:off x="6726982" y="3228903"/>
            <a:ext cx="1092196" cy="1087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曲线连接符 35"/>
          <p:cNvCxnSpPr/>
          <p:nvPr/>
        </p:nvCxnSpPr>
        <p:spPr>
          <a:xfrm rot="16200000" flipV="1">
            <a:off x="7149728" y="3062539"/>
            <a:ext cx="1114425" cy="463699"/>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曲线连接符 37"/>
          <p:cNvCxnSpPr/>
          <p:nvPr/>
        </p:nvCxnSpPr>
        <p:spPr>
          <a:xfrm rot="5400000" flipH="1" flipV="1">
            <a:off x="8162479" y="3683324"/>
            <a:ext cx="482596" cy="1"/>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 name="直接箭头连接符 29"/>
          <p:cNvCxnSpPr/>
          <p:nvPr/>
        </p:nvCxnSpPr>
        <p:spPr>
          <a:xfrm flipH="1">
            <a:off x="2024435" y="2483180"/>
            <a:ext cx="147638" cy="69214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a:off x="1098029" y="3107824"/>
            <a:ext cx="0" cy="6064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1839289" y="2601520"/>
            <a:ext cx="665567" cy="369332"/>
          </a:xfrm>
          <a:prstGeom prst="rect">
            <a:avLst/>
          </a:prstGeom>
          <a:noFill/>
        </p:spPr>
        <p:txBody>
          <a:bodyPr wrap="none" rtlCol="0">
            <a:spAutoFit/>
          </a:bodyPr>
          <a:lstStyle/>
          <a:p>
            <a:r>
              <a:rPr lang="en-US" altLang="zh-CN" smtClean="0"/>
              <a:t>node</a:t>
            </a:r>
            <a:endParaRPr lang="zh-CN" altLang="en-US"/>
          </a:p>
        </p:txBody>
      </p:sp>
      <p:sp>
        <p:nvSpPr>
          <p:cNvPr id="37" name="TextBox 36"/>
          <p:cNvSpPr txBox="1"/>
          <p:nvPr/>
        </p:nvSpPr>
        <p:spPr>
          <a:xfrm>
            <a:off x="474874" y="3128976"/>
            <a:ext cx="499047" cy="369332"/>
          </a:xfrm>
          <a:prstGeom prst="rect">
            <a:avLst/>
          </a:prstGeom>
          <a:noFill/>
        </p:spPr>
        <p:txBody>
          <a:bodyPr wrap="none" rtlCol="0">
            <a:spAutoFit/>
          </a:bodyPr>
          <a:lstStyle/>
          <a:p>
            <a:r>
              <a:rPr lang="en-US" altLang="zh-CN" smtClean="0"/>
              <a:t>pre</a:t>
            </a:r>
            <a:endParaRPr lang="zh-CN" altLang="en-US"/>
          </a:p>
        </p:txBody>
      </p:sp>
      <p:cxnSp>
        <p:nvCxnSpPr>
          <p:cNvPr id="40" name="曲线连接符 39"/>
          <p:cNvCxnSpPr/>
          <p:nvPr/>
        </p:nvCxnSpPr>
        <p:spPr>
          <a:xfrm rot="5400000" flipH="1" flipV="1">
            <a:off x="1358875" y="3419405"/>
            <a:ext cx="438150" cy="4262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smtClean="0"/>
              <a:t>代码实现</a:t>
            </a:r>
            <a:r>
              <a:rPr lang="en-US" altLang="zh-CN" smtClean="0"/>
              <a:t>: </a:t>
            </a:r>
            <a:endParaRPr lang="en-US" altLang="zh-CN"/>
          </a:p>
          <a:p>
            <a:endParaRPr lang="en-US" altLang="zh-CN" smtClean="0"/>
          </a:p>
          <a:p>
            <a:endParaRPr lang="en-US" altLang="zh-CN" b="1" smtClean="0"/>
          </a:p>
          <a:p>
            <a:endParaRPr lang="en-US" altLang="zh-CN" b="1"/>
          </a:p>
        </p:txBody>
      </p:sp>
      <p:sp>
        <p:nvSpPr>
          <p:cNvPr id="17" name="TextBox 16"/>
          <p:cNvSpPr txBox="1"/>
          <p:nvPr/>
        </p:nvSpPr>
        <p:spPr>
          <a:xfrm>
            <a:off x="1818109" y="1728167"/>
            <a:ext cx="3334567" cy="3785652"/>
          </a:xfrm>
          <a:prstGeom prst="rect">
            <a:avLst/>
          </a:prstGeom>
          <a:noFill/>
        </p:spPr>
        <p:txBody>
          <a:bodyPr wrap="none" rtlCol="0">
            <a:spAutoFit/>
          </a:bodyPr>
          <a:lstStyle/>
          <a:p>
            <a:r>
              <a:rPr lang="en-US" altLang="zh-CN" sz="1200" b="1">
                <a:latin typeface="Arial" panose="020B0604020202020204" pitchFamily="34" charset="0"/>
                <a:cs typeface="Arial" panose="020B0604020202020204" pitchFamily="34" charset="0"/>
              </a:rPr>
              <a:t>class BinaryTree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private HeroNode root;</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privateHeroNode </a:t>
            </a:r>
            <a:r>
              <a:rPr lang="en-US" altLang="zh-CN" sz="1200" b="1">
                <a:latin typeface="Arial" panose="020B0604020202020204" pitchFamily="34" charset="0"/>
                <a:cs typeface="Arial" panose="020B0604020202020204" pitchFamily="34" charset="0"/>
              </a:rPr>
              <a:t>pre=null;</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void threadNodes()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threadNodes(root);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void threadNodes(HeroNode node) {</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if(node</a:t>
            </a:r>
            <a:r>
              <a:rPr lang="en-US" altLang="zh-CN" sz="1200" b="1">
                <a:latin typeface="Arial" panose="020B0604020202020204" pitchFamily="34" charset="0"/>
                <a:cs typeface="Arial" panose="020B0604020202020204" pitchFamily="34" charset="0"/>
              </a:rPr>
              <a:t>==null)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threadNodes(node.getLeft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if(node.getLeft</a:t>
            </a:r>
            <a:r>
              <a:rPr lang="en-US" altLang="zh-CN" sz="1200" b="1">
                <a:latin typeface="Arial" panose="020B0604020202020204" pitchFamily="34" charset="0"/>
                <a:cs typeface="Arial" panose="020B0604020202020204" pitchFamily="34" charset="0"/>
              </a:rPr>
              <a:t>()==null){</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node.setLeft(pre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node.setLeftType(1</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if(pre</a:t>
            </a:r>
            <a:r>
              <a:rPr lang="en-US" altLang="zh-CN" sz="1200" b="1">
                <a:latin typeface="Arial" panose="020B0604020202020204" pitchFamily="34" charset="0"/>
                <a:cs typeface="Arial" panose="020B0604020202020204" pitchFamily="34" charset="0"/>
              </a:rPr>
              <a:t>!=null&amp;&amp;pre.getRight()==null) {</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pre.setRight(node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pre.setRightType(1);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pre=node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threadNodes(node.getRight());}}</a:t>
            </a:r>
            <a:endParaRPr lang="zh-CN" altLang="en-US" sz="1200">
              <a:latin typeface="Arial" panose="020B0604020202020204" pitchFamily="34" charset="0"/>
              <a:cs typeface="Arial" panose="020B0604020202020204" pitchFamily="34" charset="0"/>
            </a:endParaRPr>
          </a:p>
        </p:txBody>
      </p:sp>
      <p:sp>
        <p:nvSpPr>
          <p:cNvPr id="18" name="TextBox 17"/>
          <p:cNvSpPr txBox="1"/>
          <p:nvPr/>
        </p:nvSpPr>
        <p:spPr>
          <a:xfrm>
            <a:off x="5274493" y="578936"/>
            <a:ext cx="4597734" cy="4893647"/>
          </a:xfrm>
          <a:prstGeom prst="rect">
            <a:avLst/>
          </a:prstGeom>
          <a:solidFill>
            <a:schemeClr val="bg1">
              <a:lumMod val="95000"/>
            </a:schemeClr>
          </a:solidFill>
        </p:spPr>
        <p:txBody>
          <a:bodyPr wrap="none" rtlCol="0">
            <a:spAutoFit/>
          </a:bodyPr>
          <a:lstStyle/>
          <a:p>
            <a:r>
              <a:rPr lang="en-US" altLang="zh-CN" sz="1200" b="1">
                <a:latin typeface="Arial" panose="020B0604020202020204" pitchFamily="34" charset="0"/>
                <a:cs typeface="Arial" panose="020B0604020202020204" pitchFamily="34" charset="0"/>
              </a:rPr>
              <a:t>public class BinaryTreeDemo </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static void main(String[] args) {</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BinaryTree </a:t>
            </a:r>
            <a:r>
              <a:rPr lang="en-US" altLang="zh-CN" sz="1200">
                <a:latin typeface="Arial" panose="020B0604020202020204" pitchFamily="34" charset="0"/>
                <a:cs typeface="Arial" panose="020B0604020202020204" pitchFamily="34" charset="0"/>
              </a:rPr>
              <a:t>binaryTree = </a:t>
            </a:r>
            <a:r>
              <a:rPr lang="en-US" altLang="zh-CN" sz="1200" b="1">
                <a:latin typeface="Arial" panose="020B0604020202020204" pitchFamily="34" charset="0"/>
                <a:cs typeface="Arial" panose="020B0604020202020204" pitchFamily="34" charset="0"/>
              </a:rPr>
              <a:t>new BinaryTree</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root = </a:t>
            </a:r>
            <a:r>
              <a:rPr lang="en-US" altLang="zh-CN" sz="1200" b="1">
                <a:latin typeface="Arial" panose="020B0604020202020204" pitchFamily="34" charset="0"/>
                <a:cs typeface="Arial" panose="020B0604020202020204" pitchFamily="34" charset="0"/>
              </a:rPr>
              <a:t>new HeroNode(1, "jack");</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node1 = </a:t>
            </a:r>
            <a:r>
              <a:rPr lang="en-US" altLang="zh-CN" sz="1200" b="1">
                <a:latin typeface="Arial" panose="020B0604020202020204" pitchFamily="34" charset="0"/>
                <a:cs typeface="Arial" panose="020B0604020202020204" pitchFamily="34" charset="0"/>
              </a:rPr>
              <a:t>new HeroNode(3, "tom");</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node2 = </a:t>
            </a:r>
            <a:r>
              <a:rPr lang="en-US" altLang="zh-CN" sz="1200" b="1">
                <a:latin typeface="Arial" panose="020B0604020202020204" pitchFamily="34" charset="0"/>
                <a:cs typeface="Arial" panose="020B0604020202020204" pitchFamily="34" charset="0"/>
              </a:rPr>
              <a:t>new HeroNode(6, "mike");</a:t>
            </a:r>
            <a:endParaRPr lang="en-US" altLang="zh-CN" sz="1200" b="1">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root.setLeftNode(node1);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root.setRightNode(node2</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binaryTree.setRoot(root);</a:t>
            </a:r>
            <a:endParaRPr lang="en-US" altLang="zh-CN" sz="1200">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node3 = </a:t>
            </a:r>
            <a:r>
              <a:rPr lang="en-US" altLang="zh-CN" sz="1200" b="1">
                <a:latin typeface="Arial" panose="020B0604020202020204" pitchFamily="34" charset="0"/>
                <a:cs typeface="Arial" panose="020B0604020202020204" pitchFamily="34" charset="0"/>
              </a:rPr>
              <a:t>new HeroNode(8, "</a:t>
            </a:r>
            <a:r>
              <a:rPr lang="zh-CN" altLang="en-US" sz="1200" b="1">
                <a:latin typeface="Arial" panose="020B0604020202020204" pitchFamily="34" charset="0"/>
                <a:cs typeface="Arial" panose="020B0604020202020204" pitchFamily="34" charset="0"/>
              </a:rPr>
              <a:t>林冲</a:t>
            </a:r>
            <a:r>
              <a:rPr lang="en-US" altLang="zh-CN" sz="1200" b="1">
                <a:latin typeface="Arial" panose="020B0604020202020204" pitchFamily="34" charset="0"/>
                <a:cs typeface="Arial" panose="020B0604020202020204" pitchFamily="34" charset="0"/>
              </a:rPr>
              <a:t>");</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node4 = </a:t>
            </a:r>
            <a:r>
              <a:rPr lang="en-US" altLang="zh-CN" sz="1200" b="1">
                <a:latin typeface="Arial" panose="020B0604020202020204" pitchFamily="34" charset="0"/>
                <a:cs typeface="Arial" panose="020B0604020202020204" pitchFamily="34" charset="0"/>
              </a:rPr>
              <a:t>new HeroNode(10, "</a:t>
            </a:r>
            <a:r>
              <a:rPr lang="zh-CN" altLang="en-US" sz="1200" b="1">
                <a:latin typeface="Arial" panose="020B0604020202020204" pitchFamily="34" charset="0"/>
                <a:cs typeface="Arial" panose="020B0604020202020204" pitchFamily="34" charset="0"/>
              </a:rPr>
              <a:t>关胜</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node1.setLeftNode(node3);</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node1.setRightNode(node4</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node5 = </a:t>
            </a:r>
            <a:r>
              <a:rPr lang="en-US" altLang="zh-CN" sz="1200" b="1">
                <a:latin typeface="Arial" panose="020B0604020202020204" pitchFamily="34" charset="0"/>
                <a:cs typeface="Arial" panose="020B0604020202020204" pitchFamily="34" charset="0"/>
              </a:rPr>
              <a:t>new HeroNode(14, "jerry</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node2.setLeftNode(node5);</a:t>
            </a:r>
            <a:endParaRPr lang="en-US" altLang="zh-CN" sz="120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System.</a:t>
            </a:r>
            <a:r>
              <a:rPr lang="en-US" altLang="zh-CN" sz="1200" b="1" i="1" smtClean="0">
                <a:latin typeface="Arial" panose="020B0604020202020204" pitchFamily="34" charset="0"/>
                <a:cs typeface="Arial" panose="020B0604020202020204" pitchFamily="34" charset="0"/>
              </a:rPr>
              <a:t>out.println</a:t>
            </a:r>
            <a:r>
              <a:rPr lang="en-US" altLang="zh-CN" sz="1200" b="1" i="1">
                <a:latin typeface="Arial" panose="020B0604020202020204" pitchFamily="34" charset="0"/>
                <a:cs typeface="Arial" panose="020B0604020202020204" pitchFamily="34" charset="0"/>
              </a:rPr>
              <a:t>("---</a:t>
            </a:r>
            <a:r>
              <a:rPr lang="zh-CN" altLang="en-US" sz="1200" b="1" i="1">
                <a:latin typeface="Arial" panose="020B0604020202020204" pitchFamily="34" charset="0"/>
                <a:cs typeface="Arial" panose="020B0604020202020204" pitchFamily="34" charset="0"/>
              </a:rPr>
              <a:t>中序</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binaryTree.infixOrder</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中序线索化二叉树</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binaryTree.threadNodes</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afterHeroNode10 = node4.getRight();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out.println(afterHeroNode10);// no=1 name=jack </a:t>
            </a:r>
            <a:r>
              <a:rPr lang="en-US" altLang="zh-CN" sz="1200" b="1" i="1" u="sng">
                <a:latin typeface="Arial" panose="020B0604020202020204" pitchFamily="34" charset="0"/>
                <a:cs typeface="Arial" panose="020B0604020202020204" pitchFamily="34" charset="0"/>
              </a:rPr>
              <a:t>ok</a:t>
            </a:r>
            <a:r>
              <a:rPr lang="zh-CN" altLang="en-US" sz="1200" b="1" i="1" u="sng">
                <a:latin typeface="Arial" panose="020B0604020202020204" pitchFamily="34" charset="0"/>
                <a:cs typeface="Arial" panose="020B0604020202020204" pitchFamily="34" charset="0"/>
              </a:rPr>
              <a:t>了</a:t>
            </a:r>
            <a:endParaRPr lang="zh-CN" altLang="en-US" sz="1200" b="1" i="1" u="sng">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smtClean="0">
                <a:solidFill>
                  <a:srgbClr val="0070C0"/>
                </a:solidFill>
              </a:rPr>
              <a:t>遍历线索化二叉树</a:t>
            </a:r>
            <a:endParaRPr lang="en-US" altLang="zh-CN"/>
          </a:p>
          <a:p>
            <a:endParaRPr lang="en-US" altLang="zh-CN" b="1" smtClean="0"/>
          </a:p>
          <a:p>
            <a:r>
              <a:rPr lang="zh-CN" altLang="en-US" b="1" smtClean="0"/>
              <a:t>说明</a:t>
            </a:r>
            <a:r>
              <a:rPr lang="zh-CN" altLang="en-US" b="1"/>
              <a:t>：</a:t>
            </a:r>
            <a:r>
              <a:rPr lang="zh-CN" altLang="en-US" smtClean="0"/>
              <a:t>对</a:t>
            </a:r>
            <a:r>
              <a:rPr lang="zh-CN" altLang="en-US"/>
              <a:t>前</a:t>
            </a:r>
            <a:r>
              <a:rPr lang="zh-CN" altLang="en-US" smtClean="0"/>
              <a:t>面的中序线索化的二叉树， 进行遍历</a:t>
            </a:r>
            <a:endParaRPr lang="en-US" altLang="zh-CN" smtClean="0"/>
          </a:p>
          <a:p>
            <a:r>
              <a:rPr lang="zh-CN" altLang="en-US" b="1"/>
              <a:t>分</a:t>
            </a:r>
            <a:r>
              <a:rPr lang="zh-CN" altLang="en-US" b="1" smtClean="0"/>
              <a:t>析</a:t>
            </a:r>
            <a:r>
              <a:rPr lang="zh-CN" altLang="en-US"/>
              <a:t>：</a:t>
            </a:r>
            <a:r>
              <a:rPr lang="zh-CN" altLang="en-US" smtClean="0"/>
              <a:t>因为线索化后，</a:t>
            </a:r>
            <a:r>
              <a:rPr lang="zh-CN" altLang="en-US"/>
              <a:t>各</a:t>
            </a:r>
            <a:r>
              <a:rPr lang="zh-CN" altLang="en-US" smtClean="0"/>
              <a:t>个</a:t>
            </a:r>
            <a:r>
              <a:rPr lang="zh-CN" altLang="en-US"/>
              <a:t>结</a:t>
            </a:r>
            <a:r>
              <a:rPr lang="zh-CN" altLang="en-US" smtClean="0"/>
              <a:t>点指向有变化，因此</a:t>
            </a:r>
            <a:r>
              <a:rPr lang="zh-CN" altLang="en-US" b="1" smtClean="0">
                <a:solidFill>
                  <a:srgbClr val="C00000"/>
                </a:solidFill>
              </a:rPr>
              <a:t>原来的遍历方式不能使用</a:t>
            </a:r>
            <a:r>
              <a:rPr lang="zh-CN" altLang="en-US" smtClean="0"/>
              <a:t>，</a:t>
            </a:r>
            <a:r>
              <a:rPr lang="zh-CN" altLang="en-US"/>
              <a:t>这</a:t>
            </a:r>
            <a:r>
              <a:rPr lang="zh-CN" altLang="en-US" smtClean="0"/>
              <a:t>时需要使用新的方式</a:t>
            </a:r>
            <a:r>
              <a:rPr lang="zh-CN" altLang="en-US" b="1" smtClean="0"/>
              <a:t>遍历线索化二叉树</a:t>
            </a:r>
            <a:r>
              <a:rPr lang="zh-CN" altLang="en-US" smtClean="0"/>
              <a:t>，各个节点可以通过线型方式遍历，因此无需使用递归方式，这样也提高了遍历的效率。 </a:t>
            </a:r>
            <a:r>
              <a:rPr lang="zh-CN" altLang="en-US" b="1"/>
              <a:t>遍</a:t>
            </a:r>
            <a:r>
              <a:rPr lang="zh-CN" altLang="en-US" b="1" smtClean="0"/>
              <a:t>历的次序应当和中序遍历保持一致</a:t>
            </a:r>
            <a:r>
              <a:rPr lang="zh-CN" altLang="en-US" smtClean="0"/>
              <a:t>。</a:t>
            </a:r>
            <a:endParaRPr lang="en-US" altLang="zh-CN" smtClean="0"/>
          </a:p>
          <a:p>
            <a:endParaRPr lang="en-US" altLang="zh-CN" b="1" smtClean="0"/>
          </a:p>
          <a:p>
            <a:r>
              <a:rPr lang="zh-CN" altLang="en-US" b="1" smtClean="0"/>
              <a:t>代码：</a:t>
            </a:r>
            <a:endParaRPr lang="en-US" altLang="zh-CN" b="1" smtClean="0"/>
          </a:p>
        </p:txBody>
      </p:sp>
      <p:sp>
        <p:nvSpPr>
          <p:cNvPr id="3" name="TextBox 2"/>
          <p:cNvSpPr txBox="1"/>
          <p:nvPr/>
        </p:nvSpPr>
        <p:spPr>
          <a:xfrm>
            <a:off x="1458069" y="3816399"/>
            <a:ext cx="3096344" cy="1600438"/>
          </a:xfrm>
          <a:prstGeom prst="rect">
            <a:avLst/>
          </a:prstGeom>
          <a:noFill/>
        </p:spPr>
        <p:txBody>
          <a:bodyPr wrap="square" rtlCol="0">
            <a:spAutoFit/>
          </a:bodyPr>
          <a:lstStyle/>
          <a:p>
            <a:r>
              <a:rPr lang="en-US" altLang="zh-CN" sz="700" b="1">
                <a:latin typeface="Arial" panose="020B0604020202020204" pitchFamily="34" charset="0"/>
                <a:cs typeface="Arial" panose="020B0604020202020204" pitchFamily="34" charset="0"/>
              </a:rPr>
              <a:t>// </a:t>
            </a:r>
            <a:r>
              <a:rPr lang="en-US" altLang="zh-CN" sz="700" b="1" smtClean="0">
                <a:latin typeface="Arial" panose="020B0604020202020204" pitchFamily="34" charset="0"/>
                <a:cs typeface="Arial" panose="020B0604020202020204" pitchFamily="34" charset="0"/>
              </a:rPr>
              <a:t>class BinaryTree </a:t>
            </a:r>
            <a:endParaRPr lang="en-US" altLang="zh-CN" sz="700" b="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public </a:t>
            </a:r>
            <a:r>
              <a:rPr lang="en-US" altLang="zh-CN" sz="700" b="1">
                <a:latin typeface="Arial" panose="020B0604020202020204" pitchFamily="34" charset="0"/>
                <a:cs typeface="Arial" panose="020B0604020202020204" pitchFamily="34" charset="0"/>
              </a:rPr>
              <a:t>void threadList() {</a:t>
            </a:r>
            <a:endParaRPr lang="en-US" altLang="zh-CN" sz="700" b="1">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HeroNode </a:t>
            </a:r>
            <a:r>
              <a:rPr lang="en-US" altLang="zh-CN" sz="700">
                <a:latin typeface="Arial" panose="020B0604020202020204" pitchFamily="34" charset="0"/>
                <a:cs typeface="Arial" panose="020B0604020202020204" pitchFamily="34" charset="0"/>
              </a:rPr>
              <a:t>node = root;</a:t>
            </a:r>
            <a:endParaRPr lang="en-US" altLang="zh-CN" sz="700">
              <a:latin typeface="Arial" panose="020B0604020202020204" pitchFamily="34" charset="0"/>
              <a:cs typeface="Arial" panose="020B0604020202020204" pitchFamily="34" charset="0"/>
            </a:endParaRPr>
          </a:p>
          <a:p>
            <a:r>
              <a:rPr lang="en-US" altLang="zh-CN" sz="700" b="1">
                <a:latin typeface="Arial" panose="020B0604020202020204" pitchFamily="34" charset="0"/>
                <a:cs typeface="Arial" panose="020B0604020202020204" pitchFamily="34" charset="0"/>
              </a:rPr>
              <a:t>while (node != null) {</a:t>
            </a:r>
            <a:endParaRPr lang="en-US" altLang="zh-CN" sz="700" b="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while </a:t>
            </a:r>
            <a:r>
              <a:rPr lang="en-US" altLang="zh-CN" sz="700" b="1">
                <a:latin typeface="Arial" panose="020B0604020202020204" pitchFamily="34" charset="0"/>
                <a:cs typeface="Arial" panose="020B0604020202020204" pitchFamily="34" charset="0"/>
              </a:rPr>
              <a:t>(node.getLeftType() == 0)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node.getLeft();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System.</a:t>
            </a:r>
            <a:r>
              <a:rPr lang="en-US" altLang="zh-CN" sz="700" b="1" i="1" smtClean="0">
                <a:latin typeface="Arial" panose="020B0604020202020204" pitchFamily="34" charset="0"/>
                <a:cs typeface="Arial" panose="020B0604020202020204" pitchFamily="34" charset="0"/>
              </a:rPr>
              <a:t>out.println(node</a:t>
            </a:r>
            <a:r>
              <a:rPr lang="en-US" altLang="zh-CN" sz="700" b="1" i="1">
                <a:latin typeface="Arial" panose="020B0604020202020204" pitchFamily="34" charset="0"/>
                <a:cs typeface="Arial" panose="020B0604020202020204" pitchFamily="34" charset="0"/>
              </a:rPr>
              <a:t>);</a:t>
            </a:r>
            <a:endParaRPr lang="en-US" altLang="zh-CN" sz="700" b="1" i="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while </a:t>
            </a:r>
            <a:r>
              <a:rPr lang="en-US" altLang="zh-CN" sz="700" b="1">
                <a:latin typeface="Arial" panose="020B0604020202020204" pitchFamily="34" charset="0"/>
                <a:cs typeface="Arial" panose="020B0604020202020204" pitchFamily="34" charset="0"/>
              </a:rPr>
              <a:t>(node.getRightType() == 1)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node.getRight();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System.</a:t>
            </a:r>
            <a:r>
              <a:rPr lang="en-US" altLang="zh-CN" sz="700" b="1" i="1">
                <a:latin typeface="Arial" panose="020B0604020202020204" pitchFamily="34" charset="0"/>
                <a:cs typeface="Arial" panose="020B0604020202020204" pitchFamily="34" charset="0"/>
              </a:rPr>
              <a:t>out.println(node);</a:t>
            </a:r>
            <a:endParaRPr lang="en-US" altLang="zh-CN" sz="700" b="1" i="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node </a:t>
            </a:r>
            <a:r>
              <a:rPr lang="en-US" altLang="zh-CN" sz="700">
                <a:latin typeface="Arial" panose="020B0604020202020204" pitchFamily="34" charset="0"/>
                <a:cs typeface="Arial" panose="020B0604020202020204" pitchFamily="34" charset="0"/>
              </a:rPr>
              <a:t>= node.getRight();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 //</a:t>
            </a:r>
            <a:r>
              <a:rPr lang="zh-CN" altLang="en-US" sz="700" smtClean="0">
                <a:solidFill>
                  <a:srgbClr val="EA0000"/>
                </a:solidFill>
                <a:latin typeface="Arial" panose="020B0604020202020204" pitchFamily="34" charset="0"/>
                <a:cs typeface="Arial" panose="020B0604020202020204" pitchFamily="34" charset="0"/>
              </a:rPr>
              <a:t>以</a:t>
            </a:r>
            <a:r>
              <a:rPr lang="en-US" altLang="zh-CN" sz="700" smtClean="0">
                <a:solidFill>
                  <a:srgbClr val="EA0000"/>
                </a:solidFill>
                <a:latin typeface="Arial" panose="020B0604020202020204" pitchFamily="34" charset="0"/>
                <a:cs typeface="Arial" panose="020B0604020202020204" pitchFamily="34" charset="0"/>
              </a:rPr>
              <a:t>debug </a:t>
            </a:r>
            <a:r>
              <a:rPr lang="zh-CN" altLang="en-US" sz="700" smtClean="0">
                <a:solidFill>
                  <a:srgbClr val="EA0000"/>
                </a:solidFill>
                <a:latin typeface="Arial" panose="020B0604020202020204" pitchFamily="34" charset="0"/>
                <a:cs typeface="Arial" panose="020B0604020202020204" pitchFamily="34" charset="0"/>
              </a:rPr>
              <a:t>的方式来帮助学员理解</a:t>
            </a:r>
            <a:endParaRPr lang="zh-CN" altLang="en-US" sz="700">
              <a:solidFill>
                <a:srgbClr val="EA0000"/>
              </a:solidFill>
              <a:latin typeface="Arial" panose="020B0604020202020204" pitchFamily="34" charset="0"/>
              <a:cs typeface="Arial" panose="020B0604020202020204" pitchFamily="34" charset="0"/>
            </a:endParaRPr>
          </a:p>
        </p:txBody>
      </p:sp>
      <p:sp>
        <p:nvSpPr>
          <p:cNvPr id="4" name="TextBox 3"/>
          <p:cNvSpPr txBox="1"/>
          <p:nvPr/>
        </p:nvSpPr>
        <p:spPr>
          <a:xfrm>
            <a:off x="4900778" y="4826252"/>
            <a:ext cx="3038011" cy="646331"/>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//class BinaryTreeDemo</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System.</a:t>
            </a:r>
            <a:r>
              <a:rPr lang="en-US" altLang="zh-CN" sz="1200" b="1" i="1" smtClean="0">
                <a:latin typeface="Arial" panose="020B0604020202020204" pitchFamily="34" charset="0"/>
                <a:cs typeface="Arial" panose="020B0604020202020204" pitchFamily="34" charset="0"/>
              </a:rPr>
              <a:t>out.println</a:t>
            </a:r>
            <a:r>
              <a:rPr lang="en-US" altLang="zh-CN" sz="1200" b="1" i="1">
                <a:latin typeface="Arial" panose="020B0604020202020204" pitchFamily="34" charset="0"/>
                <a:cs typeface="Arial" panose="020B0604020202020204" pitchFamily="34" charset="0"/>
              </a:rPr>
              <a:t>("</a:t>
            </a:r>
            <a:r>
              <a:rPr lang="zh-CN" altLang="en-US" sz="1200" b="1" i="1">
                <a:latin typeface="Arial" panose="020B0604020202020204" pitchFamily="34" charset="0"/>
                <a:cs typeface="Arial" panose="020B0604020202020204" pitchFamily="34" charset="0"/>
              </a:rPr>
              <a:t>线索化遍历二叉树</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binaryTree.threadList();</a:t>
            </a:r>
            <a:endParaRPr lang="zh-CN" altLang="en-US" sz="1200">
              <a:latin typeface="Arial" panose="020B0604020202020204" pitchFamily="34" charset="0"/>
              <a:cs typeface="Arial" panose="020B0604020202020204" pitchFamily="34" charset="0"/>
            </a:endParaRPr>
          </a:p>
        </p:txBody>
      </p:sp>
      <p:sp>
        <p:nvSpPr>
          <p:cNvPr id="5" name="矩形 4"/>
          <p:cNvSpPr/>
          <p:nvPr/>
        </p:nvSpPr>
        <p:spPr>
          <a:xfrm>
            <a:off x="1472449" y="3860534"/>
            <a:ext cx="6826379" cy="1512168"/>
          </a:xfrm>
          <a:prstGeom prst="rect">
            <a:avLst/>
          </a:prstGeom>
          <a:solidFill>
            <a:srgbClr val="FCFCFA"/>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b="1" smtClean="0"/>
          </a:p>
          <a:p>
            <a:r>
              <a:rPr lang="zh-CN" altLang="en-US" b="1"/>
              <a:t>课</a:t>
            </a:r>
            <a:r>
              <a:rPr lang="zh-CN" altLang="en-US" b="1" smtClean="0"/>
              <a:t>后作业</a:t>
            </a:r>
            <a:r>
              <a:rPr lang="en-US" altLang="zh-CN" b="1" smtClean="0"/>
              <a:t>:</a:t>
            </a:r>
            <a:endParaRPr lang="en-US" altLang="zh-CN" smtClean="0"/>
          </a:p>
          <a:p>
            <a:r>
              <a:rPr lang="zh-CN" altLang="en-US" smtClean="0"/>
              <a:t>我这里讲解了</a:t>
            </a:r>
            <a:r>
              <a:rPr lang="zh-CN" altLang="en-US"/>
              <a:t>中</a:t>
            </a:r>
            <a:r>
              <a:rPr lang="zh-CN" altLang="en-US" smtClean="0"/>
              <a:t>序线索化二叉树，前序线索化二叉树和后序线索化二叉树的</a:t>
            </a:r>
            <a:r>
              <a:rPr lang="zh-CN" altLang="en-US"/>
              <a:t>分析</a:t>
            </a:r>
            <a:r>
              <a:rPr lang="zh-CN" altLang="en-US" smtClean="0"/>
              <a:t>思路类似，同学们作为课后作业完成</a:t>
            </a:r>
            <a:r>
              <a:rPr lang="en-US" altLang="zh-CN" smtClean="0"/>
              <a:t>.</a:t>
            </a:r>
            <a:endParaRPr lang="en-US" altLang="zh-CN" smtClean="0"/>
          </a:p>
          <a:p>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4" name="Text Box 5"/>
          <p:cNvSpPr txBox="1">
            <a:spLocks noChangeArrowheads="1"/>
          </p:cNvSpPr>
          <p:nvPr/>
        </p:nvSpPr>
        <p:spPr bwMode="auto">
          <a:xfrm>
            <a:off x="377949" y="1169193"/>
            <a:ext cx="8256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zh-CN" altLang="en-US" b="1" smtClean="0">
                <a:solidFill>
                  <a:srgbClr val="0070C0"/>
                </a:solidFill>
                <a:ea typeface="华文新魏" panose="02010800040101010101" pitchFamily="2" charset="-122"/>
              </a:rPr>
              <a:t>其</a:t>
            </a:r>
            <a:r>
              <a:rPr lang="zh-CN" altLang="en-US" b="1">
                <a:solidFill>
                  <a:srgbClr val="0070C0"/>
                </a:solidFill>
                <a:ea typeface="华文新魏" panose="02010800040101010101" pitchFamily="2" charset="-122"/>
              </a:rPr>
              <a:t>它常见算法问题</a:t>
            </a:r>
            <a:r>
              <a:rPr lang="en-US" altLang="zh-CN" b="1">
                <a:solidFill>
                  <a:srgbClr val="0070C0"/>
                </a:solidFill>
                <a:ea typeface="华文新魏" panose="02010800040101010101" pitchFamily="2" charset="-122"/>
              </a:rPr>
              <a:t>:</a:t>
            </a:r>
            <a:endParaRPr lang="en-US" altLang="zh-CN" b="1">
              <a:solidFill>
                <a:srgbClr val="0070C0"/>
              </a:solidFill>
              <a:latin typeface="Times New Roman" panose="02020603050405020304" pitchFamily="18" charset="0"/>
              <a:cs typeface="Times New Roman" panose="02020603050405020304" pitchFamily="18" charset="0"/>
            </a:endParaRPr>
          </a:p>
        </p:txBody>
      </p:sp>
      <p:pic>
        <p:nvPicPr>
          <p:cNvPr id="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837" y="1656159"/>
            <a:ext cx="76327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714499" y="3740943"/>
            <a:ext cx="68642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Char char="Ø"/>
            </a:pPr>
            <a:r>
              <a:rPr lang="zh-CN" altLang="en-US" sz="1800"/>
              <a:t>修</a:t>
            </a:r>
            <a:r>
              <a:rPr lang="zh-CN" altLang="en-US" sz="1800" smtClean="0"/>
              <a:t>路问题  </a:t>
            </a:r>
            <a:r>
              <a:rPr lang="en-US" altLang="zh-CN" sz="1800" smtClean="0"/>
              <a:t>=&gt; </a:t>
            </a:r>
            <a:r>
              <a:rPr lang="zh-CN" altLang="en-US" sz="1800" smtClean="0"/>
              <a:t>最小生成</a:t>
            </a:r>
            <a:r>
              <a:rPr lang="zh-CN" altLang="en-US" sz="1800" b="1" smtClean="0"/>
              <a:t>树</a:t>
            </a:r>
            <a:r>
              <a:rPr lang="en-US" altLang="zh-CN" sz="1800" b="1" smtClean="0"/>
              <a:t>(</a:t>
            </a:r>
            <a:r>
              <a:rPr lang="zh-CN" altLang="en-US" sz="1800" b="1" smtClean="0"/>
              <a:t>加权值</a:t>
            </a:r>
            <a:r>
              <a:rPr lang="en-US" altLang="zh-CN" sz="1800" b="1" smtClean="0"/>
              <a:t>)【</a:t>
            </a:r>
            <a:r>
              <a:rPr lang="zh-CN" altLang="en-US" sz="1800" b="1" smtClean="0"/>
              <a:t>数据结构</a:t>
            </a:r>
            <a:r>
              <a:rPr lang="en-US" altLang="zh-CN" sz="1800" b="1" smtClean="0"/>
              <a:t>】</a:t>
            </a:r>
            <a:r>
              <a:rPr lang="en-US" altLang="zh-CN" sz="1800" smtClean="0"/>
              <a:t>+ </a:t>
            </a:r>
            <a:r>
              <a:rPr lang="zh-CN" altLang="en-US" sz="1800" smtClean="0"/>
              <a:t>普利姆算法</a:t>
            </a:r>
            <a:endParaRPr lang="zh-CN" altLang="en-US" sz="1800"/>
          </a:p>
          <a:p>
            <a:pPr algn="l" eaLnBrk="1" hangingPunct="1">
              <a:buFont typeface="Wingdings" panose="05000000000000000000" pitchFamily="2" charset="2"/>
              <a:buChar char="Ø"/>
            </a:pPr>
            <a:r>
              <a:rPr lang="zh-CN" altLang="en-US" sz="1800"/>
              <a:t>最短路径问</a:t>
            </a:r>
            <a:r>
              <a:rPr lang="zh-CN" altLang="en-US" sz="1800" smtClean="0"/>
              <a:t>题  </a:t>
            </a:r>
            <a:r>
              <a:rPr lang="en-US" altLang="zh-CN" sz="1800" smtClean="0"/>
              <a:t>=&gt; </a:t>
            </a:r>
            <a:r>
              <a:rPr lang="zh-CN" altLang="en-US" sz="1800" smtClean="0"/>
              <a:t>图</a:t>
            </a:r>
            <a:r>
              <a:rPr lang="en-US" altLang="zh-CN" sz="1800" smtClean="0"/>
              <a:t>+</a:t>
            </a:r>
            <a:r>
              <a:rPr lang="zh-CN" altLang="en-US" sz="1800" smtClean="0"/>
              <a:t>弗洛伊德算法</a:t>
            </a:r>
            <a:endParaRPr lang="zh-CN" altLang="en-US" sz="1800"/>
          </a:p>
          <a:p>
            <a:pPr algn="l" eaLnBrk="1" hangingPunct="1">
              <a:buFont typeface="Wingdings" panose="05000000000000000000" pitchFamily="2" charset="2"/>
              <a:buChar char="Ø"/>
            </a:pPr>
            <a:r>
              <a:rPr lang="zh-CN" altLang="en-US" sz="1800" b="1"/>
              <a:t>汉诺</a:t>
            </a:r>
            <a:r>
              <a:rPr lang="zh-CN" altLang="en-US" sz="1800" b="1" smtClean="0"/>
              <a:t>塔 </a:t>
            </a:r>
            <a:r>
              <a:rPr lang="en-US" altLang="zh-CN" sz="1800" b="1" smtClean="0"/>
              <a:t>=&gt; </a:t>
            </a:r>
            <a:r>
              <a:rPr lang="zh-CN" altLang="en-US" sz="1800" b="1" smtClean="0"/>
              <a:t>分支算法 </a:t>
            </a:r>
            <a:endParaRPr lang="zh-CN" altLang="en-US" sz="1800"/>
          </a:p>
          <a:p>
            <a:pPr algn="l" eaLnBrk="1" hangingPunct="1">
              <a:buFont typeface="Wingdings" panose="05000000000000000000" pitchFamily="2" charset="2"/>
              <a:buChar char="Ø"/>
            </a:pPr>
            <a:r>
              <a:rPr lang="zh-CN" altLang="en-US" sz="1800"/>
              <a:t>八皇后问</a:t>
            </a:r>
            <a:r>
              <a:rPr lang="zh-CN" altLang="en-US" sz="1800" smtClean="0"/>
              <a:t>题 </a:t>
            </a:r>
            <a:r>
              <a:rPr lang="en-US" altLang="zh-CN" sz="1800" smtClean="0"/>
              <a:t>=&gt; </a:t>
            </a:r>
            <a:r>
              <a:rPr lang="zh-CN" altLang="en-US" sz="1800"/>
              <a:t>回</a:t>
            </a:r>
            <a:r>
              <a:rPr lang="zh-CN" altLang="en-US" sz="1800" smtClean="0"/>
              <a:t>溯法</a:t>
            </a:r>
            <a:endParaRPr lang="zh-CN" altLang="en-US" sz="1800"/>
          </a:p>
        </p:txBody>
      </p:sp>
      <p:graphicFrame>
        <p:nvGraphicFramePr>
          <p:cNvPr id="2" name="对象 1"/>
          <p:cNvGraphicFramePr>
            <a:graphicFrameLocks noChangeAspect="1"/>
          </p:cNvGraphicFramePr>
          <p:nvPr/>
        </p:nvGraphicFramePr>
        <p:xfrm>
          <a:off x="7938789" y="2591137"/>
          <a:ext cx="576064" cy="496301"/>
        </p:xfrm>
        <a:graphic>
          <a:graphicData uri="http://schemas.openxmlformats.org/presentationml/2006/ole">
            <mc:AlternateContent xmlns:mc="http://schemas.openxmlformats.org/markup-compatibility/2006">
              <mc:Choice xmlns:v="urn:schemas-microsoft-com:vml" Requires="v">
                <p:oleObj spid="_x0000_s35011" name="包装程序外壳对象" showAsIcon="1" r:id="rId2" imgW="609600" imgH="523875" progId="Package">
                  <p:embed/>
                </p:oleObj>
              </mc:Choice>
              <mc:Fallback>
                <p:oleObj name="包装程序外壳对象" showAsIcon="1" r:id="rId2" imgW="609600" imgH="523875" progId="Package">
                  <p:embed/>
                  <p:pic>
                    <p:nvPicPr>
                      <p:cNvPr id="0" name="图片 35010"/>
                      <p:cNvPicPr/>
                      <p:nvPr/>
                    </p:nvPicPr>
                    <p:blipFill>
                      <a:blip r:embed="rId3"/>
                      <a:stretch>
                        <a:fillRect/>
                      </a:stretch>
                    </p:blipFill>
                    <p:spPr>
                      <a:xfrm>
                        <a:off x="7938789" y="2591137"/>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树结构实际应用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262432"/>
          </a:xfrm>
          <a:prstGeom prst="rect">
            <a:avLst/>
          </a:prstGeom>
          <a:noFill/>
        </p:spPr>
        <p:txBody>
          <a:bodyPr wrap="square" rtlCol="0">
            <a:spAutoFit/>
          </a:bodyPr>
          <a:lstStyle/>
          <a:p>
            <a:r>
              <a:rPr lang="zh-CN" altLang="en-US" sz="2000" b="1" smtClean="0">
                <a:solidFill>
                  <a:srgbClr val="0070C0"/>
                </a:solidFill>
              </a:rPr>
              <a:t>堆排序基本介绍</a:t>
            </a:r>
            <a:endParaRPr lang="en-US" altLang="zh-CN" smtClean="0"/>
          </a:p>
          <a:p>
            <a:pPr marL="342900" indent="-342900">
              <a:buAutoNum type="arabicParenR"/>
            </a:pPr>
            <a:r>
              <a:rPr lang="zh-CN" altLang="en-US" sz="1600" smtClean="0"/>
              <a:t>堆</a:t>
            </a:r>
            <a:r>
              <a:rPr lang="zh-CN" altLang="en-US" sz="1600"/>
              <a:t>排序是利用</a:t>
            </a:r>
            <a:r>
              <a:rPr lang="zh-CN" altLang="en-US" sz="1600" b="1"/>
              <a:t>堆</a:t>
            </a:r>
            <a:r>
              <a:rPr lang="zh-CN" altLang="en-US" sz="1600"/>
              <a:t>这种数据结构而设计的一种排序算法，堆排序是一种</a:t>
            </a:r>
            <a:r>
              <a:rPr lang="zh-CN" altLang="en-US" sz="1600" b="1"/>
              <a:t>选择排序，</a:t>
            </a:r>
            <a:r>
              <a:rPr lang="zh-CN" altLang="en-US" sz="1600"/>
              <a:t>它的最坏，最好，平均时间复杂度均为</a:t>
            </a:r>
            <a:r>
              <a:rPr lang="en-US" altLang="zh-CN" sz="1600"/>
              <a:t>O(nlogn)</a:t>
            </a:r>
            <a:r>
              <a:rPr lang="zh-CN" altLang="en-US" sz="1600"/>
              <a:t>，它也是不稳定排序</a:t>
            </a:r>
            <a:r>
              <a:rPr lang="zh-CN" altLang="en-US" sz="1600" smtClean="0"/>
              <a:t>。</a:t>
            </a:r>
            <a:endParaRPr lang="en-US" altLang="zh-CN" sz="1600" smtClean="0"/>
          </a:p>
          <a:p>
            <a:pPr marL="342900" indent="-342900">
              <a:buAutoNum type="arabicParenR"/>
            </a:pPr>
            <a:r>
              <a:rPr lang="zh-CN" altLang="en-US" sz="1600" smtClean="0"/>
              <a:t>堆</a:t>
            </a:r>
            <a:r>
              <a:rPr lang="zh-CN" altLang="en-US" sz="1600"/>
              <a:t>是具有以下性质的完全二叉树：每个结点的值都大于或等于其左右孩子结点的值，称为大顶</a:t>
            </a:r>
            <a:r>
              <a:rPr lang="zh-CN" altLang="en-US" sz="1600" smtClean="0"/>
              <a:t>堆</a:t>
            </a:r>
            <a:r>
              <a:rPr lang="en-US" altLang="zh-CN" sz="1600" smtClean="0"/>
              <a:t>, </a:t>
            </a:r>
            <a:r>
              <a:rPr lang="zh-CN" altLang="en-US" sz="1600" b="1"/>
              <a:t>注</a:t>
            </a:r>
            <a:r>
              <a:rPr lang="zh-CN" altLang="en-US" sz="1600" b="1" smtClean="0"/>
              <a:t>意</a:t>
            </a:r>
            <a:r>
              <a:rPr lang="zh-CN" altLang="en-US" sz="1600" smtClean="0"/>
              <a:t> </a:t>
            </a:r>
            <a:r>
              <a:rPr lang="en-US" altLang="zh-CN" sz="1600" smtClean="0"/>
              <a:t>: </a:t>
            </a:r>
            <a:r>
              <a:rPr lang="zh-CN" altLang="en-US" sz="1600"/>
              <a:t>没</a:t>
            </a:r>
            <a:r>
              <a:rPr lang="zh-CN" altLang="en-US" sz="1600" smtClean="0"/>
              <a:t>有要求结点的左孩子的值</a:t>
            </a:r>
            <a:r>
              <a:rPr lang="zh-CN" altLang="en-US" sz="1600"/>
              <a:t>和</a:t>
            </a:r>
            <a:r>
              <a:rPr lang="zh-CN" altLang="en-US" sz="1600" smtClean="0"/>
              <a:t>右孩子的值的大小关系。</a:t>
            </a:r>
            <a:endParaRPr lang="en-US" altLang="zh-CN" sz="1600"/>
          </a:p>
          <a:p>
            <a:pPr marL="342900" indent="-342900">
              <a:buAutoNum type="arabicParenR"/>
            </a:pPr>
            <a:r>
              <a:rPr lang="zh-CN" altLang="en-US" sz="1600" smtClean="0"/>
              <a:t>每</a:t>
            </a:r>
            <a:r>
              <a:rPr lang="zh-CN" altLang="en-US" sz="1600"/>
              <a:t>个结点的值都小于或等于其左右孩子结点的值，称为小顶</a:t>
            </a:r>
            <a:r>
              <a:rPr lang="zh-CN" altLang="en-US" sz="1600" smtClean="0"/>
              <a:t>堆</a:t>
            </a:r>
            <a:endParaRPr lang="en-US" altLang="zh-CN" sz="1600" smtClean="0"/>
          </a:p>
          <a:p>
            <a:pPr marL="342900" indent="-342900">
              <a:buAutoNum type="arabicParenR"/>
            </a:pPr>
            <a:r>
              <a:rPr lang="zh-CN" altLang="en-US" sz="1600" smtClean="0"/>
              <a:t>大顶堆举例说明</a:t>
            </a:r>
            <a:endParaRPr lang="en-US" altLang="zh-CN" sz="1600" smtClean="0"/>
          </a:p>
          <a:p>
            <a:endParaRPr lang="en-US" altLang="zh-CN"/>
          </a:p>
          <a:p>
            <a:endParaRPr lang="en-US" altLang="zh-CN" smtClean="0"/>
          </a:p>
          <a:p>
            <a:endParaRPr lang="en-US" altLang="zh-CN" smtClean="0"/>
          </a:p>
          <a:p>
            <a:endParaRPr lang="en-US" altLang="zh-CN"/>
          </a:p>
          <a:p>
            <a:endParaRPr lang="zh-CN" altLang="en-US"/>
          </a:p>
        </p:txBody>
      </p:sp>
      <p:pic>
        <p:nvPicPr>
          <p:cNvPr id="778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7306" y="3168327"/>
            <a:ext cx="2711375" cy="223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81826" y="3168327"/>
            <a:ext cx="4737083" cy="2277547"/>
          </a:xfrm>
          <a:prstGeom prst="rect">
            <a:avLst/>
          </a:prstGeom>
          <a:noFill/>
        </p:spPr>
        <p:txBody>
          <a:bodyPr wrap="square" rtlCol="0">
            <a:spAutoFit/>
          </a:bodyPr>
          <a:lstStyle/>
          <a:p>
            <a:r>
              <a:rPr lang="zh-CN" altLang="en-US"/>
              <a:t>我们对堆中的结点按层进行编号</a:t>
            </a:r>
            <a:r>
              <a:rPr lang="zh-CN" altLang="en-US" smtClean="0"/>
              <a:t>，映</a:t>
            </a:r>
            <a:r>
              <a:rPr lang="zh-CN" altLang="en-US"/>
              <a:t>射到数组中就是下面这个样</a:t>
            </a:r>
            <a:r>
              <a:rPr lang="zh-CN" altLang="en-US" smtClean="0"/>
              <a:t>子</a:t>
            </a:r>
            <a:r>
              <a:rPr lang="en-US" altLang="zh-CN" smtClean="0"/>
              <a:t>: </a:t>
            </a:r>
            <a:endParaRPr lang="en-US" altLang="zh-CN" smtClean="0"/>
          </a:p>
          <a:p>
            <a:endParaRPr lang="en-US" altLang="zh-CN"/>
          </a:p>
          <a:p>
            <a:endParaRPr lang="en-US" altLang="zh-CN" smtClean="0"/>
          </a:p>
          <a:p>
            <a:endParaRPr lang="en-US" altLang="zh-CN"/>
          </a:p>
          <a:p>
            <a:endParaRPr lang="en-US" altLang="zh-CN" smtClean="0"/>
          </a:p>
          <a:p>
            <a:r>
              <a:rPr lang="zh-CN" altLang="en-US" sz="1600" b="1"/>
              <a:t>大顶</a:t>
            </a:r>
            <a:r>
              <a:rPr lang="zh-CN" altLang="en-US" sz="1600" b="1" smtClean="0"/>
              <a:t>堆</a:t>
            </a:r>
            <a:r>
              <a:rPr lang="zh-CN" altLang="en-US" sz="1600" b="1"/>
              <a:t>特点</a:t>
            </a:r>
            <a:r>
              <a:rPr lang="zh-CN" altLang="en-US" b="1" smtClean="0"/>
              <a:t>：</a:t>
            </a:r>
            <a:r>
              <a:rPr lang="en-US" altLang="zh-CN" sz="1600" b="1"/>
              <a:t>arr[i] &gt;= </a:t>
            </a:r>
            <a:r>
              <a:rPr lang="en-US" altLang="zh-CN" sz="1600" b="1" smtClean="0"/>
              <a:t>arr[2*i+1</a:t>
            </a:r>
            <a:r>
              <a:rPr lang="en-US" altLang="zh-CN" sz="1600" b="1"/>
              <a:t>] &amp;&amp; arr[i] &gt;= </a:t>
            </a:r>
            <a:r>
              <a:rPr lang="en-US" altLang="zh-CN" sz="1600" b="1" smtClean="0"/>
              <a:t>arr[2*i+2]  //</a:t>
            </a:r>
            <a:r>
              <a:rPr lang="zh-CN" altLang="en-US" sz="1600" b="1"/>
              <a:t> </a:t>
            </a:r>
            <a:r>
              <a:rPr lang="en-US" altLang="zh-CN" sz="1600" b="1" smtClean="0"/>
              <a:t>i </a:t>
            </a:r>
            <a:r>
              <a:rPr lang="zh-CN" altLang="en-US" sz="1600" b="1" smtClean="0"/>
              <a:t>对应第几个节点，</a:t>
            </a:r>
            <a:r>
              <a:rPr lang="en-US" altLang="zh-CN" sz="1600" b="1" smtClean="0"/>
              <a:t>i</a:t>
            </a:r>
            <a:r>
              <a:rPr lang="zh-CN" altLang="en-US" sz="1600" b="1" smtClean="0"/>
              <a:t>从</a:t>
            </a:r>
            <a:r>
              <a:rPr lang="en-US" altLang="zh-CN" sz="1600" b="1" smtClean="0"/>
              <a:t>0</a:t>
            </a:r>
            <a:r>
              <a:rPr lang="zh-CN" altLang="en-US" sz="1600" b="1" smtClean="0"/>
              <a:t>开始编号</a:t>
            </a:r>
            <a:endParaRPr lang="zh-CN" altLang="en-US" sz="1600"/>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708" y="3953616"/>
            <a:ext cx="3798113" cy="6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395932" y="5026920"/>
          <a:ext cx="412749" cy="355599"/>
        </p:xfrm>
        <a:graphic>
          <a:graphicData uri="http://schemas.openxmlformats.org/presentationml/2006/ole">
            <mc:AlternateContent xmlns:mc="http://schemas.openxmlformats.org/markup-compatibility/2006">
              <mc:Choice xmlns:v="urn:schemas-microsoft-com:vml" Requires="v">
                <p:oleObj spid="_x0000_s143512" name="包装程序外壳对象" showAsIcon="1" r:id="rId3" imgW="609600" imgH="523875" progId="Package">
                  <p:embed/>
                </p:oleObj>
              </mc:Choice>
              <mc:Fallback>
                <p:oleObj name="包装程序外壳对象" showAsIcon="1" r:id="rId3" imgW="609600" imgH="523875" progId="Package">
                  <p:embed/>
                  <p:pic>
                    <p:nvPicPr>
                      <p:cNvPr id="0" name="图片 143511"/>
                      <p:cNvPicPr/>
                      <p:nvPr/>
                    </p:nvPicPr>
                    <p:blipFill>
                      <a:blip r:embed="rId4"/>
                      <a:stretch>
                        <a:fillRect/>
                      </a:stretch>
                    </p:blipFill>
                    <p:spPr>
                      <a:xfrm>
                        <a:off x="3395932" y="5026920"/>
                        <a:ext cx="412749" cy="355599"/>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245766" y="4028777"/>
          <a:ext cx="595199" cy="512787"/>
        </p:xfrm>
        <a:graphic>
          <a:graphicData uri="http://schemas.openxmlformats.org/presentationml/2006/ole">
            <mc:AlternateContent xmlns:mc="http://schemas.openxmlformats.org/markup-compatibility/2006">
              <mc:Choice xmlns:v="urn:schemas-microsoft-com:vml" Requires="v">
                <p:oleObj spid="_x0000_s143513" name="包装程序外壳对象" showAsIcon="1" r:id="rId5" imgW="609600" imgH="523875" progId="Package">
                  <p:embed/>
                </p:oleObj>
              </mc:Choice>
              <mc:Fallback>
                <p:oleObj name="包装程序外壳对象" showAsIcon="1" r:id="rId5" imgW="609600" imgH="523875" progId="Package">
                  <p:embed/>
                  <p:pic>
                    <p:nvPicPr>
                      <p:cNvPr id="0" name="图片 143512"/>
                      <p:cNvPicPr/>
                      <p:nvPr/>
                    </p:nvPicPr>
                    <p:blipFill>
                      <a:blip r:embed="rId6"/>
                      <a:stretch>
                        <a:fillRect/>
                      </a:stretch>
                    </p:blipFill>
                    <p:spPr>
                      <a:xfrm>
                        <a:off x="8245766" y="4028777"/>
                        <a:ext cx="595199" cy="5127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908762"/>
          </a:xfrm>
          <a:prstGeom prst="rect">
            <a:avLst/>
          </a:prstGeom>
          <a:noFill/>
        </p:spPr>
        <p:txBody>
          <a:bodyPr wrap="square" rtlCol="0">
            <a:spAutoFit/>
          </a:bodyPr>
          <a:lstStyle/>
          <a:p>
            <a:r>
              <a:rPr lang="zh-CN" altLang="en-US" sz="2000" b="1" smtClean="0">
                <a:solidFill>
                  <a:srgbClr val="0070C0"/>
                </a:solidFill>
              </a:rPr>
              <a:t>堆排序基本介绍</a:t>
            </a:r>
            <a:endParaRPr lang="en-US" altLang="zh-CN" sz="2000" b="1" smtClean="0">
              <a:solidFill>
                <a:srgbClr val="0070C0"/>
              </a:solidFill>
            </a:endParaRPr>
          </a:p>
          <a:p>
            <a:endParaRPr lang="en-US" altLang="zh-CN" smtClean="0"/>
          </a:p>
          <a:p>
            <a:pPr marL="342900" indent="-342900">
              <a:buAutoNum type="arabicParenR" startAt="5"/>
            </a:pPr>
            <a:r>
              <a:rPr lang="zh-CN" altLang="en-US" smtClean="0"/>
              <a:t>小顶堆举例说明</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en-US" altLang="zh-CN" sz="1600" smtClean="0"/>
          </a:p>
          <a:p>
            <a:endParaRPr lang="en-US" altLang="zh-CN" sz="1600" smtClean="0"/>
          </a:p>
          <a:p>
            <a:endParaRPr lang="en-US" altLang="zh-CN"/>
          </a:p>
          <a:p>
            <a:endParaRPr lang="en-US" altLang="zh-CN" smtClean="0"/>
          </a:p>
          <a:p>
            <a:r>
              <a:rPr lang="zh-CN" altLang="en-US" sz="1600" b="1" smtClean="0"/>
              <a:t>小</a:t>
            </a:r>
            <a:r>
              <a:rPr lang="zh-CN" altLang="en-US" sz="1600" b="1"/>
              <a:t>顶堆：</a:t>
            </a:r>
            <a:r>
              <a:rPr lang="en-US" altLang="zh-CN" sz="1600" b="1"/>
              <a:t>arr[i] &lt;= </a:t>
            </a:r>
            <a:r>
              <a:rPr lang="en-US" altLang="zh-CN" sz="1600" b="1" smtClean="0"/>
              <a:t>arr[2*i+1</a:t>
            </a:r>
            <a:r>
              <a:rPr lang="en-US" altLang="zh-CN" sz="1600" b="1"/>
              <a:t>] &amp;&amp; arr[i] &lt;= </a:t>
            </a:r>
            <a:r>
              <a:rPr lang="en-US" altLang="zh-CN" sz="1600" b="1" smtClean="0"/>
              <a:t>arr[2*i+2] //</a:t>
            </a:r>
            <a:r>
              <a:rPr lang="en-US" altLang="zh-CN" sz="1600" b="1"/>
              <a:t> i </a:t>
            </a:r>
            <a:r>
              <a:rPr lang="zh-CN" altLang="en-US" sz="1600" b="1"/>
              <a:t>对应第几个节点，</a:t>
            </a:r>
            <a:r>
              <a:rPr lang="en-US" altLang="zh-CN" sz="1600" b="1"/>
              <a:t>i</a:t>
            </a:r>
            <a:r>
              <a:rPr lang="zh-CN" altLang="en-US" sz="1600" b="1"/>
              <a:t>从</a:t>
            </a:r>
            <a:r>
              <a:rPr lang="en-US" altLang="zh-CN" sz="1600" b="1"/>
              <a:t>0</a:t>
            </a:r>
            <a:r>
              <a:rPr lang="zh-CN" altLang="en-US" sz="1600" b="1"/>
              <a:t>开始编</a:t>
            </a:r>
            <a:r>
              <a:rPr lang="zh-CN" altLang="en-US" sz="1600" b="1" smtClean="0"/>
              <a:t>号</a:t>
            </a:r>
            <a:endParaRPr lang="en-US" altLang="zh-CN" sz="1600" b="1" smtClean="0"/>
          </a:p>
          <a:p>
            <a:pPr marL="342900" indent="-342900">
              <a:buAutoNum type="arabicParenR" startAt="6"/>
            </a:pPr>
            <a:r>
              <a:rPr lang="zh-CN" altLang="en-US" sz="1600" smtClean="0"/>
              <a:t>一</a:t>
            </a:r>
            <a:r>
              <a:rPr lang="zh-CN" altLang="en-US" sz="1600"/>
              <a:t>般</a:t>
            </a:r>
            <a:r>
              <a:rPr lang="zh-CN" altLang="en-US" sz="1600" b="1"/>
              <a:t>升序采用大顶堆</a:t>
            </a:r>
            <a:r>
              <a:rPr lang="zh-CN" altLang="en-US" sz="1600"/>
              <a:t>，</a:t>
            </a:r>
            <a:r>
              <a:rPr lang="zh-CN" altLang="en-US" sz="1600" b="1"/>
              <a:t>降序采用小顶堆</a:t>
            </a:r>
            <a:r>
              <a:rPr lang="en-US" altLang="zh-CN"/>
              <a:t> </a:t>
            </a:r>
            <a:endParaRPr lang="zh-CN" altLang="en-US"/>
          </a:p>
        </p:txBody>
      </p:sp>
      <p:pic>
        <p:nvPicPr>
          <p:cNvPr id="788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74293" y="1872183"/>
            <a:ext cx="3090465" cy="257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939540"/>
          </a:xfrm>
          <a:prstGeom prst="rect">
            <a:avLst/>
          </a:prstGeom>
          <a:noFill/>
        </p:spPr>
        <p:txBody>
          <a:bodyPr wrap="square" rtlCol="0">
            <a:spAutoFit/>
          </a:bodyPr>
          <a:lstStyle/>
          <a:p>
            <a:r>
              <a:rPr lang="zh-CN" altLang="en-US" sz="2000" b="1" smtClean="0">
                <a:solidFill>
                  <a:srgbClr val="0070C0"/>
                </a:solidFill>
              </a:rPr>
              <a:t>堆排序基本思想</a:t>
            </a:r>
            <a:endParaRPr lang="en-US" altLang="zh-CN" sz="2000" b="1" smtClean="0">
              <a:solidFill>
                <a:srgbClr val="0070C0"/>
              </a:solidFill>
            </a:endParaRPr>
          </a:p>
          <a:p>
            <a:endParaRPr lang="en-US" altLang="zh-CN"/>
          </a:p>
          <a:p>
            <a:r>
              <a:rPr lang="zh-CN" altLang="en-US" smtClean="0"/>
              <a:t>堆</a:t>
            </a:r>
            <a:r>
              <a:rPr lang="zh-CN" altLang="en-US"/>
              <a:t>排序的基本思想是</a:t>
            </a:r>
            <a:r>
              <a:rPr lang="zh-CN" altLang="en-US" smtClean="0"/>
              <a:t>：</a:t>
            </a:r>
            <a:endParaRPr lang="en-US" altLang="zh-CN" smtClean="0"/>
          </a:p>
          <a:p>
            <a:pPr marL="342900" indent="-342900">
              <a:buAutoNum type="arabicParenR"/>
            </a:pPr>
            <a:r>
              <a:rPr lang="zh-CN" altLang="en-US" smtClean="0"/>
              <a:t>将</a:t>
            </a:r>
            <a:r>
              <a:rPr lang="zh-CN" altLang="en-US"/>
              <a:t>待排序序列构造成一个大顶</a:t>
            </a:r>
            <a:r>
              <a:rPr lang="zh-CN" altLang="en-US" smtClean="0"/>
              <a:t>堆</a:t>
            </a:r>
            <a:endParaRPr lang="en-US" altLang="zh-CN" smtClean="0"/>
          </a:p>
          <a:p>
            <a:pPr marL="342900" indent="-342900">
              <a:buAutoNum type="arabicParenR"/>
            </a:pPr>
            <a:r>
              <a:rPr lang="zh-CN" altLang="en-US" smtClean="0"/>
              <a:t>此</a:t>
            </a:r>
            <a:r>
              <a:rPr lang="zh-CN" altLang="en-US"/>
              <a:t>时，整个序列的最大值就是堆顶的根节点</a:t>
            </a:r>
            <a:r>
              <a:rPr lang="zh-CN" altLang="en-US" smtClean="0"/>
              <a:t>。</a:t>
            </a:r>
            <a:endParaRPr lang="en-US" altLang="zh-CN" smtClean="0"/>
          </a:p>
          <a:p>
            <a:pPr marL="342900" indent="-342900">
              <a:buAutoNum type="arabicParenR"/>
            </a:pPr>
            <a:r>
              <a:rPr lang="zh-CN" altLang="en-US" smtClean="0"/>
              <a:t>将</a:t>
            </a:r>
            <a:r>
              <a:rPr lang="zh-CN" altLang="en-US"/>
              <a:t>其与末尾元素进行交换，此时末尾就为最大值</a:t>
            </a:r>
            <a:r>
              <a:rPr lang="zh-CN" altLang="en-US" smtClean="0"/>
              <a:t>。</a:t>
            </a:r>
            <a:endParaRPr lang="en-US" altLang="zh-CN" smtClean="0"/>
          </a:p>
          <a:p>
            <a:pPr marL="342900" indent="-342900">
              <a:buAutoNum type="arabicParenR"/>
            </a:pPr>
            <a:r>
              <a:rPr lang="zh-CN" altLang="en-US" smtClean="0"/>
              <a:t>然</a:t>
            </a:r>
            <a:r>
              <a:rPr lang="zh-CN" altLang="en-US"/>
              <a:t>后将剩余</a:t>
            </a:r>
            <a:r>
              <a:rPr lang="en-US" altLang="zh-CN"/>
              <a:t>n-1</a:t>
            </a:r>
            <a:r>
              <a:rPr lang="zh-CN" altLang="en-US"/>
              <a:t>个元素重新构造成一个堆，这样会得到</a:t>
            </a:r>
            <a:r>
              <a:rPr lang="en-US" altLang="zh-CN"/>
              <a:t>n</a:t>
            </a:r>
            <a:r>
              <a:rPr lang="zh-CN" altLang="en-US"/>
              <a:t>个元素的次小值。如此反复执行，便能得到一个有序序列</a:t>
            </a:r>
            <a:r>
              <a:rPr lang="zh-CN" altLang="en-US" smtClean="0"/>
              <a:t>了。</a:t>
            </a:r>
            <a:endParaRPr lang="en-US" altLang="zh-CN"/>
          </a:p>
          <a:p>
            <a:endParaRPr lang="en-US" altLang="zh-CN" smtClean="0"/>
          </a:p>
          <a:p>
            <a:r>
              <a:rPr lang="zh-CN" altLang="en-US"/>
              <a:t>可</a:t>
            </a:r>
            <a:r>
              <a:rPr lang="zh-CN" altLang="en-US" smtClean="0"/>
              <a:t>以看到在构建大顶堆的过程中，元素的个数逐渐减少，最后就得到一个有序序列了</a:t>
            </a:r>
            <a:r>
              <a:rPr lang="en-US" altLang="zh-CN" smtClean="0"/>
              <a:t>.</a:t>
            </a:r>
            <a:endParaRPr lang="en-US" altLang="zh-CN" smtClean="0"/>
          </a:p>
          <a:p>
            <a:endParaRPr lang="en-US" altLang="zh-CN" sz="1600" smtClean="0"/>
          </a:p>
          <a:p>
            <a:endParaRPr lang="en-US" altLang="zh-CN" sz="1600" smtClean="0"/>
          </a:p>
          <a:p>
            <a:endParaRPr lang="en-US" altLang="zh-CN"/>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1723549"/>
          </a:xfrm>
          <a:prstGeom prst="rect">
            <a:avLst/>
          </a:prstGeom>
          <a:noFill/>
        </p:spPr>
        <p:txBody>
          <a:bodyPr wrap="square" rtlCol="0">
            <a:spAutoFit/>
          </a:bodyPr>
          <a:lstStyle/>
          <a:p>
            <a:r>
              <a:rPr lang="zh-CN" altLang="en-US" sz="2000" b="1" smtClean="0">
                <a:solidFill>
                  <a:srgbClr val="0070C0"/>
                </a:solidFill>
              </a:rPr>
              <a:t>堆排序步骤图解说明</a:t>
            </a:r>
            <a:endParaRPr lang="en-US" altLang="zh-CN" sz="2000" b="1" smtClean="0">
              <a:solidFill>
                <a:srgbClr val="0070C0"/>
              </a:solidFill>
            </a:endParaRPr>
          </a:p>
          <a:p>
            <a:endParaRPr lang="en-US" altLang="zh-CN"/>
          </a:p>
          <a:p>
            <a:r>
              <a:rPr lang="zh-CN" altLang="en-US" smtClean="0"/>
              <a:t>要求：给你一个数组 </a:t>
            </a:r>
            <a:r>
              <a:rPr lang="en-US" altLang="zh-CN" smtClean="0"/>
              <a:t>{4,6,8,5,9} , </a:t>
            </a:r>
            <a:r>
              <a:rPr lang="zh-CN" altLang="en-US" smtClean="0"/>
              <a:t>要求使用堆排序法，将数组升序排序。 </a:t>
            </a:r>
            <a:endParaRPr lang="en-US" altLang="zh-CN" smtClean="0"/>
          </a:p>
          <a:p>
            <a:endParaRPr lang="en-US" altLang="zh-CN" sz="1600" smtClean="0"/>
          </a:p>
          <a:p>
            <a:endParaRPr lang="en-US" altLang="zh-CN" sz="1600" smtClean="0"/>
          </a:p>
          <a:p>
            <a:endParaRPr lang="en-US" altLang="zh-CN"/>
          </a:p>
        </p:txBody>
      </p:sp>
      <p:graphicFrame>
        <p:nvGraphicFramePr>
          <p:cNvPr id="3" name="对象 2"/>
          <p:cNvGraphicFramePr>
            <a:graphicFrameLocks noChangeAspect="1"/>
          </p:cNvGraphicFramePr>
          <p:nvPr/>
        </p:nvGraphicFramePr>
        <p:xfrm>
          <a:off x="712400" y="2736279"/>
          <a:ext cx="2236788" cy="711200"/>
        </p:xfrm>
        <a:graphic>
          <a:graphicData uri="http://schemas.openxmlformats.org/presentationml/2006/ole">
            <mc:AlternateContent xmlns:mc="http://schemas.openxmlformats.org/markup-compatibility/2006">
              <mc:Choice xmlns:v="urn:schemas-microsoft-com:vml" Requires="v">
                <p:oleObj spid="_x0000_s144462" name="包装程序外壳对象" showAsIcon="1" r:id="rId1" imgW="1666875" imgH="523875" progId="Package">
                  <p:embed/>
                </p:oleObj>
              </mc:Choice>
              <mc:Fallback>
                <p:oleObj name="包装程序外壳对象" showAsIcon="1" r:id="rId1" imgW="1666875" imgH="523875" progId="Package">
                  <p:embed/>
                  <p:pic>
                    <p:nvPicPr>
                      <p:cNvPr id="0" name="图片 144461"/>
                      <p:cNvPicPr/>
                      <p:nvPr/>
                    </p:nvPicPr>
                    <p:blipFill>
                      <a:blip r:embed="rId2"/>
                      <a:stretch>
                        <a:fillRect/>
                      </a:stretch>
                    </p:blipFill>
                    <p:spPr>
                      <a:xfrm>
                        <a:off x="712400" y="2736279"/>
                        <a:ext cx="22367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108543"/>
          </a:xfrm>
          <a:prstGeom prst="rect">
            <a:avLst/>
          </a:prstGeom>
          <a:noFill/>
        </p:spPr>
        <p:txBody>
          <a:bodyPr wrap="square" rtlCol="0">
            <a:spAutoFit/>
          </a:bodyPr>
          <a:lstStyle/>
          <a:p>
            <a:r>
              <a:rPr lang="zh-CN" altLang="en-US" sz="2000" b="1" smtClean="0">
                <a:solidFill>
                  <a:srgbClr val="0070C0"/>
                </a:solidFill>
              </a:rPr>
              <a:t>堆排序代码实现</a:t>
            </a:r>
            <a:endParaRPr lang="en-US" altLang="zh-CN" sz="2000" b="1" smtClean="0">
              <a:solidFill>
                <a:srgbClr val="0070C0"/>
              </a:solidFill>
            </a:endParaRPr>
          </a:p>
          <a:p>
            <a:endParaRPr lang="en-US" altLang="zh-CN"/>
          </a:p>
          <a:p>
            <a:r>
              <a:rPr lang="zh-CN" altLang="en-US" smtClean="0"/>
              <a:t>要求：给你一个数组 </a:t>
            </a:r>
            <a:r>
              <a:rPr lang="en-US" altLang="zh-CN" smtClean="0"/>
              <a:t>{4,6,8,5,9} , </a:t>
            </a:r>
            <a:r>
              <a:rPr lang="zh-CN" altLang="en-US" smtClean="0"/>
              <a:t>要求使用堆排序法，将数组升序排序。</a:t>
            </a:r>
            <a:endParaRPr lang="en-US" altLang="zh-CN" smtClean="0"/>
          </a:p>
          <a:p>
            <a:r>
              <a:rPr lang="zh-CN" altLang="en-US"/>
              <a:t>代</a:t>
            </a:r>
            <a:r>
              <a:rPr lang="zh-CN" altLang="en-US" smtClean="0"/>
              <a:t>码实现：看老师演示</a:t>
            </a:r>
            <a:r>
              <a:rPr lang="en-US" altLang="zh-CN" smtClean="0"/>
              <a:t>:</a:t>
            </a:r>
            <a:r>
              <a:rPr lang="zh-CN" altLang="en-US" smtClean="0"/>
              <a:t> </a:t>
            </a:r>
            <a:endParaRPr lang="en-US" altLang="zh-CN" smtClean="0"/>
          </a:p>
          <a:p>
            <a:r>
              <a:rPr lang="zh-CN" altLang="en-US"/>
              <a:t>说</a:t>
            </a:r>
            <a:r>
              <a:rPr lang="zh-CN" altLang="en-US" smtClean="0"/>
              <a:t>明：</a:t>
            </a:r>
            <a:endParaRPr lang="en-US" altLang="zh-CN" smtClean="0"/>
          </a:p>
          <a:p>
            <a:pPr marL="342900" indent="-342900">
              <a:buAutoNum type="arabicParenR"/>
            </a:pPr>
            <a:r>
              <a:rPr lang="zh-CN" altLang="en-US" smtClean="0"/>
              <a:t>堆排序不是很好理解，老师通过</a:t>
            </a:r>
            <a:r>
              <a:rPr lang="en-US" altLang="zh-CN" b="1">
                <a:solidFill>
                  <a:srgbClr val="0070C0"/>
                </a:solidFill>
              </a:rPr>
              <a:t>D</a:t>
            </a:r>
            <a:r>
              <a:rPr lang="en-US" altLang="zh-CN" b="1" smtClean="0">
                <a:solidFill>
                  <a:srgbClr val="0070C0"/>
                </a:solidFill>
              </a:rPr>
              <a:t>ebug</a:t>
            </a:r>
            <a:r>
              <a:rPr lang="en-US" altLang="zh-CN" smtClean="0"/>
              <a:t> </a:t>
            </a:r>
            <a:r>
              <a:rPr lang="zh-CN" altLang="en-US"/>
              <a:t>帮</a:t>
            </a:r>
            <a:r>
              <a:rPr lang="zh-CN" altLang="en-US" smtClean="0"/>
              <a:t>助大家理解堆排序</a:t>
            </a:r>
            <a:endParaRPr lang="en-US" altLang="zh-CN" smtClean="0"/>
          </a:p>
          <a:p>
            <a:pPr marL="342900" indent="-342900">
              <a:buAutoNum type="arabicParenR"/>
            </a:pPr>
            <a:r>
              <a:rPr lang="zh-CN" altLang="en-US" smtClean="0"/>
              <a:t>堆排序的</a:t>
            </a:r>
            <a:r>
              <a:rPr lang="zh-CN" altLang="en-US" b="1" smtClean="0">
                <a:solidFill>
                  <a:srgbClr val="0070C0"/>
                </a:solidFill>
              </a:rPr>
              <a:t>速度非常快</a:t>
            </a:r>
            <a:r>
              <a:rPr lang="zh-CN" altLang="en-US" smtClean="0"/>
              <a:t>，在我的机器上 </a:t>
            </a:r>
            <a:r>
              <a:rPr lang="en-US" altLang="zh-CN" smtClean="0"/>
              <a:t>8</a:t>
            </a:r>
            <a:r>
              <a:rPr lang="zh-CN" altLang="en-US" smtClean="0"/>
              <a:t>百万数据 </a:t>
            </a:r>
            <a:r>
              <a:rPr lang="en-US" altLang="zh-CN" smtClean="0"/>
              <a:t>3 </a:t>
            </a:r>
            <a:r>
              <a:rPr lang="zh-CN" altLang="en-US" smtClean="0"/>
              <a:t>秒左右。</a:t>
            </a:r>
            <a:r>
              <a:rPr lang="en-US" altLang="zh-CN" smtClean="0"/>
              <a:t>O(nlogn) </a:t>
            </a:r>
            <a:endParaRPr lang="en-US" altLang="zh-CN" smtClean="0"/>
          </a:p>
          <a:p>
            <a:pPr marL="342900" indent="-342900">
              <a:buAutoNum type="arabicParenR"/>
            </a:pPr>
            <a:endParaRPr lang="en-US" altLang="zh-CN" smtClean="0"/>
          </a:p>
          <a:p>
            <a:endParaRPr lang="en-US" altLang="zh-CN" sz="1600" smtClean="0"/>
          </a:p>
          <a:p>
            <a:endParaRPr lang="en-US" altLang="zh-CN" sz="1600" smtClean="0"/>
          </a:p>
          <a:p>
            <a:endParaRPr lang="en-US" altLang="zh-CN"/>
          </a:p>
        </p:txBody>
      </p:sp>
      <p:graphicFrame>
        <p:nvGraphicFramePr>
          <p:cNvPr id="4" name="对象 3"/>
          <p:cNvGraphicFramePr>
            <a:graphicFrameLocks noChangeAspect="1"/>
          </p:cNvGraphicFramePr>
          <p:nvPr/>
        </p:nvGraphicFramePr>
        <p:xfrm>
          <a:off x="7679771" y="4824511"/>
          <a:ext cx="792088" cy="466301"/>
        </p:xfrm>
        <a:graphic>
          <a:graphicData uri="http://schemas.openxmlformats.org/presentationml/2006/ole">
            <mc:AlternateContent xmlns:mc="http://schemas.openxmlformats.org/markup-compatibility/2006">
              <mc:Choice xmlns:v="urn:schemas-microsoft-com:vml" Requires="v">
                <p:oleObj spid="_x0000_s145485" name="包装程序外壳对象" showAsIcon="1" r:id="rId1" imgW="895350" imgH="523875" progId="Package">
                  <p:embed/>
                </p:oleObj>
              </mc:Choice>
              <mc:Fallback>
                <p:oleObj name="包装程序外壳对象" showAsIcon="1" r:id="rId1" imgW="895350" imgH="523875" progId="Package">
                  <p:embed/>
                  <p:pic>
                    <p:nvPicPr>
                      <p:cNvPr id="0" name="图片 145484"/>
                      <p:cNvPicPr/>
                      <p:nvPr/>
                    </p:nvPicPr>
                    <p:blipFill>
                      <a:blip r:embed="rId2"/>
                      <a:stretch>
                        <a:fillRect/>
                      </a:stretch>
                    </p:blipFill>
                    <p:spPr>
                      <a:xfrm>
                        <a:off x="7679771" y="4824511"/>
                        <a:ext cx="792088" cy="46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smtClean="0">
                <a:solidFill>
                  <a:srgbClr val="0070C0"/>
                </a:solidFill>
              </a:rPr>
              <a:t>基本介绍</a:t>
            </a:r>
            <a:endParaRPr lang="en-US" altLang="zh-CN"/>
          </a:p>
          <a:p>
            <a:endParaRPr lang="en-US" altLang="zh-CN" b="1" smtClean="0"/>
          </a:p>
          <a:p>
            <a:pPr marL="342900" indent="-342900">
              <a:buAutoNum type="arabicParenR"/>
            </a:pPr>
            <a:r>
              <a:rPr lang="zh-CN" altLang="en-US" smtClean="0"/>
              <a:t>给</a:t>
            </a:r>
            <a:r>
              <a:rPr lang="zh-CN" altLang="en-US"/>
              <a:t>定</a:t>
            </a:r>
            <a:r>
              <a:rPr lang="en-US" altLang="zh-CN"/>
              <a:t>n</a:t>
            </a:r>
            <a:r>
              <a:rPr lang="zh-CN" altLang="en-US"/>
              <a:t>个权值作为</a:t>
            </a:r>
            <a:r>
              <a:rPr lang="en-US" altLang="zh-CN"/>
              <a:t>n</a:t>
            </a:r>
            <a:r>
              <a:rPr lang="zh-CN" altLang="en-US"/>
              <a:t>个</a:t>
            </a:r>
            <a:r>
              <a:rPr lang="zh-CN" altLang="en-US">
                <a:hlinkClick r:id="rId1"/>
              </a:rPr>
              <a:t>叶子结点</a:t>
            </a:r>
            <a:r>
              <a:rPr lang="zh-CN" altLang="en-US"/>
              <a:t>，构造一棵二叉树，若该树的</a:t>
            </a:r>
            <a:r>
              <a:rPr lang="zh-CN" altLang="en-US">
                <a:solidFill>
                  <a:srgbClr val="0070C0"/>
                </a:solidFill>
              </a:rPr>
              <a:t>带权路径长</a:t>
            </a:r>
            <a:r>
              <a:rPr lang="zh-CN" altLang="en-US" smtClean="0">
                <a:solidFill>
                  <a:srgbClr val="0070C0"/>
                </a:solidFill>
              </a:rPr>
              <a:t>度</a:t>
            </a:r>
            <a:r>
              <a:rPr lang="en-US" altLang="zh-CN" smtClean="0">
                <a:solidFill>
                  <a:srgbClr val="0070C0"/>
                </a:solidFill>
              </a:rPr>
              <a:t>(wpl)</a:t>
            </a:r>
            <a:r>
              <a:rPr lang="zh-CN" altLang="en-US" smtClean="0"/>
              <a:t>达</a:t>
            </a:r>
            <a:r>
              <a:rPr lang="zh-CN" altLang="en-US"/>
              <a:t>到最小，称这样的二叉树为</a:t>
            </a:r>
            <a:r>
              <a:rPr lang="zh-CN" altLang="en-US" b="1">
                <a:solidFill>
                  <a:srgbClr val="0070C0"/>
                </a:solidFill>
              </a:rPr>
              <a:t>最优二叉树</a:t>
            </a:r>
            <a:r>
              <a:rPr lang="zh-CN" altLang="en-US"/>
              <a:t>，也称为</a:t>
            </a:r>
            <a:r>
              <a:rPr lang="zh-CN" altLang="en-US" b="1">
                <a:solidFill>
                  <a:srgbClr val="0070C0"/>
                </a:solidFill>
              </a:rPr>
              <a:t>哈夫曼树</a:t>
            </a:r>
            <a:r>
              <a:rPr lang="en-US" altLang="zh-CN" b="1">
                <a:solidFill>
                  <a:srgbClr val="0070C0"/>
                </a:solidFill>
              </a:rPr>
              <a:t>(Huffman Tree</a:t>
            </a:r>
            <a:r>
              <a:rPr lang="en-US" altLang="zh-CN" b="1" smtClean="0">
                <a:solidFill>
                  <a:srgbClr val="0070C0"/>
                </a:solidFill>
              </a:rPr>
              <a:t>)</a:t>
            </a:r>
            <a:r>
              <a:rPr lang="en-US" altLang="zh-CN" smtClean="0"/>
              <a:t>, </a:t>
            </a:r>
            <a:r>
              <a:rPr lang="zh-CN" altLang="en-US" smtClean="0"/>
              <a:t>还有的书翻译为</a:t>
            </a:r>
            <a:r>
              <a:rPr lang="zh-CN" altLang="en-US" b="1">
                <a:solidFill>
                  <a:srgbClr val="0070C0"/>
                </a:solidFill>
              </a:rPr>
              <a:t>霍夫曼</a:t>
            </a:r>
            <a:r>
              <a:rPr lang="zh-CN" altLang="en-US" b="1" smtClean="0">
                <a:solidFill>
                  <a:srgbClr val="0070C0"/>
                </a:solidFill>
              </a:rPr>
              <a:t>树</a:t>
            </a:r>
            <a:r>
              <a:rPr lang="zh-CN" altLang="en-US" smtClean="0"/>
              <a:t>。</a:t>
            </a:r>
            <a:endParaRPr lang="en-US" altLang="zh-CN"/>
          </a:p>
          <a:p>
            <a:pPr marL="342900" indent="-342900">
              <a:buAutoNum type="arabicParenR"/>
            </a:pPr>
            <a:endParaRPr lang="en-US" altLang="zh-CN" smtClean="0"/>
          </a:p>
          <a:p>
            <a:pPr marL="342900" indent="-342900">
              <a:buAutoNum type="arabicParenR"/>
            </a:pPr>
            <a:r>
              <a:rPr lang="zh-CN" altLang="en-US" smtClean="0"/>
              <a:t>赫</a:t>
            </a:r>
            <a:r>
              <a:rPr lang="zh-CN" altLang="en-US"/>
              <a:t>夫</a:t>
            </a:r>
            <a:r>
              <a:rPr lang="zh-CN" altLang="en-US" smtClean="0"/>
              <a:t>曼树</a:t>
            </a:r>
            <a:r>
              <a:rPr lang="zh-CN" altLang="en-US"/>
              <a:t>是带权路径长度最短的树，权值较大的结点离根较</a:t>
            </a:r>
            <a:r>
              <a:rPr lang="zh-CN" altLang="en-US" smtClean="0"/>
              <a:t>近</a:t>
            </a:r>
            <a:r>
              <a:rPr lang="zh-CN" altLang="en-US"/>
              <a:t>。</a:t>
            </a:r>
            <a:endParaRPr lang="en-US" altLang="zh-CN" smtClean="0"/>
          </a:p>
          <a:p>
            <a:endParaRPr lang="en-US" altLang="zh-CN" b="1" smtClean="0"/>
          </a:p>
          <a:p>
            <a:endParaRPr lang="en-US" altLang="zh-CN" b="1"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893100"/>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曼树几个重要概念和举例说明</a:t>
            </a:r>
            <a:endParaRPr lang="en-US" altLang="zh-CN"/>
          </a:p>
          <a:p>
            <a:endParaRPr lang="en-US" altLang="zh-CN" b="1" smtClean="0"/>
          </a:p>
          <a:p>
            <a:pPr marL="342900" indent="-342900">
              <a:buAutoNum type="arabicParenR"/>
            </a:pPr>
            <a:r>
              <a:rPr lang="zh-CN" altLang="en-US" smtClean="0"/>
              <a:t>路</a:t>
            </a:r>
            <a:r>
              <a:rPr lang="zh-CN" altLang="en-US"/>
              <a:t>径和路径长</a:t>
            </a:r>
            <a:r>
              <a:rPr lang="zh-CN" altLang="en-US" smtClean="0"/>
              <a:t>度：</a:t>
            </a:r>
            <a:r>
              <a:rPr lang="zh-CN" altLang="en-US"/>
              <a:t>在一棵树中，从一个结点往下可以达到的孩子或孙子结点之间的通路，称为路径。通路中分支的数目称为路径长度。若规定根结点的层数为</a:t>
            </a:r>
            <a:r>
              <a:rPr lang="en-US" altLang="zh-CN"/>
              <a:t>1</a:t>
            </a:r>
            <a:r>
              <a:rPr lang="zh-CN" altLang="en-US"/>
              <a:t>，则从根结点到第</a:t>
            </a:r>
            <a:r>
              <a:rPr lang="en-US" altLang="zh-CN"/>
              <a:t>L</a:t>
            </a:r>
            <a:r>
              <a:rPr lang="zh-CN" altLang="en-US"/>
              <a:t>层结点的路径长度为</a:t>
            </a:r>
            <a:r>
              <a:rPr lang="en-US" altLang="zh-CN" smtClean="0"/>
              <a:t>L-1</a:t>
            </a:r>
            <a:endParaRPr lang="en-US" altLang="zh-CN" b="1"/>
          </a:p>
          <a:p>
            <a:pPr marL="342900" indent="-342900">
              <a:buAutoNum type="arabicParenR"/>
            </a:pPr>
            <a:r>
              <a:rPr lang="zh-CN" altLang="en-US" b="1"/>
              <a:t>结点的权及带权路径长</a:t>
            </a:r>
            <a:r>
              <a:rPr lang="zh-CN" altLang="en-US" b="1" smtClean="0"/>
              <a:t>度：</a:t>
            </a:r>
            <a:r>
              <a:rPr lang="zh-CN" altLang="en-US"/>
              <a:t>若将树中结点赋给一个有着某种含义的数值，则这个数值称为该结点的权。</a:t>
            </a:r>
            <a:r>
              <a:rPr lang="zh-CN" altLang="en-US" b="1"/>
              <a:t>结点的带权路径长度</a:t>
            </a:r>
            <a:r>
              <a:rPr lang="zh-CN" altLang="en-US"/>
              <a:t>为：从根结点到该结点之间的路径长度与该结点的权的乘积</a:t>
            </a:r>
            <a:endParaRPr lang="en-US" altLang="zh-CN" b="1" smtClean="0"/>
          </a:p>
          <a:p>
            <a:endParaRPr lang="en-US" altLang="zh-CN" b="1"/>
          </a:p>
          <a:p>
            <a:endParaRPr lang="en-US" altLang="zh-CN" b="1" smtClean="0"/>
          </a:p>
        </p:txBody>
      </p:sp>
      <p:sp>
        <p:nvSpPr>
          <p:cNvPr id="4" name="椭圆 3"/>
          <p:cNvSpPr/>
          <p:nvPr/>
        </p:nvSpPr>
        <p:spPr>
          <a:xfrm>
            <a:off x="2489398" y="36003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1670248" y="41814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3222823" y="41718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1913136" y="398249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2904033" y="398249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65423" y="48672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2079823"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2794198" y="48957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3708598"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1408311" y="456351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2084883" y="456351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3037086" y="455399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3637458" y="4553990"/>
            <a:ext cx="314028" cy="3608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1692771"/>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曼树几个重要概念和举例说明</a:t>
            </a:r>
            <a:endParaRPr lang="en-US" altLang="zh-CN"/>
          </a:p>
          <a:p>
            <a:endParaRPr lang="en-US" altLang="zh-CN" b="1" smtClean="0"/>
          </a:p>
          <a:p>
            <a:pPr marL="342900" indent="-342900">
              <a:buAutoNum type="arabicParenR" startAt="3"/>
            </a:pPr>
            <a:r>
              <a:rPr lang="zh-CN" altLang="en-US" sz="1600" b="1" smtClean="0"/>
              <a:t>树</a:t>
            </a:r>
            <a:r>
              <a:rPr lang="zh-CN" altLang="en-US" sz="1600" b="1"/>
              <a:t>的带权路径长</a:t>
            </a:r>
            <a:r>
              <a:rPr lang="zh-CN" altLang="en-US" sz="1600" b="1" smtClean="0"/>
              <a:t>度：</a:t>
            </a:r>
            <a:r>
              <a:rPr lang="zh-CN" altLang="en-US" sz="1600"/>
              <a:t>树的带权路径长度规定为所有</a:t>
            </a:r>
            <a:r>
              <a:rPr lang="zh-CN" altLang="en-US" sz="1600" b="1">
                <a:solidFill>
                  <a:srgbClr val="0070C0"/>
                </a:solidFill>
              </a:rPr>
              <a:t>叶子结点</a:t>
            </a:r>
            <a:r>
              <a:rPr lang="zh-CN" altLang="en-US" sz="1600"/>
              <a:t>的带权路径长度之和，记为</a:t>
            </a:r>
            <a:r>
              <a:rPr lang="en-US" altLang="zh-CN" sz="1600"/>
              <a:t>WPL(weighted path length</a:t>
            </a:r>
            <a:r>
              <a:rPr lang="en-US" altLang="zh-CN" sz="1600" smtClean="0"/>
              <a:t>) ,</a:t>
            </a:r>
            <a:r>
              <a:rPr lang="zh-CN" altLang="en-US" sz="1600"/>
              <a:t>权值越大的结点离根结点越近的二叉树才是最优二叉树</a:t>
            </a:r>
            <a:r>
              <a:rPr lang="zh-CN" altLang="en-US" sz="1600" smtClean="0"/>
              <a:t>。</a:t>
            </a:r>
            <a:endParaRPr lang="en-US" altLang="zh-CN" sz="1600" smtClean="0"/>
          </a:p>
          <a:p>
            <a:pPr marL="342900" indent="-342900">
              <a:buAutoNum type="arabicParenR" startAt="3"/>
            </a:pPr>
            <a:r>
              <a:rPr lang="en-US" altLang="zh-CN" sz="1600" b="1" smtClean="0"/>
              <a:t>WPL</a:t>
            </a:r>
            <a:r>
              <a:rPr lang="zh-CN" altLang="en-US" sz="1600" b="1" smtClean="0"/>
              <a:t>最小的就是赫夫曼树</a:t>
            </a:r>
            <a:endParaRPr lang="en-US" altLang="zh-CN" sz="1600" b="1"/>
          </a:p>
          <a:p>
            <a:endParaRPr lang="en-US" altLang="zh-CN" b="1" smtClean="0"/>
          </a:p>
        </p:txBody>
      </p:sp>
      <p:sp>
        <p:nvSpPr>
          <p:cNvPr id="4" name="椭圆 3"/>
          <p:cNvSpPr/>
          <p:nvPr/>
        </p:nvSpPr>
        <p:spPr>
          <a:xfrm>
            <a:off x="1557908" y="28802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738758" y="34613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2291333" y="34517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981646" y="326241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1972543" y="326241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3933" y="41471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1148333"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1862708" y="41756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2777108"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476821" y="384343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1153393" y="384343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2105596" y="383391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2705968" y="3833910"/>
            <a:ext cx="314028"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064367" y="26550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9" name="椭圆 18"/>
          <p:cNvSpPr/>
          <p:nvPr/>
        </p:nvSpPr>
        <p:spPr>
          <a:xfrm>
            <a:off x="4665295" y="339804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0" name="直接连接符 19"/>
          <p:cNvCxnSpPr>
            <a:stCxn id="18" idx="5"/>
            <a:endCxn id="19" idx="0"/>
          </p:cNvCxnSpPr>
          <p:nvPr/>
        </p:nvCxnSpPr>
        <p:spPr>
          <a:xfrm>
            <a:off x="4479002" y="3037208"/>
            <a:ext cx="429181"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35742" y="31789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smtClean="0"/>
              <a:t>13</a:t>
            </a:r>
            <a:endParaRPr lang="zh-CN" altLang="en-US" sz="1100"/>
          </a:p>
        </p:txBody>
      </p:sp>
      <p:sp>
        <p:nvSpPr>
          <p:cNvPr id="22" name="椭圆 21"/>
          <p:cNvSpPr/>
          <p:nvPr/>
        </p:nvSpPr>
        <p:spPr>
          <a:xfrm>
            <a:off x="5035917" y="46648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23" name="椭圆 22"/>
          <p:cNvSpPr/>
          <p:nvPr/>
        </p:nvSpPr>
        <p:spPr>
          <a:xfrm>
            <a:off x="4283442" y="39790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24" name="椭圆 23"/>
          <p:cNvSpPr/>
          <p:nvPr/>
        </p:nvSpPr>
        <p:spPr>
          <a:xfrm>
            <a:off x="5226417" y="40266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5" name="直接连接符 24"/>
          <p:cNvCxnSpPr>
            <a:stCxn id="18" idx="3"/>
            <a:endCxn id="21" idx="0"/>
          </p:cNvCxnSpPr>
          <p:nvPr/>
        </p:nvCxnSpPr>
        <p:spPr>
          <a:xfrm flipH="1">
            <a:off x="3878630" y="3037208"/>
            <a:ext cx="25687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a:endCxn id="22" idx="0"/>
          </p:cNvCxnSpPr>
          <p:nvPr/>
        </p:nvCxnSpPr>
        <p:spPr>
          <a:xfrm flipH="1">
            <a:off x="5278805" y="4474368"/>
            <a:ext cx="1905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3"/>
            <a:endCxn id="23" idx="0"/>
          </p:cNvCxnSpPr>
          <p:nvPr/>
        </p:nvCxnSpPr>
        <p:spPr>
          <a:xfrm flipH="1">
            <a:off x="4526330" y="3780158"/>
            <a:ext cx="210105"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5"/>
            <a:endCxn id="24" idx="0"/>
          </p:cNvCxnSpPr>
          <p:nvPr/>
        </p:nvCxnSpPr>
        <p:spPr>
          <a:xfrm>
            <a:off x="5079930" y="3780158"/>
            <a:ext cx="389375" cy="24653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874117" y="464581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smtClean="0"/>
              <a:t>3</a:t>
            </a:r>
            <a:endParaRPr lang="zh-CN" altLang="en-US" sz="1100"/>
          </a:p>
        </p:txBody>
      </p:sp>
      <p:cxnSp>
        <p:nvCxnSpPr>
          <p:cNvPr id="30" name="直接连接符 29"/>
          <p:cNvCxnSpPr>
            <a:stCxn id="24" idx="5"/>
            <a:endCxn id="29" idx="1"/>
          </p:cNvCxnSpPr>
          <p:nvPr/>
        </p:nvCxnSpPr>
        <p:spPr>
          <a:xfrm>
            <a:off x="5641052" y="4408808"/>
            <a:ext cx="304205" cy="30257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086128" y="27362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2" name="椭圆 31"/>
          <p:cNvSpPr/>
          <p:nvPr/>
        </p:nvSpPr>
        <p:spPr>
          <a:xfrm>
            <a:off x="7581428"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3" name="直接连接符 32"/>
          <p:cNvCxnSpPr>
            <a:stCxn id="31" idx="5"/>
            <a:endCxn id="32" idx="0"/>
          </p:cNvCxnSpPr>
          <p:nvPr/>
        </p:nvCxnSpPr>
        <p:spPr>
          <a:xfrm>
            <a:off x="7500763" y="3118394"/>
            <a:ext cx="323553" cy="1798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714653"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35" name="椭圆 34"/>
          <p:cNvSpPr/>
          <p:nvPr/>
        </p:nvSpPr>
        <p:spPr>
          <a:xfrm>
            <a:off x="7810028" y="44317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36" name="椭圆 35"/>
          <p:cNvSpPr/>
          <p:nvPr/>
        </p:nvSpPr>
        <p:spPr>
          <a:xfrm>
            <a:off x="7209953" y="38221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7" name="椭圆 36"/>
          <p:cNvSpPr/>
          <p:nvPr/>
        </p:nvSpPr>
        <p:spPr>
          <a:xfrm>
            <a:off x="7981478" y="38411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8" name="直接连接符 37"/>
          <p:cNvCxnSpPr>
            <a:stCxn id="31" idx="3"/>
            <a:endCxn id="34" idx="0"/>
          </p:cNvCxnSpPr>
          <p:nvPr/>
        </p:nvCxnSpPr>
        <p:spPr>
          <a:xfrm flipH="1">
            <a:off x="6957541" y="3118394"/>
            <a:ext cx="199727" cy="179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7" idx="4"/>
            <a:endCxn id="35" idx="0"/>
          </p:cNvCxnSpPr>
          <p:nvPr/>
        </p:nvCxnSpPr>
        <p:spPr>
          <a:xfrm flipH="1">
            <a:off x="8052916" y="4288854"/>
            <a:ext cx="171450"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3"/>
            <a:endCxn id="36" idx="0"/>
          </p:cNvCxnSpPr>
          <p:nvPr/>
        </p:nvCxnSpPr>
        <p:spPr>
          <a:xfrm flipH="1">
            <a:off x="7452841" y="3680369"/>
            <a:ext cx="19972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5"/>
            <a:endCxn id="37" idx="0"/>
          </p:cNvCxnSpPr>
          <p:nvPr/>
        </p:nvCxnSpPr>
        <p:spPr>
          <a:xfrm>
            <a:off x="7996063" y="3680369"/>
            <a:ext cx="228303" cy="16081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8562503" y="438410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cxnSp>
        <p:nvCxnSpPr>
          <p:cNvPr id="43" name="直接连接符 42"/>
          <p:cNvCxnSpPr>
            <a:stCxn id="37" idx="5"/>
            <a:endCxn id="42" idx="1"/>
          </p:cNvCxnSpPr>
          <p:nvPr/>
        </p:nvCxnSpPr>
        <p:spPr>
          <a:xfrm>
            <a:off x="8396113" y="4223294"/>
            <a:ext cx="237530" cy="22637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2563" y="4896519"/>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13 * 2 + 7 * 2 + 8 * 2 + 3 * 2 = 62</a:t>
            </a:r>
            <a:endParaRPr lang="zh-CN" altLang="en-US" sz="1200">
              <a:latin typeface="Arial" panose="020B0604020202020204" pitchFamily="34" charset="0"/>
              <a:cs typeface="Arial" panose="020B0604020202020204" pitchFamily="34" charset="0"/>
            </a:endParaRPr>
          </a:p>
        </p:txBody>
      </p:sp>
      <p:sp>
        <p:nvSpPr>
          <p:cNvPr id="44" name="TextBox 43"/>
          <p:cNvSpPr txBox="1"/>
          <p:nvPr/>
        </p:nvSpPr>
        <p:spPr>
          <a:xfrm>
            <a:off x="3546301" y="5187418"/>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13 * 1 + 8 * 2 + 7 * 3 + 3 * 3 = 59</a:t>
            </a:r>
            <a:endParaRPr lang="en-US" altLang="zh-CN" sz="1200" smtClean="0">
              <a:latin typeface="Arial" panose="020B0604020202020204" pitchFamily="34" charset="0"/>
              <a:cs typeface="Arial" panose="020B0604020202020204" pitchFamily="34" charset="0"/>
            </a:endParaRPr>
          </a:p>
        </p:txBody>
      </p:sp>
      <p:cxnSp>
        <p:nvCxnSpPr>
          <p:cNvPr id="46" name="直接连接符 45"/>
          <p:cNvCxnSpPr/>
          <p:nvPr/>
        </p:nvCxnSpPr>
        <p:spPr>
          <a:xfrm>
            <a:off x="3402285" y="2655093"/>
            <a:ext cx="0" cy="2809324"/>
          </a:xfrm>
          <a:prstGeom prst="line">
            <a:avLst/>
          </a:prstGeom>
        </p:spPr>
        <p:style>
          <a:lnRef idx="1">
            <a:schemeClr val="accent2"/>
          </a:lnRef>
          <a:fillRef idx="0">
            <a:schemeClr val="accent2"/>
          </a:fillRef>
          <a:effectRef idx="0">
            <a:schemeClr val="accent2"/>
          </a:effectRef>
          <a:fontRef idx="minor">
            <a:schemeClr val="tx1"/>
          </a:fontRef>
        </p:style>
      </p:cxnSp>
      <p:sp>
        <p:nvSpPr>
          <p:cNvPr id="47" name="TextBox 46"/>
          <p:cNvSpPr txBox="1"/>
          <p:nvPr/>
        </p:nvSpPr>
        <p:spPr>
          <a:xfrm>
            <a:off x="6642645" y="5112543"/>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7 * 1 + 3 * 2 + 8 * 3 + 13 * 3 = 76</a:t>
            </a:r>
            <a:endParaRPr lang="zh-CN" altLang="en-US" sz="1200">
              <a:latin typeface="Arial" panose="020B0604020202020204" pitchFamily="34" charset="0"/>
              <a:cs typeface="Arial" panose="020B0604020202020204" pitchFamily="34" charset="0"/>
            </a:endParaRPr>
          </a:p>
        </p:txBody>
      </p:sp>
      <p:cxnSp>
        <p:nvCxnSpPr>
          <p:cNvPr id="48" name="直接连接符 47"/>
          <p:cNvCxnSpPr/>
          <p:nvPr/>
        </p:nvCxnSpPr>
        <p:spPr>
          <a:xfrm>
            <a:off x="6426621" y="2664271"/>
            <a:ext cx="0" cy="2809324"/>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062103"/>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a:t>
            </a:r>
            <a:r>
              <a:rPr lang="zh-CN" altLang="en-US" sz="2000" b="1">
                <a:solidFill>
                  <a:srgbClr val="0070C0"/>
                </a:solidFill>
              </a:rPr>
              <a:t>创</a:t>
            </a:r>
            <a:r>
              <a:rPr lang="zh-CN" altLang="en-US" sz="2000" b="1" smtClean="0">
                <a:solidFill>
                  <a:srgbClr val="0070C0"/>
                </a:solidFill>
              </a:rPr>
              <a:t>建思路图解</a:t>
            </a:r>
            <a:endParaRPr lang="en-US" altLang="zh-CN"/>
          </a:p>
          <a:p>
            <a:endParaRPr lang="en-US" altLang="zh-CN" b="1" smtClean="0"/>
          </a:p>
          <a:p>
            <a:r>
              <a:rPr lang="zh-CN" altLang="en-US"/>
              <a:t>给</a:t>
            </a:r>
            <a:r>
              <a:rPr lang="zh-CN" altLang="en-US" smtClean="0"/>
              <a:t>你一个数列 </a:t>
            </a:r>
            <a:r>
              <a:rPr lang="en-US" altLang="zh-CN" smtClean="0"/>
              <a:t>{13, 7, 8, 3, 29, 6, 1}</a:t>
            </a:r>
            <a:r>
              <a:rPr lang="zh-CN" altLang="en-US" smtClean="0"/>
              <a:t>，要求</a:t>
            </a:r>
            <a:r>
              <a:rPr lang="zh-CN" altLang="en-US"/>
              <a:t>转</a:t>
            </a:r>
            <a:r>
              <a:rPr lang="zh-CN" altLang="en-US" smtClean="0"/>
              <a:t>成一颗赫夫曼树</a:t>
            </a:r>
            <a:r>
              <a:rPr lang="en-US" altLang="zh-CN" smtClean="0"/>
              <a:t>.</a:t>
            </a:r>
            <a:endParaRPr lang="en-US" altLang="zh-CN" smtClean="0"/>
          </a:p>
          <a:p>
            <a:endParaRPr lang="en-US" altLang="zh-CN"/>
          </a:p>
          <a:p>
            <a:r>
              <a:rPr lang="zh-CN" altLang="en-US" b="1" smtClean="0"/>
              <a:t>思路分析</a:t>
            </a:r>
            <a:r>
              <a:rPr lang="en-US" altLang="zh-CN" b="1" smtClean="0"/>
              <a:t>(</a:t>
            </a:r>
            <a:r>
              <a:rPr lang="zh-CN" altLang="en-US" b="1" smtClean="0"/>
              <a:t>示意图</a:t>
            </a:r>
            <a:r>
              <a:rPr lang="en-US" altLang="zh-CN" b="1" smtClean="0"/>
              <a:t>)</a:t>
            </a:r>
            <a:r>
              <a:rPr lang="zh-CN" altLang="en-US" smtClean="0"/>
              <a:t>：</a:t>
            </a:r>
            <a:endParaRPr lang="en-US" altLang="zh-CN" smtClean="0"/>
          </a:p>
          <a:p>
            <a:endParaRPr lang="en-US" altLang="zh-CN"/>
          </a:p>
          <a:p>
            <a:endParaRPr lang="en-US" altLang="zh-CN" smtClean="0"/>
          </a:p>
        </p:txBody>
      </p:sp>
      <p:sp>
        <p:nvSpPr>
          <p:cNvPr id="49" name="TextBox 131"/>
          <p:cNvSpPr txBox="1"/>
          <p:nvPr/>
        </p:nvSpPr>
        <p:spPr>
          <a:xfrm>
            <a:off x="665981" y="2880295"/>
            <a:ext cx="6912768" cy="241604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400">
                <a:solidFill>
                  <a:schemeClr val="tx1"/>
                </a:solidFill>
                <a:effectLst/>
                <a:latin typeface="+mn-lt"/>
                <a:ea typeface="+mn-ea"/>
                <a:cs typeface="+mn-cs"/>
              </a:rPr>
              <a:t>{13, 7, 8, 3, </a:t>
            </a:r>
            <a:r>
              <a:rPr lang="en-US" altLang="zh-CN" sz="1400" smtClean="0">
                <a:solidFill>
                  <a:schemeClr val="tx1"/>
                </a:solidFill>
                <a:effectLst/>
                <a:latin typeface="+mn-lt"/>
                <a:ea typeface="+mn-ea"/>
                <a:cs typeface="+mn-cs"/>
              </a:rPr>
              <a:t>29, </a:t>
            </a:r>
            <a:r>
              <a:rPr lang="en-US" altLang="zh-CN" sz="1400">
                <a:solidFill>
                  <a:schemeClr val="tx1"/>
                </a:solidFill>
                <a:effectLst/>
                <a:latin typeface="+mn-lt"/>
                <a:ea typeface="+mn-ea"/>
                <a:cs typeface="+mn-cs"/>
              </a:rPr>
              <a:t>6, 1}  </a:t>
            </a:r>
            <a:endParaRPr lang="en-US" altLang="zh-CN" sz="1400">
              <a:solidFill>
                <a:schemeClr val="tx1"/>
              </a:solidFill>
              <a:effectLst/>
              <a:latin typeface="+mn-lt"/>
              <a:ea typeface="+mn-ea"/>
              <a:cs typeface="+mn-cs"/>
            </a:endParaRPr>
          </a:p>
          <a:p>
            <a:endParaRPr lang="en-US" altLang="zh-CN" sz="1400">
              <a:solidFill>
                <a:schemeClr val="tx1"/>
              </a:solidFill>
              <a:effectLst/>
              <a:latin typeface="+mn-lt"/>
              <a:ea typeface="+mn-ea"/>
              <a:cs typeface="+mn-cs"/>
            </a:endParaRPr>
          </a:p>
          <a:p>
            <a:r>
              <a:rPr lang="zh-CN" altLang="en-US" sz="1400">
                <a:solidFill>
                  <a:schemeClr val="tx1"/>
                </a:solidFill>
                <a:effectLst/>
                <a:latin typeface="+mn-lt"/>
                <a:ea typeface="+mn-ea"/>
                <a:cs typeface="+mn-cs"/>
              </a:rPr>
              <a:t>构成赫夫曼树的步</a:t>
            </a:r>
            <a:r>
              <a:rPr lang="zh-CN" altLang="en-US" sz="1400" smtClean="0">
                <a:solidFill>
                  <a:schemeClr val="tx1"/>
                </a:solidFill>
                <a:effectLst/>
                <a:latin typeface="+mn-lt"/>
                <a:ea typeface="+mn-ea"/>
                <a:cs typeface="+mn-cs"/>
              </a:rPr>
              <a:t>骤：</a:t>
            </a:r>
            <a:endParaRPr lang="en-US" altLang="zh-CN" sz="1400">
              <a:solidFill>
                <a:schemeClr val="tx1"/>
              </a:solidFill>
              <a:effectLst/>
              <a:latin typeface="+mn-lt"/>
              <a:ea typeface="+mn-ea"/>
              <a:cs typeface="+mn-cs"/>
            </a:endParaRPr>
          </a:p>
          <a:p>
            <a:pPr marL="342900" indent="-342900">
              <a:buAutoNum type="arabicParenR"/>
            </a:pPr>
            <a:r>
              <a:rPr lang="zh-CN" altLang="en-US" sz="1400" smtClean="0">
                <a:solidFill>
                  <a:schemeClr val="tx1"/>
                </a:solidFill>
                <a:effectLst/>
                <a:latin typeface="+mn-lt"/>
                <a:ea typeface="+mn-ea"/>
                <a:cs typeface="+mn-cs"/>
              </a:rPr>
              <a:t>从</a:t>
            </a:r>
            <a:r>
              <a:rPr lang="zh-CN" altLang="en-US" sz="1400">
                <a:solidFill>
                  <a:schemeClr val="tx1"/>
                </a:solidFill>
                <a:effectLst/>
                <a:latin typeface="+mn-lt"/>
                <a:ea typeface="+mn-ea"/>
                <a:cs typeface="+mn-cs"/>
              </a:rPr>
              <a:t>小到大进行排序</a:t>
            </a:r>
            <a:r>
              <a:rPr lang="en-US" altLang="zh-CN" sz="1400">
                <a:solidFill>
                  <a:schemeClr val="tx1"/>
                </a:solidFill>
                <a:effectLst/>
                <a:latin typeface="+mn-lt"/>
                <a:ea typeface="+mn-ea"/>
                <a:cs typeface="+mn-cs"/>
              </a:rPr>
              <a:t>, </a:t>
            </a:r>
            <a:r>
              <a:rPr lang="zh-CN" altLang="en-US" sz="1400">
                <a:solidFill>
                  <a:schemeClr val="tx1"/>
                </a:solidFill>
                <a:effectLst/>
                <a:latin typeface="+mn-lt"/>
                <a:ea typeface="+mn-ea"/>
                <a:cs typeface="+mn-cs"/>
              </a:rPr>
              <a:t>将每一个数据，每个数据都是一个节点 ，</a:t>
            </a:r>
            <a:r>
              <a:rPr lang="zh-CN" altLang="en-US" sz="1400" baseline="0">
                <a:solidFill>
                  <a:schemeClr val="tx1"/>
                </a:solidFill>
                <a:effectLst/>
                <a:latin typeface="+mn-lt"/>
                <a:ea typeface="+mn-ea"/>
                <a:cs typeface="+mn-cs"/>
              </a:rPr>
              <a:t> 每个节点可以看成是一颗最简单的二叉</a:t>
            </a:r>
            <a:r>
              <a:rPr lang="zh-CN" altLang="en-US" sz="1400" baseline="0" smtClean="0">
                <a:solidFill>
                  <a:schemeClr val="tx1"/>
                </a:solidFill>
                <a:effectLst/>
                <a:latin typeface="+mn-lt"/>
                <a:ea typeface="+mn-ea"/>
                <a:cs typeface="+mn-cs"/>
              </a:rPr>
              <a:t>树</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取</a:t>
            </a:r>
            <a:r>
              <a:rPr lang="zh-CN" altLang="en-US" sz="1400" baseline="0">
                <a:solidFill>
                  <a:schemeClr val="tx1"/>
                </a:solidFill>
                <a:effectLst/>
                <a:latin typeface="+mn-lt"/>
                <a:ea typeface="+mn-ea"/>
                <a:cs typeface="+mn-cs"/>
              </a:rPr>
              <a:t>出根节点权值最小的两颗二叉树 </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组</a:t>
            </a:r>
            <a:r>
              <a:rPr lang="zh-CN" altLang="en-US" sz="1400" baseline="0">
                <a:solidFill>
                  <a:schemeClr val="tx1"/>
                </a:solidFill>
                <a:effectLst/>
                <a:latin typeface="+mn-lt"/>
                <a:ea typeface="+mn-ea"/>
                <a:cs typeface="+mn-cs"/>
              </a:rPr>
              <a:t>成一颗新的二叉树</a:t>
            </a:r>
            <a:r>
              <a:rPr lang="en-US" altLang="zh-CN" sz="1400" baseline="0">
                <a:solidFill>
                  <a:schemeClr val="tx1"/>
                </a:solidFill>
                <a:effectLst/>
                <a:latin typeface="+mn-lt"/>
                <a:ea typeface="+mn-ea"/>
                <a:cs typeface="+mn-cs"/>
              </a:rPr>
              <a:t>, </a:t>
            </a:r>
            <a:r>
              <a:rPr lang="zh-CN" altLang="en-US" sz="1400" baseline="0">
                <a:solidFill>
                  <a:schemeClr val="tx1"/>
                </a:solidFill>
                <a:effectLst/>
                <a:latin typeface="+mn-lt"/>
                <a:ea typeface="+mn-ea"/>
                <a:cs typeface="+mn-cs"/>
              </a:rPr>
              <a:t>该新的二叉树的根节点的权值是前面两颗二叉树根节点权值的和  </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再</a:t>
            </a:r>
            <a:r>
              <a:rPr lang="zh-CN" altLang="en-US" sz="1400" baseline="0">
                <a:solidFill>
                  <a:schemeClr val="tx1"/>
                </a:solidFill>
                <a:effectLst/>
                <a:latin typeface="+mn-lt"/>
                <a:ea typeface="+mn-ea"/>
                <a:cs typeface="+mn-cs"/>
              </a:rPr>
              <a:t>将这颗新的二叉树，以根节点的权值大小 再次排序， 不断重复  </a:t>
            </a:r>
            <a:r>
              <a:rPr lang="en-US" altLang="zh-CN" sz="1400" baseline="0">
                <a:solidFill>
                  <a:schemeClr val="tx1"/>
                </a:solidFill>
                <a:effectLst/>
                <a:latin typeface="+mn-lt"/>
                <a:ea typeface="+mn-ea"/>
                <a:cs typeface="+mn-cs"/>
              </a:rPr>
              <a:t>1-2-3-4 </a:t>
            </a:r>
            <a:r>
              <a:rPr lang="zh-CN" altLang="en-US" sz="1400" baseline="0">
                <a:solidFill>
                  <a:schemeClr val="tx1"/>
                </a:solidFill>
                <a:effectLst/>
                <a:latin typeface="+mn-lt"/>
                <a:ea typeface="+mn-ea"/>
                <a:cs typeface="+mn-cs"/>
              </a:rPr>
              <a:t>的步骤，直到数列中，所有的数据都被处理，就得到一颗赫夫曼树</a:t>
            </a:r>
            <a:endParaRPr lang="en-US" altLang="zh-CN" sz="1400">
              <a:solidFill>
                <a:schemeClr val="tx1"/>
              </a:solidFill>
              <a:effectLst/>
              <a:latin typeface="+mn-lt"/>
              <a:ea typeface="+mn-ea"/>
              <a:cs typeface="+mn-cs"/>
            </a:endParaRPr>
          </a:p>
          <a:p>
            <a:endParaRPr lang="zh-CN" altLang="en-US" sz="1100"/>
          </a:p>
        </p:txBody>
      </p:sp>
      <p:graphicFrame>
        <p:nvGraphicFramePr>
          <p:cNvPr id="51" name="对象 50"/>
          <p:cNvGraphicFramePr>
            <a:graphicFrameLocks noChangeAspect="1"/>
          </p:cNvGraphicFramePr>
          <p:nvPr/>
        </p:nvGraphicFramePr>
        <p:xfrm>
          <a:off x="3258269" y="2520255"/>
          <a:ext cx="2364283" cy="560423"/>
        </p:xfrm>
        <a:graphic>
          <a:graphicData uri="http://schemas.openxmlformats.org/presentationml/2006/ole">
            <mc:AlternateContent xmlns:mc="http://schemas.openxmlformats.org/markup-compatibility/2006">
              <mc:Choice xmlns:v="urn:schemas-microsoft-com:vml" Requires="v">
                <p:oleObj spid="_x0000_s65679" name="包装程序外壳对象" showAsIcon="1" r:id="rId1" imgW="2238375" imgH="523875" progId="Package">
                  <p:embed/>
                </p:oleObj>
              </mc:Choice>
              <mc:Fallback>
                <p:oleObj name="包装程序外壳对象" showAsIcon="1" r:id="rId1" imgW="2238375" imgH="523875" progId="Package">
                  <p:embed/>
                  <p:pic>
                    <p:nvPicPr>
                      <p:cNvPr id="0" name="图片 65678"/>
                      <p:cNvPicPr/>
                      <p:nvPr/>
                    </p:nvPicPr>
                    <p:blipFill>
                      <a:blip r:embed="rId2"/>
                      <a:stretch>
                        <a:fillRect/>
                      </a:stretch>
                    </p:blipFill>
                    <p:spPr>
                      <a:xfrm>
                        <a:off x="3258269" y="2520255"/>
                        <a:ext cx="2364283" cy="56042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a:t>
            </a:r>
            <a:r>
              <a:rPr lang="zh-CN" altLang="en-US" sz="2200" b="1"/>
              <a:t>性结构和非线性结构</a:t>
            </a:r>
            <a:endParaRPr lang="en-US" altLang="zh-CN" sz="2200" b="1"/>
          </a:p>
        </p:txBody>
      </p:sp>
      <p:sp>
        <p:nvSpPr>
          <p:cNvPr id="2" name="TextBox 1"/>
          <p:cNvSpPr txBox="1"/>
          <p:nvPr/>
        </p:nvSpPr>
        <p:spPr>
          <a:xfrm>
            <a:off x="665981" y="1368127"/>
            <a:ext cx="8640960" cy="4031873"/>
          </a:xfrm>
          <a:prstGeom prst="rect">
            <a:avLst/>
          </a:prstGeom>
          <a:noFill/>
        </p:spPr>
        <p:txBody>
          <a:bodyPr wrap="square" rtlCol="0">
            <a:spAutoFit/>
          </a:bodyPr>
          <a:lstStyle/>
          <a:p>
            <a:r>
              <a:rPr lang="zh-CN" altLang="en-US"/>
              <a:t>数据结</a:t>
            </a:r>
            <a:r>
              <a:rPr lang="zh-CN" altLang="en-US" smtClean="0"/>
              <a:t>构包括：</a:t>
            </a:r>
            <a:r>
              <a:rPr lang="zh-CN" altLang="en-US" b="1" smtClean="0"/>
              <a:t>线</a:t>
            </a:r>
            <a:r>
              <a:rPr lang="zh-CN" altLang="en-US" b="1"/>
              <a:t>性结构</a:t>
            </a:r>
            <a:r>
              <a:rPr lang="zh-CN" altLang="en-US"/>
              <a:t>和</a:t>
            </a:r>
            <a:r>
              <a:rPr lang="zh-CN" altLang="en-US" b="1"/>
              <a:t>非线性结</a:t>
            </a:r>
            <a:r>
              <a:rPr lang="zh-CN" altLang="en-US" b="1" smtClean="0"/>
              <a:t>构</a:t>
            </a:r>
            <a:r>
              <a:rPr lang="zh-CN" altLang="en-US" smtClean="0"/>
              <a:t>。</a:t>
            </a:r>
            <a:endParaRPr lang="en-US" altLang="zh-CN" smtClean="0"/>
          </a:p>
          <a:p>
            <a:endParaRPr lang="en-US" altLang="zh-CN" sz="2000" b="1">
              <a:solidFill>
                <a:srgbClr val="0070C0"/>
              </a:solidFill>
            </a:endParaRPr>
          </a:p>
          <a:p>
            <a:r>
              <a:rPr lang="zh-CN" altLang="en-US" sz="2000" b="1" smtClean="0">
                <a:solidFill>
                  <a:srgbClr val="0070C0"/>
                </a:solidFill>
              </a:rPr>
              <a:t>线</a:t>
            </a:r>
            <a:r>
              <a:rPr lang="zh-CN" altLang="en-US" sz="2000" b="1">
                <a:solidFill>
                  <a:srgbClr val="0070C0"/>
                </a:solidFill>
              </a:rPr>
              <a:t>性结构</a:t>
            </a:r>
            <a:endParaRPr lang="en-US" altLang="zh-CN" sz="2000"/>
          </a:p>
          <a:p>
            <a:endParaRPr lang="en-US" altLang="zh-CN"/>
          </a:p>
          <a:p>
            <a:pPr marL="342900" indent="-342900">
              <a:buAutoNum type="arabicParenR"/>
            </a:pPr>
            <a:r>
              <a:rPr lang="zh-CN" altLang="en-US" smtClean="0"/>
              <a:t>线</a:t>
            </a:r>
            <a:r>
              <a:rPr lang="zh-CN" altLang="en-US"/>
              <a:t>性结构作为最常用的数据结构，其特点是数据元素之间存在一对一的线性关</a:t>
            </a:r>
            <a:r>
              <a:rPr lang="zh-CN" altLang="en-US" smtClean="0"/>
              <a:t>系</a:t>
            </a:r>
            <a:endParaRPr lang="en-US" altLang="zh-CN" smtClean="0"/>
          </a:p>
          <a:p>
            <a:pPr marL="342900" indent="-342900">
              <a:buAutoNum type="arabicParenR"/>
            </a:pPr>
            <a:r>
              <a:rPr lang="zh-CN" altLang="en-US"/>
              <a:t>线性结</a:t>
            </a:r>
            <a:r>
              <a:rPr lang="zh-CN" altLang="en-US" smtClean="0"/>
              <a:t>构有</a:t>
            </a:r>
            <a:r>
              <a:rPr lang="zh-CN" altLang="en-US"/>
              <a:t>两种不同的存储结构，即顺序存储结构和链式存储结构。顺序存储的线性表称为顺序表，顺序表中的存储元素是连续</a:t>
            </a:r>
            <a:r>
              <a:rPr lang="zh-CN" altLang="en-US" smtClean="0"/>
              <a:t>的</a:t>
            </a:r>
            <a:endParaRPr lang="en-US" altLang="zh-CN" smtClean="0"/>
          </a:p>
          <a:p>
            <a:pPr marL="342900" indent="-342900">
              <a:buAutoNum type="arabicParenR"/>
            </a:pPr>
            <a:r>
              <a:rPr lang="zh-CN" altLang="en-US" smtClean="0"/>
              <a:t>链</a:t>
            </a:r>
            <a:r>
              <a:rPr lang="zh-CN" altLang="en-US"/>
              <a:t>式存储的线性表称为链表，链表中的存储元素不一定是连续的，元素节点中存放数据元素以及相邻元素的地址信</a:t>
            </a:r>
            <a:r>
              <a:rPr lang="zh-CN" altLang="en-US" smtClean="0"/>
              <a:t>息</a:t>
            </a:r>
            <a:endParaRPr lang="en-US" altLang="zh-CN" smtClean="0"/>
          </a:p>
          <a:p>
            <a:pPr marL="342900" indent="-342900">
              <a:buAutoNum type="arabicParenR"/>
            </a:pPr>
            <a:r>
              <a:rPr lang="zh-CN" altLang="en-US"/>
              <a:t>线性结</a:t>
            </a:r>
            <a:r>
              <a:rPr lang="zh-CN" altLang="en-US" smtClean="0"/>
              <a:t>构</a:t>
            </a:r>
            <a:r>
              <a:rPr lang="zh-CN" altLang="en-US"/>
              <a:t>常</a:t>
            </a:r>
            <a:r>
              <a:rPr lang="zh-CN" altLang="en-US" smtClean="0"/>
              <a:t>见的有：</a:t>
            </a:r>
            <a:r>
              <a:rPr lang="zh-CN" altLang="en-US"/>
              <a:t>数</a:t>
            </a:r>
            <a:r>
              <a:rPr lang="zh-CN" altLang="en-US" smtClean="0"/>
              <a:t>组</a:t>
            </a:r>
            <a:r>
              <a:rPr lang="zh-CN" altLang="en-US"/>
              <a:t>、</a:t>
            </a:r>
            <a:r>
              <a:rPr lang="zh-CN" altLang="en-US" smtClean="0"/>
              <a:t>队列、链表和栈，后面我们会详细讲解</a:t>
            </a:r>
            <a:r>
              <a:rPr lang="en-US" altLang="zh-CN" smtClean="0"/>
              <a:t>.</a:t>
            </a:r>
            <a:endParaRPr lang="en-US" altLang="zh-CN" smtClean="0"/>
          </a:p>
          <a:p>
            <a:pPr marL="342900" indent="-342900">
              <a:buAutoNum type="arabicParenR"/>
            </a:pPr>
            <a:endParaRPr lang="en-US" altLang="zh-CN"/>
          </a:p>
          <a:p>
            <a:r>
              <a:rPr lang="zh-CN" altLang="en-US" b="1" smtClean="0">
                <a:solidFill>
                  <a:srgbClr val="0070C0"/>
                </a:solidFill>
              </a:rPr>
              <a:t>非线性</a:t>
            </a:r>
            <a:r>
              <a:rPr lang="zh-CN" altLang="en-US" b="1">
                <a:solidFill>
                  <a:srgbClr val="0070C0"/>
                </a:solidFill>
              </a:rPr>
              <a:t>结</a:t>
            </a:r>
            <a:r>
              <a:rPr lang="zh-CN" altLang="en-US" b="1" smtClean="0">
                <a:solidFill>
                  <a:srgbClr val="0070C0"/>
                </a:solidFill>
              </a:rPr>
              <a:t>构</a:t>
            </a:r>
            <a:endParaRPr lang="en-US" altLang="zh-CN" smtClean="0"/>
          </a:p>
          <a:p>
            <a:endParaRPr lang="en-US" altLang="zh-CN" smtClean="0"/>
          </a:p>
          <a:p>
            <a:r>
              <a:rPr lang="zh-CN" altLang="en-US" smtClean="0"/>
              <a:t>非线性结构包括：二</a:t>
            </a:r>
            <a:r>
              <a:rPr lang="zh-CN" altLang="en-US"/>
              <a:t>维数组，多维数组，广义表，</a:t>
            </a:r>
            <a:r>
              <a:rPr lang="zh-CN" altLang="en-US" smtClean="0"/>
              <a:t>树</a:t>
            </a:r>
            <a:r>
              <a:rPr lang="zh-CN" altLang="en-US"/>
              <a:t>结</a:t>
            </a:r>
            <a:r>
              <a:rPr lang="zh-CN" altLang="en-US" smtClean="0"/>
              <a:t>构，图</a:t>
            </a:r>
            <a:r>
              <a:rPr lang="zh-CN" altLang="en-US"/>
              <a:t>结构</a:t>
            </a:r>
            <a:endParaRPr lang="en-US" altLang="zh-CN"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曼树的</a:t>
            </a:r>
            <a:r>
              <a:rPr lang="zh-CN" altLang="en-US" sz="2000" b="1">
                <a:solidFill>
                  <a:srgbClr val="0070C0"/>
                </a:solidFill>
              </a:rPr>
              <a:t>代码</a:t>
            </a:r>
            <a:r>
              <a:rPr lang="zh-CN" altLang="en-US" sz="2000" b="1" smtClean="0">
                <a:solidFill>
                  <a:srgbClr val="0070C0"/>
                </a:solidFill>
              </a:rPr>
              <a:t>实现</a:t>
            </a:r>
            <a:endParaRPr lang="en-US" altLang="zh-CN"/>
          </a:p>
          <a:p>
            <a:endParaRPr lang="en-US" altLang="zh-CN" b="1" smtClean="0"/>
          </a:p>
          <a:p>
            <a:r>
              <a:rPr lang="zh-CN" altLang="en-US" b="1" smtClean="0"/>
              <a:t>代码实现</a:t>
            </a:r>
            <a:r>
              <a:rPr lang="zh-CN" altLang="en-US" smtClean="0"/>
              <a:t>：</a:t>
            </a:r>
            <a:endParaRPr lang="en-US" altLang="zh-CN" smtClean="0"/>
          </a:p>
          <a:p>
            <a:endParaRPr lang="en-US" altLang="zh-CN"/>
          </a:p>
          <a:p>
            <a:endParaRPr lang="en-US" altLang="zh-CN" smtClean="0"/>
          </a:p>
        </p:txBody>
      </p:sp>
      <p:sp>
        <p:nvSpPr>
          <p:cNvPr id="3" name="TextBox 2"/>
          <p:cNvSpPr txBox="1"/>
          <p:nvPr/>
        </p:nvSpPr>
        <p:spPr>
          <a:xfrm>
            <a:off x="737989" y="2304231"/>
            <a:ext cx="3307316" cy="1938992"/>
          </a:xfrm>
          <a:prstGeom prst="rect">
            <a:avLst/>
          </a:prstGeom>
          <a:noFill/>
        </p:spPr>
        <p:txBody>
          <a:bodyPr wrap="none" rtlCol="0">
            <a:spAutoFit/>
          </a:bodyPr>
          <a:lstStyle/>
          <a:p>
            <a:r>
              <a:rPr lang="en-US" altLang="zh-CN" sz="1200" b="1" smtClean="0">
                <a:latin typeface="Arial" panose="020B0604020202020204" pitchFamily="34" charset="0"/>
                <a:cs typeface="Arial" panose="020B0604020202020204" pitchFamily="34" charset="0"/>
              </a:rPr>
              <a:t>//class HuffmanTree </a:t>
            </a:r>
            <a:endParaRPr lang="en-US" altLang="zh-CN" sz="1200" b="1" smtClean="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static void main(String[] args)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b="1">
                <a:latin typeface="Arial" panose="020B0604020202020204" pitchFamily="34" charset="0"/>
                <a:cs typeface="Arial" panose="020B0604020202020204" pitchFamily="34" charset="0"/>
              </a:rPr>
              <a:t>TODO Auto-generated method stub</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int[] arr = {1, 3, 6, 7, 8, 13, 29};</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 node = </a:t>
            </a:r>
            <a:r>
              <a:rPr lang="en-US" altLang="zh-CN" sz="1200" i="1">
                <a:latin typeface="Arial" panose="020B0604020202020204" pitchFamily="34" charset="0"/>
                <a:cs typeface="Arial" panose="020B0604020202020204" pitchFamily="34" charset="0"/>
              </a:rPr>
              <a:t>createHuffmanTree(arr);</a:t>
            </a:r>
            <a:endParaRPr lang="en-US" altLang="zh-CN" sz="1200"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out.println(node);</a:t>
            </a:r>
            <a:endParaRPr lang="en-US" altLang="zh-CN" sz="1200" b="1" i="1">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t>
            </a:r>
            <a:r>
              <a:rPr lang="zh-CN" altLang="en-US" sz="1200" b="1" i="1">
                <a:latin typeface="Arial" panose="020B0604020202020204" pitchFamily="34" charset="0"/>
                <a:cs typeface="Arial" panose="020B0604020202020204" pitchFamily="34" charset="0"/>
              </a:rPr>
              <a:t>前序遍历赫夫曼树</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i="1">
                <a:latin typeface="Arial" panose="020B0604020202020204" pitchFamily="34" charset="0"/>
                <a:cs typeface="Arial" panose="020B0604020202020204" pitchFamily="34" charset="0"/>
              </a:rPr>
              <a:t>preOrder(node);</a:t>
            </a:r>
            <a:endParaRPr lang="en-US" altLang="zh-CN" sz="1200"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4" name="TextBox 3"/>
          <p:cNvSpPr txBox="1"/>
          <p:nvPr/>
        </p:nvSpPr>
        <p:spPr>
          <a:xfrm>
            <a:off x="737989" y="4536479"/>
            <a:ext cx="2934971" cy="1015663"/>
          </a:xfrm>
          <a:prstGeom prst="rect">
            <a:avLst/>
          </a:prstGeom>
          <a:noFill/>
        </p:spPr>
        <p:txBody>
          <a:bodyPr wrap="none" rtlCol="0">
            <a:spAutoFit/>
          </a:bodyPr>
          <a:lstStyle/>
          <a:p>
            <a:r>
              <a:rPr lang="en-US" altLang="zh-CN" sz="1200"/>
              <a:t>//</a:t>
            </a:r>
            <a:r>
              <a:rPr lang="zh-CN" altLang="en-US" sz="1200"/>
              <a:t>前序遍历赫夫曼</a:t>
            </a:r>
            <a:r>
              <a:rPr lang="zh-CN" altLang="en-US" sz="1200" smtClean="0"/>
              <a:t>树 </a:t>
            </a:r>
            <a:r>
              <a:rPr lang="en-US" altLang="zh-CN" sz="1200" b="1">
                <a:latin typeface="Arial" panose="020B0604020202020204" pitchFamily="34" charset="0"/>
                <a:cs typeface="Arial" panose="020B0604020202020204" pitchFamily="34" charset="0"/>
              </a:rPr>
              <a:t>class HuffmanTree</a:t>
            </a:r>
            <a:endParaRPr lang="zh-CN" altLang="en-US" sz="1200"/>
          </a:p>
          <a:p>
            <a:r>
              <a:rPr lang="en-US" altLang="zh-CN" sz="1200" b="1"/>
              <a:t>public static void preOrder(Node root) {</a:t>
            </a:r>
            <a:endParaRPr lang="en-US" altLang="zh-CN" sz="1200" b="1"/>
          </a:p>
          <a:p>
            <a:r>
              <a:rPr lang="en-US" altLang="zh-CN" sz="1200" b="1"/>
              <a:t>if (root != null) {</a:t>
            </a:r>
            <a:endParaRPr lang="en-US" altLang="zh-CN" sz="1200" b="1"/>
          </a:p>
          <a:p>
            <a:r>
              <a:rPr lang="en-US" altLang="zh-CN" sz="1200"/>
              <a:t>root.preOrder();</a:t>
            </a:r>
            <a:endParaRPr lang="en-US" altLang="zh-CN" sz="1200"/>
          </a:p>
          <a:p>
            <a:r>
              <a:rPr lang="en-US" altLang="zh-CN" sz="1200" smtClean="0"/>
              <a:t>}}</a:t>
            </a:r>
            <a:endParaRPr lang="zh-CN" altLang="en-US" sz="1200"/>
          </a:p>
        </p:txBody>
      </p:sp>
      <p:sp>
        <p:nvSpPr>
          <p:cNvPr id="5" name="TextBox 4"/>
          <p:cNvSpPr txBox="1"/>
          <p:nvPr/>
        </p:nvSpPr>
        <p:spPr>
          <a:xfrm>
            <a:off x="4462522" y="2088207"/>
            <a:ext cx="3836307" cy="3416320"/>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创建赫夫曼</a:t>
            </a:r>
            <a:r>
              <a:rPr lang="zh-CN" altLang="en-US" sz="1200" smtClean="0">
                <a:latin typeface="Arial" panose="020B0604020202020204" pitchFamily="34" charset="0"/>
                <a:cs typeface="Arial" panose="020B0604020202020204" pitchFamily="34" charset="0"/>
              </a:rPr>
              <a:t>树 </a:t>
            </a:r>
            <a:r>
              <a:rPr lang="en-US" altLang="zh-CN" sz="1200" b="1">
                <a:latin typeface="Arial" panose="020B0604020202020204" pitchFamily="34" charset="0"/>
                <a:cs typeface="Arial" panose="020B0604020202020204" pitchFamily="34" charset="0"/>
              </a:rPr>
              <a:t>class HuffmanTree</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static Node createHuffmanTree(int[] arr) </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List&lt;Node&gt; nodes = </a:t>
            </a:r>
            <a:r>
              <a:rPr lang="en-US" altLang="zh-CN" sz="1200" b="1">
                <a:latin typeface="Arial" panose="020B0604020202020204" pitchFamily="34" charset="0"/>
                <a:cs typeface="Arial" panose="020B0604020202020204" pitchFamily="34" charset="0"/>
              </a:rPr>
              <a:t>new ArrayList&lt;&gt;();</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for (int value : arr)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nodes.add(</a:t>
            </a:r>
            <a:r>
              <a:rPr lang="en-US" altLang="zh-CN" sz="1200" b="1">
                <a:latin typeface="Arial" panose="020B0604020202020204" pitchFamily="34" charset="0"/>
                <a:cs typeface="Arial" panose="020B0604020202020204" pitchFamily="34" charset="0"/>
              </a:rPr>
              <a:t>new Node(value));</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循环处理，</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while (nodes.size() &gt; 1) { // </a:t>
            </a:r>
            <a:r>
              <a:rPr lang="zh-CN" altLang="en-US" sz="1200" b="1">
                <a:latin typeface="Arial" panose="020B0604020202020204" pitchFamily="34" charset="0"/>
                <a:cs typeface="Arial" panose="020B0604020202020204" pitchFamily="34" charset="0"/>
              </a:rPr>
              <a:t>保证可以</a:t>
            </a:r>
            <a:r>
              <a:rPr lang="en-US" altLang="zh-CN" sz="1200" b="1">
                <a:latin typeface="Arial" panose="020B0604020202020204" pitchFamily="34" charset="0"/>
                <a:cs typeface="Arial" panose="020B0604020202020204" pitchFamily="34" charset="0"/>
              </a:rPr>
              <a:t>get(0) </a:t>
            </a:r>
            <a:r>
              <a:rPr lang="zh-CN" altLang="en-US" sz="1200" b="1">
                <a:latin typeface="Arial" panose="020B0604020202020204" pitchFamily="34" charset="0"/>
                <a:cs typeface="Arial" panose="020B0604020202020204" pitchFamily="34" charset="0"/>
              </a:rPr>
              <a:t>和 </a:t>
            </a:r>
            <a:r>
              <a:rPr lang="en-US" altLang="zh-CN" sz="1200" b="1">
                <a:latin typeface="Arial" panose="020B0604020202020204" pitchFamily="34" charset="0"/>
                <a:cs typeface="Arial" panose="020B0604020202020204" pitchFamily="34" charset="0"/>
              </a:rPr>
              <a:t>get(1</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Collections.</a:t>
            </a:r>
            <a:r>
              <a:rPr lang="en-US" altLang="zh-CN" sz="1200" i="1">
                <a:latin typeface="Arial" panose="020B0604020202020204" pitchFamily="34" charset="0"/>
                <a:cs typeface="Arial" panose="020B0604020202020204" pitchFamily="34" charset="0"/>
              </a:rPr>
              <a:t>sort(nodes);</a:t>
            </a:r>
            <a:endParaRPr lang="en-US" altLang="zh-CN" sz="1200" i="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left = nodes.get(0);</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right = nodes.get(1);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parent = </a:t>
            </a:r>
            <a:r>
              <a:rPr lang="en-US" altLang="zh-CN" sz="1200" b="1">
                <a:latin typeface="Arial" panose="020B0604020202020204" pitchFamily="34" charset="0"/>
                <a:cs typeface="Arial" panose="020B0604020202020204" pitchFamily="34" charset="0"/>
              </a:rPr>
              <a:t>new Node(left.value + right.value);</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parent.left=left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parent.right=right;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nodes.remove(left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nodes.remove(right);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nodes.add(parent);}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返回的节点就是赫夫曼树的根节点</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nodes.get(0</a:t>
            </a:r>
            <a:r>
              <a:rPr lang="en-US" altLang="zh-CN" sz="1200" b="1" smtClean="0">
                <a:latin typeface="Arial" panose="020B0604020202020204" pitchFamily="34" charset="0"/>
                <a:cs typeface="Arial" panose="020B0604020202020204" pitchFamily="34" charset="0"/>
              </a:rPr>
              <a:t>);</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p:txBody>
      </p:sp>
      <p:sp>
        <p:nvSpPr>
          <p:cNvPr id="6" name="矩形 5"/>
          <p:cNvSpPr/>
          <p:nvPr/>
        </p:nvSpPr>
        <p:spPr>
          <a:xfrm>
            <a:off x="737989" y="2152664"/>
            <a:ext cx="8424936" cy="3391927"/>
          </a:xfrm>
          <a:prstGeom prst="rect">
            <a:avLst/>
          </a:prstGeom>
          <a:solidFill>
            <a:srgbClr val="FEFE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170099"/>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a:p>
          <a:p>
            <a:endParaRPr lang="en-US" altLang="zh-CN" b="1" smtClean="0"/>
          </a:p>
          <a:p>
            <a:pPr marL="342900" indent="-342900">
              <a:buAutoNum type="arabicParenR"/>
            </a:pPr>
            <a:r>
              <a:rPr lang="zh-CN" altLang="en-US" smtClean="0"/>
              <a:t>赫</a:t>
            </a:r>
            <a:r>
              <a:rPr lang="zh-CN" altLang="en-US"/>
              <a:t>夫曼编</a:t>
            </a:r>
            <a:r>
              <a:rPr lang="zh-CN" altLang="en-US" smtClean="0"/>
              <a:t>码也翻译为</a:t>
            </a:r>
            <a:r>
              <a:rPr lang="zh-CN" altLang="en-US" b="1" smtClean="0"/>
              <a:t> </a:t>
            </a:r>
            <a:r>
              <a:rPr lang="en-US" altLang="zh-CN" b="1" smtClean="0"/>
              <a:t> </a:t>
            </a:r>
            <a:r>
              <a:rPr lang="zh-CN" altLang="en-US" b="1" smtClean="0">
                <a:hlinkClick r:id="rId1"/>
              </a:rPr>
              <a:t>  哈</a:t>
            </a:r>
            <a:r>
              <a:rPr lang="zh-CN" altLang="en-US" b="1">
                <a:hlinkClick r:id="rId1"/>
              </a:rPr>
              <a:t>夫曼</a:t>
            </a:r>
            <a:r>
              <a:rPr lang="zh-CN" altLang="en-US"/>
              <a:t>编码</a:t>
            </a:r>
            <a:r>
              <a:rPr lang="en-US" altLang="zh-CN"/>
              <a:t>(Huffman Coding)</a:t>
            </a:r>
            <a:r>
              <a:rPr lang="zh-CN" altLang="en-US"/>
              <a:t>，又称霍夫曼编码，是一种编码</a:t>
            </a:r>
            <a:r>
              <a:rPr lang="zh-CN" altLang="en-US" smtClean="0"/>
              <a:t>方式</a:t>
            </a:r>
            <a:r>
              <a:rPr lang="en-US" altLang="zh-CN" smtClean="0"/>
              <a:t>, </a:t>
            </a:r>
            <a:r>
              <a:rPr lang="zh-CN" altLang="en-US" smtClean="0"/>
              <a:t>属于一种程序算法</a:t>
            </a:r>
            <a:endParaRPr lang="en-US" altLang="zh-CN" smtClean="0"/>
          </a:p>
          <a:p>
            <a:pPr marL="342900" indent="-342900">
              <a:buAutoNum type="arabicParenR"/>
            </a:pPr>
            <a:r>
              <a:rPr lang="zh-CN" altLang="en-US" smtClean="0"/>
              <a:t>赫夫</a:t>
            </a:r>
            <a:r>
              <a:rPr lang="zh-CN" altLang="en-US"/>
              <a:t>曼编</a:t>
            </a:r>
            <a:r>
              <a:rPr lang="zh-CN" altLang="en-US" smtClean="0"/>
              <a:t>码是</a:t>
            </a:r>
            <a:r>
              <a:rPr lang="zh-CN" altLang="en-US"/>
              <a:t>赫哈夫曼</a:t>
            </a:r>
            <a:r>
              <a:rPr lang="zh-CN" altLang="en-US" smtClean="0"/>
              <a:t>树在</a:t>
            </a:r>
            <a:r>
              <a:rPr lang="zh-CN" altLang="en-US"/>
              <a:t>电讯通信中</a:t>
            </a:r>
            <a:r>
              <a:rPr lang="zh-CN" altLang="en-US" smtClean="0"/>
              <a:t>的经典的应用之一。</a:t>
            </a:r>
            <a:endParaRPr lang="en-US" altLang="zh-CN" smtClean="0"/>
          </a:p>
          <a:p>
            <a:pPr marL="342900" indent="-342900">
              <a:buAutoNum type="arabicParenR"/>
            </a:pPr>
            <a:endParaRPr lang="en-US" altLang="zh-CN" smtClean="0"/>
          </a:p>
          <a:p>
            <a:pPr marL="342900" indent="-342900">
              <a:buAutoNum type="arabicParenR"/>
            </a:pPr>
            <a:r>
              <a:rPr lang="zh-CN" altLang="en-US"/>
              <a:t>赫夫曼编码</a:t>
            </a:r>
            <a:r>
              <a:rPr lang="zh-CN" altLang="en-US" smtClean="0"/>
              <a:t>广</a:t>
            </a:r>
            <a:r>
              <a:rPr lang="zh-CN" altLang="en-US"/>
              <a:t>泛地用于数据文件压</a:t>
            </a:r>
            <a:r>
              <a:rPr lang="zh-CN" altLang="en-US" smtClean="0"/>
              <a:t>缩。</a:t>
            </a:r>
            <a:r>
              <a:rPr lang="zh-CN" altLang="en-US"/>
              <a:t>其</a:t>
            </a:r>
            <a:r>
              <a:rPr lang="zh-CN" altLang="en-US" b="1">
                <a:solidFill>
                  <a:srgbClr val="0070C0"/>
                </a:solidFill>
              </a:rPr>
              <a:t>压缩率通常在</a:t>
            </a:r>
            <a:r>
              <a:rPr lang="en-US" altLang="zh-CN" b="1">
                <a:solidFill>
                  <a:srgbClr val="0070C0"/>
                </a:solidFill>
              </a:rPr>
              <a:t>20%</a:t>
            </a:r>
            <a:r>
              <a:rPr lang="zh-CN" altLang="en-US" b="1">
                <a:solidFill>
                  <a:srgbClr val="0070C0"/>
                </a:solidFill>
              </a:rPr>
              <a:t>～</a:t>
            </a:r>
            <a:r>
              <a:rPr lang="en-US" altLang="zh-CN" b="1">
                <a:solidFill>
                  <a:srgbClr val="0070C0"/>
                </a:solidFill>
              </a:rPr>
              <a:t>90%</a:t>
            </a:r>
            <a:r>
              <a:rPr lang="zh-CN" altLang="en-US"/>
              <a:t>之间</a:t>
            </a:r>
            <a:endParaRPr lang="en-US" altLang="zh-CN" smtClean="0"/>
          </a:p>
          <a:p>
            <a:pPr marL="342900" indent="-342900">
              <a:buAutoNum type="arabicParenR"/>
            </a:pPr>
            <a:r>
              <a:rPr lang="zh-CN" altLang="en-US"/>
              <a:t>赫夫</a:t>
            </a:r>
            <a:r>
              <a:rPr lang="zh-CN" altLang="en-US" smtClean="0"/>
              <a:t>曼码</a:t>
            </a:r>
            <a:r>
              <a:rPr lang="zh-CN" altLang="en-US"/>
              <a:t>是可变</a:t>
            </a:r>
            <a:r>
              <a:rPr lang="zh-CN" altLang="en-US">
                <a:hlinkClick r:id="rId2"/>
              </a:rPr>
              <a:t>字长</a:t>
            </a:r>
            <a:r>
              <a:rPr lang="zh-CN" altLang="en-US"/>
              <a:t>编码</a:t>
            </a:r>
            <a:r>
              <a:rPr lang="en-US" altLang="zh-CN"/>
              <a:t>(VLC)</a:t>
            </a:r>
            <a:r>
              <a:rPr lang="zh-CN" altLang="en-US"/>
              <a:t>的一种。</a:t>
            </a:r>
            <a:r>
              <a:rPr lang="en-US" altLang="zh-CN"/>
              <a:t>Huffman</a:t>
            </a:r>
            <a:r>
              <a:rPr lang="zh-CN" altLang="en-US"/>
              <a:t>于</a:t>
            </a:r>
            <a:r>
              <a:rPr lang="en-US" altLang="zh-CN"/>
              <a:t>1952</a:t>
            </a:r>
            <a:r>
              <a:rPr lang="zh-CN" altLang="en-US"/>
              <a:t>年提出一种编码方法</a:t>
            </a:r>
            <a:r>
              <a:rPr lang="zh-CN" altLang="en-US" smtClean="0"/>
              <a:t>，称</a:t>
            </a:r>
            <a:r>
              <a:rPr lang="zh-CN" altLang="en-US"/>
              <a:t>之为最佳编</a:t>
            </a:r>
            <a:r>
              <a:rPr lang="zh-CN" altLang="en-US" smtClean="0"/>
              <a:t>码</a:t>
            </a: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1-</a:t>
            </a:r>
            <a:r>
              <a:rPr kumimoji="1" lang="zh-CN" altLang="en-US"/>
              <a:t>定长编</a:t>
            </a:r>
            <a:r>
              <a:rPr kumimoji="1" lang="zh-CN" altLang="en-US" smtClean="0"/>
              <a:t>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  </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105 32 108 105 107 101 32 108 105 107 101 </a:t>
            </a:r>
            <a:r>
              <a:rPr kumimoji="1" lang="en-US" altLang="zh-CN" sz="1600" smtClean="0">
                <a:latin typeface="Arial" panose="020B0604020202020204" pitchFamily="34" charset="0"/>
                <a:cs typeface="Arial" panose="020B0604020202020204" pitchFamily="34" charset="0"/>
              </a:rPr>
              <a:t>32 108 </a:t>
            </a:r>
            <a:r>
              <a:rPr kumimoji="1" lang="en-US" altLang="zh-CN" sz="1600">
                <a:latin typeface="Arial" panose="020B0604020202020204" pitchFamily="34" charset="0"/>
                <a:cs typeface="Arial" panose="020B0604020202020204" pitchFamily="34" charset="0"/>
              </a:rPr>
              <a:t>105 107 101 </a:t>
            </a:r>
            <a:r>
              <a:rPr kumimoji="1" lang="en-US" altLang="zh-CN" sz="1600" smtClean="0">
                <a:latin typeface="Arial" panose="020B0604020202020204" pitchFamily="34" charset="0"/>
                <a:cs typeface="Arial" panose="020B0604020202020204" pitchFamily="34" charset="0"/>
              </a:rPr>
              <a:t>32 106 </a:t>
            </a:r>
            <a:r>
              <a:rPr kumimoji="1" lang="en-US" altLang="zh-CN" sz="1600">
                <a:latin typeface="Arial" panose="020B0604020202020204" pitchFamily="34" charset="0"/>
                <a:cs typeface="Arial" panose="020B0604020202020204" pitchFamily="34" charset="0"/>
              </a:rPr>
              <a:t>97 118 97 32 100 111 32 121 111 117 32 108 105 107 101 32 97 32 106 97 118 </a:t>
            </a:r>
            <a:r>
              <a:rPr kumimoji="1" lang="en-US" altLang="zh-CN" sz="1600" smtClean="0">
                <a:latin typeface="Arial" panose="020B0604020202020204" pitchFamily="34" charset="0"/>
                <a:cs typeface="Arial" panose="020B0604020202020204" pitchFamily="34" charset="0"/>
              </a:rPr>
              <a:t>97  //</a:t>
            </a:r>
            <a:r>
              <a:rPr kumimoji="1" lang="zh-CN" altLang="en-US" sz="1600" smtClean="0">
                <a:latin typeface="Arial" panose="020B0604020202020204" pitchFamily="34" charset="0"/>
                <a:cs typeface="Arial" panose="020B0604020202020204" pitchFamily="34" charset="0"/>
              </a:rPr>
              <a:t>对应</a:t>
            </a:r>
            <a:r>
              <a:rPr kumimoji="1" lang="en-US" altLang="zh-CN" sz="1600" smtClean="0">
                <a:latin typeface="Arial" panose="020B0604020202020204" pitchFamily="34" charset="0"/>
                <a:cs typeface="Arial" panose="020B0604020202020204" pitchFamily="34" charset="0"/>
              </a:rPr>
              <a:t>Ascii</a:t>
            </a:r>
            <a:r>
              <a:rPr kumimoji="1" lang="zh-CN" altLang="en-US" sz="1600" smtClean="0">
                <a:latin typeface="Arial" panose="020B0604020202020204" pitchFamily="34" charset="0"/>
                <a:cs typeface="Arial" panose="020B0604020202020204" pitchFamily="34" charset="0"/>
              </a:rPr>
              <a:t>码</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01101001 00100000 01101100 01101001 01101011 01100101 00100000 01101100 01101001 01101011 01100101 00100000 01101100 01101001 01101011 01100101 00100000 01101010 01100001 01110110 01100001 00100000 01100100 01101111 00100000 01111001 01101111 01110101 00100000 01101100 01101001 01101011 01100101 00100000 01100001 00100000 01101010 01100001 01110110 </a:t>
            </a:r>
            <a:r>
              <a:rPr kumimoji="1" lang="en-US" altLang="zh-CN" sz="1600" smtClean="0">
                <a:latin typeface="Arial" panose="020B0604020202020204" pitchFamily="34" charset="0"/>
                <a:cs typeface="Arial" panose="020B0604020202020204" pitchFamily="34" charset="0"/>
              </a:rPr>
              <a:t>01100001 //</a:t>
            </a:r>
            <a:r>
              <a:rPr kumimoji="1" lang="zh-CN" altLang="en-US" sz="1600" smtClean="0">
                <a:latin typeface="Arial" panose="020B0604020202020204" pitchFamily="34" charset="0"/>
                <a:cs typeface="Arial" panose="020B0604020202020204" pitchFamily="34" charset="0"/>
              </a:rPr>
              <a:t>对应的二进制</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smtClean="0">
                <a:latin typeface="Arial" panose="020B0604020202020204" pitchFamily="34" charset="0"/>
                <a:cs typeface="Arial" panose="020B0604020202020204" pitchFamily="34" charset="0"/>
              </a:rPr>
              <a:t>按照</a:t>
            </a:r>
            <a:r>
              <a:rPr kumimoji="1" lang="zh-CN" altLang="en-US" sz="1600">
                <a:latin typeface="Arial" panose="020B0604020202020204" pitchFamily="34" charset="0"/>
                <a:cs typeface="Arial" panose="020B0604020202020204" pitchFamily="34" charset="0"/>
              </a:rPr>
              <a:t>二进</a:t>
            </a:r>
            <a:r>
              <a:rPr kumimoji="1" lang="zh-CN" altLang="en-US" sz="1600" smtClean="0">
                <a:latin typeface="Arial" panose="020B0604020202020204" pitchFamily="34" charset="0"/>
                <a:cs typeface="Arial" panose="020B0604020202020204" pitchFamily="34" charset="0"/>
              </a:rPr>
              <a:t>制来传递信息，总的长度是  </a:t>
            </a:r>
            <a:r>
              <a:rPr kumimoji="1" lang="en-US" altLang="zh-CN" sz="1600" smtClean="0">
                <a:latin typeface="Arial" panose="020B0604020202020204" pitchFamily="34" charset="0"/>
                <a:cs typeface="Arial" panose="020B0604020202020204" pitchFamily="34" charset="0"/>
              </a:rPr>
              <a:t>359   (</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在</a:t>
            </a:r>
            <a:r>
              <a:rPr kumimoji="1" lang="zh-CN" altLang="en-US" sz="1600" smtClean="0">
                <a:latin typeface="Arial" panose="020B0604020202020204" pitchFamily="34" charset="0"/>
                <a:cs typeface="Arial" panose="020B0604020202020204" pitchFamily="34" charset="0"/>
              </a:rPr>
              <a:t>线转码 工具 ：</a:t>
            </a:r>
            <a:r>
              <a:rPr kumimoji="1" lang="en-US" altLang="zh-CN" sz="1600">
                <a:latin typeface="Arial" panose="020B0604020202020204" pitchFamily="34" charset="0"/>
                <a:cs typeface="Arial" panose="020B0604020202020204" pitchFamily="34" charset="0"/>
                <a:hlinkClick r:id="rId1"/>
              </a:rPr>
              <a:t>https://www.mokuge.com/tool/asciito16</a:t>
            </a:r>
            <a:r>
              <a:rPr kumimoji="1" lang="en-US" altLang="zh-CN" sz="1600" smtClean="0">
                <a:latin typeface="Arial" panose="020B0604020202020204" pitchFamily="34" charset="0"/>
                <a:cs typeface="Arial" panose="020B0604020202020204" pitchFamily="34" charset="0"/>
                <a:hlinkClick r:id="rId1"/>
              </a:rPr>
              <a:t>/</a:t>
            </a:r>
            <a:r>
              <a:rPr kumimoji="1" lang="en-US" altLang="zh-CN" sz="1600" smtClean="0">
                <a:latin typeface="Arial" panose="020B0604020202020204" pitchFamily="34" charset="0"/>
                <a:cs typeface="Arial" panose="020B0604020202020204" pitchFamily="34" charset="0"/>
              </a:rPr>
              <a:t> </a:t>
            </a:r>
            <a:endParaRPr kumimoji="1" lang="en-US" altLang="zh-CN" sz="1600">
              <a:latin typeface="Arial" panose="020B0604020202020204" pitchFamily="34" charset="0"/>
              <a:cs typeface="Arial" panose="020B0604020202020204" pitchFamily="34" charset="0"/>
            </a:endParaRPr>
          </a:p>
        </p:txBody>
      </p:sp>
      <p:sp>
        <p:nvSpPr>
          <p:cNvPr id="3" name="下箭头 2"/>
          <p:cNvSpPr/>
          <p:nvPr/>
        </p:nvSpPr>
        <p:spPr>
          <a:xfrm>
            <a:off x="4626421" y="2952303"/>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2-</a:t>
            </a:r>
            <a:r>
              <a:rPr kumimoji="1" lang="zh-CN" altLang="en-US"/>
              <a:t>变长</a:t>
            </a:r>
            <a:r>
              <a:rPr kumimoji="1" lang="zh-CN" altLang="en-US" smtClean="0"/>
              <a:t>编码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d:1 y:1 u:1 j:2  v:2  o:2  l:4  </a:t>
            </a:r>
            <a:r>
              <a:rPr kumimoji="1" lang="en-US" altLang="zh-CN" sz="1600">
                <a:latin typeface="Arial" panose="020B0604020202020204" pitchFamily="34" charset="0"/>
                <a:cs typeface="Arial" panose="020B0604020202020204" pitchFamily="34" charset="0"/>
              </a:rPr>
              <a:t>k:4  e:4 </a:t>
            </a:r>
            <a:r>
              <a:rPr kumimoji="1" lang="en-US" altLang="zh-CN" sz="1600" smtClean="0">
                <a:latin typeface="Arial" panose="020B0604020202020204" pitchFamily="34" charset="0"/>
                <a:cs typeface="Arial" panose="020B0604020202020204" pitchFamily="34" charset="0"/>
              </a:rPr>
              <a:t>i:5  </a:t>
            </a:r>
            <a:r>
              <a:rPr kumimoji="1" lang="en-US" altLang="zh-CN" sz="1600">
                <a:latin typeface="Arial" panose="020B0604020202020204" pitchFamily="34" charset="0"/>
                <a:cs typeface="Arial" panose="020B0604020202020204" pitchFamily="34" charset="0"/>
              </a:rPr>
              <a:t>a:5</a:t>
            </a:r>
            <a:r>
              <a:rPr kumimoji="1" lang="en-US" altLang="zh-CN" sz="1600" smtClean="0">
                <a:latin typeface="Arial" panose="020B0604020202020204" pitchFamily="34" charset="0"/>
                <a:cs typeface="Arial" panose="020B0604020202020204" pitchFamily="34" charset="0"/>
              </a:rPr>
              <a:t>   :9  // </a:t>
            </a:r>
            <a:r>
              <a:rPr kumimoji="1" lang="zh-CN" altLang="en-US" sz="1600" smtClean="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0=  ,  1=a, 10=i, 11=e, 100=k, 101=l, 110=o, 111=v, 1000=j, 1001=u, 1010=y, 1011=d</a:t>
            </a:r>
            <a:br>
              <a:rPr kumimoji="1" lang="en-US" altLang="zh-CN" sz="1600" smtClean="0">
                <a:latin typeface="Arial" panose="020B0604020202020204" pitchFamily="34" charset="0"/>
                <a:cs typeface="Arial" panose="020B0604020202020204" pitchFamily="34" charset="0"/>
              </a:rPr>
            </a:br>
            <a:r>
              <a:rPr kumimoji="1" lang="en-US" altLang="zh-CN" sz="1600" smtClean="0">
                <a:latin typeface="Arial" panose="020B0604020202020204" pitchFamily="34" charset="0"/>
                <a:cs typeface="Arial" panose="020B0604020202020204" pitchFamily="34" charset="0"/>
              </a:rPr>
              <a:t> </a:t>
            </a:r>
            <a:r>
              <a:rPr kumimoji="1" lang="zh-CN" altLang="en-US" sz="1600" smtClean="0">
                <a:latin typeface="Arial" panose="020B0604020202020204" pitchFamily="34" charset="0"/>
                <a:cs typeface="Arial" panose="020B0604020202020204" pitchFamily="34" charset="0"/>
              </a:rPr>
              <a:t>说明：按照各个字符出现的次数进行编码，原则是出现次数越多的，则编码越小，比如 空格</a:t>
            </a:r>
            <a:r>
              <a:rPr kumimoji="1" lang="zh-CN" altLang="en-US" sz="1600">
                <a:latin typeface="Arial" panose="020B0604020202020204" pitchFamily="34" charset="0"/>
                <a:cs typeface="Arial" panose="020B0604020202020204" pitchFamily="34" charset="0"/>
              </a:rPr>
              <a:t>出</a:t>
            </a:r>
            <a:r>
              <a:rPr kumimoji="1" lang="zh-CN" altLang="en-US" sz="1600" smtClean="0">
                <a:latin typeface="Arial" panose="020B0604020202020204" pitchFamily="34" charset="0"/>
                <a:cs typeface="Arial" panose="020B0604020202020204" pitchFamily="34" charset="0"/>
              </a:rPr>
              <a:t>现了</a:t>
            </a:r>
            <a:r>
              <a:rPr kumimoji="1" lang="en-US" altLang="zh-CN" sz="1600" smtClean="0">
                <a:latin typeface="Arial" panose="020B0604020202020204" pitchFamily="34" charset="0"/>
                <a:cs typeface="Arial" panose="020B0604020202020204" pitchFamily="34" charset="0"/>
              </a:rPr>
              <a:t>9 </a:t>
            </a:r>
            <a:r>
              <a:rPr kumimoji="1" lang="zh-CN" altLang="en-US" sz="1600" smtClean="0">
                <a:latin typeface="Arial" panose="020B0604020202020204" pitchFamily="34" charset="0"/>
                <a:cs typeface="Arial" panose="020B0604020202020204" pitchFamily="34" charset="0"/>
              </a:rPr>
              <a:t>次， 编码为</a:t>
            </a:r>
            <a:r>
              <a:rPr kumimoji="1" lang="en-US" altLang="zh-CN" sz="1600" smtClean="0">
                <a:latin typeface="Arial" panose="020B0604020202020204" pitchFamily="34" charset="0"/>
                <a:cs typeface="Arial" panose="020B0604020202020204" pitchFamily="34" charset="0"/>
              </a:rPr>
              <a:t>0 ,</a:t>
            </a:r>
            <a:r>
              <a:rPr kumimoji="1" lang="zh-CN" altLang="en-US" sz="1600" smtClean="0">
                <a:latin typeface="Arial" panose="020B0604020202020204" pitchFamily="34" charset="0"/>
                <a:cs typeface="Arial" panose="020B0604020202020204" pitchFamily="34" charset="0"/>
              </a:rPr>
              <a:t>其它依次类推</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按</a:t>
            </a:r>
            <a:r>
              <a:rPr kumimoji="1" lang="zh-CN" altLang="en-US" sz="1600" smtClean="0">
                <a:latin typeface="Arial" panose="020B0604020202020204" pitchFamily="34" charset="0"/>
                <a:cs typeface="Arial" panose="020B0604020202020204" pitchFamily="34" charset="0"/>
              </a:rPr>
              <a:t>照上面给各个字符规定的编码，则我们在传输  </a:t>
            </a:r>
            <a:r>
              <a:rPr kumimoji="1" lang="en-US" altLang="zh-CN" sz="1600" smtClean="0">
                <a:latin typeface="Arial" panose="020B0604020202020204" pitchFamily="34" charset="0"/>
                <a:cs typeface="Arial" panose="020B0604020202020204" pitchFamily="34" charset="0"/>
              </a:rPr>
              <a:t>"i </a:t>
            </a:r>
            <a:r>
              <a:rPr kumimoji="1" lang="en-US" altLang="zh-CN" sz="1600">
                <a:latin typeface="Arial" panose="020B0604020202020204" pitchFamily="34" charset="0"/>
                <a:cs typeface="Arial" panose="020B0604020202020204" pitchFamily="34" charset="0"/>
              </a:rPr>
              <a:t>like like like java do you like a </a:t>
            </a:r>
            <a:r>
              <a:rPr kumimoji="1" lang="en-US" altLang="zh-CN" sz="1600" smtClean="0">
                <a:latin typeface="Arial" panose="020B0604020202020204" pitchFamily="34" charset="0"/>
                <a:cs typeface="Arial" panose="020B0604020202020204" pitchFamily="34" charset="0"/>
              </a:rPr>
              <a:t>java" </a:t>
            </a:r>
            <a:r>
              <a:rPr kumimoji="1" lang="zh-CN" altLang="en-US" sz="1600" smtClean="0">
                <a:latin typeface="Arial" panose="020B0604020202020204" pitchFamily="34" charset="0"/>
                <a:cs typeface="Arial" panose="020B0604020202020204" pitchFamily="34" charset="0"/>
              </a:rPr>
              <a:t>数据时，编码就是 </a:t>
            </a:r>
            <a:br>
              <a:rPr kumimoji="1" lang="en-US" altLang="zh-CN" sz="1600" smtClean="0">
                <a:latin typeface="Arial" panose="020B0604020202020204" pitchFamily="34" charset="0"/>
                <a:cs typeface="Arial" panose="020B0604020202020204" pitchFamily="34" charset="0"/>
              </a:rPr>
            </a:br>
            <a:r>
              <a:rPr kumimoji="1" lang="en-US" altLang="zh-CN" sz="1600" smtClean="0">
                <a:solidFill>
                  <a:srgbClr val="0070C0"/>
                </a:solidFill>
                <a:latin typeface="Arial" panose="020B0604020202020204" pitchFamily="34" charset="0"/>
                <a:cs typeface="Arial" panose="020B0604020202020204" pitchFamily="34" charset="0"/>
              </a:rPr>
              <a:t>10</a:t>
            </a:r>
            <a:r>
              <a:rPr kumimoji="1" lang="en-US" altLang="zh-CN" sz="1600" smtClean="0">
                <a:solidFill>
                  <a:srgbClr val="EA0000"/>
                </a:solidFill>
                <a:latin typeface="Arial" panose="020B0604020202020204" pitchFamily="34" charset="0"/>
                <a:cs typeface="Arial" panose="020B0604020202020204" pitchFamily="34" charset="0"/>
              </a:rPr>
              <a:t>0</a:t>
            </a:r>
            <a:r>
              <a:rPr kumimoji="1" lang="en-US" altLang="zh-CN" sz="1600" smtClean="0">
                <a:solidFill>
                  <a:srgbClr val="00B050"/>
                </a:solidFill>
                <a:latin typeface="Arial" panose="020B0604020202020204" pitchFamily="34" charset="0"/>
                <a:cs typeface="Arial" panose="020B0604020202020204" pitchFamily="34" charset="0"/>
              </a:rPr>
              <a:t>101</a:t>
            </a:r>
            <a:r>
              <a:rPr kumimoji="1" lang="en-US" altLang="zh-CN" sz="1600" smtClean="0">
                <a:solidFill>
                  <a:srgbClr val="0070C0"/>
                </a:solidFill>
                <a:latin typeface="Arial" panose="020B0604020202020204" pitchFamily="34" charset="0"/>
                <a:cs typeface="Arial" panose="020B0604020202020204" pitchFamily="34" charset="0"/>
              </a:rPr>
              <a:t>10</a:t>
            </a:r>
            <a:r>
              <a:rPr kumimoji="1" lang="en-US" altLang="zh-CN" sz="1600" smtClean="0">
                <a:solidFill>
                  <a:srgbClr val="7030A0"/>
                </a:solidFill>
                <a:latin typeface="Arial" panose="020B0604020202020204" pitchFamily="34" charset="0"/>
                <a:cs typeface="Arial" panose="020B0604020202020204" pitchFamily="34" charset="0"/>
              </a:rPr>
              <a:t>100</a:t>
            </a:r>
            <a:r>
              <a:rPr kumimoji="1" lang="en-US" altLang="zh-CN" sz="1600" smtClean="0">
                <a:latin typeface="Arial" panose="020B0604020202020204" pitchFamily="34" charset="0"/>
                <a:cs typeface="Arial" panose="020B0604020202020204" pitchFamily="34" charset="0"/>
              </a:rPr>
              <a:t>...  </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t>字符的编码都不能是其他字符编码的前缀，符合此要求的编码叫做前缀编</a:t>
            </a:r>
            <a:r>
              <a:rPr kumimoji="1" lang="zh-CN" altLang="en-US" sz="1600" smtClean="0"/>
              <a:t>码， 即不能匹配到重复的编码</a:t>
            </a:r>
            <a:r>
              <a:rPr kumimoji="1" lang="en-US" altLang="zh-CN" sz="1600" smtClean="0"/>
              <a:t>(</a:t>
            </a:r>
            <a:r>
              <a:rPr kumimoji="1" lang="zh-CN" altLang="en-US" sz="1600" smtClean="0"/>
              <a:t>这个在</a:t>
            </a:r>
            <a:r>
              <a:rPr kumimoji="1" lang="zh-CN" altLang="en-US" sz="1600" b="1"/>
              <a:t>赫夫</a:t>
            </a:r>
            <a:r>
              <a:rPr kumimoji="1" lang="zh-CN" altLang="en-US" sz="1600" b="1" smtClean="0"/>
              <a:t>曼编码</a:t>
            </a:r>
            <a:r>
              <a:rPr kumimoji="1" lang="zh-CN" altLang="en-US" sz="1600" smtClean="0"/>
              <a:t>中，我们还要进行举例说明</a:t>
            </a:r>
            <a:r>
              <a:rPr kumimoji="1" lang="en-US" altLang="zh-CN" sz="1600" smtClean="0"/>
              <a:t>, </a:t>
            </a:r>
            <a:r>
              <a:rPr kumimoji="1" lang="zh-CN" altLang="en-US" sz="1600" smtClean="0"/>
              <a:t>不捉急</a:t>
            </a:r>
            <a:r>
              <a:rPr kumimoji="1" lang="en-US" altLang="zh-CN" sz="1600" smtClean="0"/>
              <a:t>)</a:t>
            </a:r>
            <a:endParaRPr kumimoji="1" lang="en-US" altLang="zh-CN" sz="16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2462213"/>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3-</a:t>
            </a:r>
            <a:r>
              <a:rPr kumimoji="1" lang="zh-CN" altLang="en-US" smtClean="0"/>
              <a:t>赫</a:t>
            </a:r>
            <a:r>
              <a:rPr kumimoji="1" lang="zh-CN" altLang="en-US"/>
              <a:t>夫曼编码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d:1 y:1 u:1 j:2  v:2  o:2  l:4  </a:t>
            </a:r>
            <a:r>
              <a:rPr kumimoji="1" lang="en-US" altLang="zh-CN" sz="1600">
                <a:latin typeface="Arial" panose="020B0604020202020204" pitchFamily="34" charset="0"/>
                <a:cs typeface="Arial" panose="020B0604020202020204" pitchFamily="34" charset="0"/>
              </a:rPr>
              <a:t>k:4  e:4 </a:t>
            </a:r>
            <a:r>
              <a:rPr kumimoji="1" lang="en-US" altLang="zh-CN" sz="1600" smtClean="0">
                <a:latin typeface="Arial" panose="020B0604020202020204" pitchFamily="34" charset="0"/>
                <a:cs typeface="Arial" panose="020B0604020202020204" pitchFamily="34" charset="0"/>
              </a:rPr>
              <a:t>i:5  </a:t>
            </a:r>
            <a:r>
              <a:rPr kumimoji="1" lang="en-US" altLang="zh-CN" sz="1600">
                <a:latin typeface="Arial" panose="020B0604020202020204" pitchFamily="34" charset="0"/>
                <a:cs typeface="Arial" panose="020B0604020202020204" pitchFamily="34" charset="0"/>
              </a:rPr>
              <a:t>a:5</a:t>
            </a:r>
            <a:r>
              <a:rPr kumimoji="1" lang="en-US" altLang="zh-CN" sz="1600" smtClean="0">
                <a:latin typeface="Arial" panose="020B0604020202020204" pitchFamily="34" charset="0"/>
                <a:cs typeface="Arial" panose="020B0604020202020204" pitchFamily="34" charset="0"/>
              </a:rPr>
              <a:t>   :9  // </a:t>
            </a:r>
            <a:r>
              <a:rPr kumimoji="1" lang="zh-CN" altLang="en-US" sz="1600" smtClean="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smtClean="0">
                <a:latin typeface="Arial" panose="020B0604020202020204" pitchFamily="34" charset="0"/>
                <a:cs typeface="Arial" panose="020B0604020202020204" pitchFamily="34" charset="0"/>
              </a:rPr>
              <a:t>按照上面字符出现的次数构建一颗赫夫曼树</a:t>
            </a:r>
            <a:r>
              <a:rPr kumimoji="1" lang="en-US" altLang="zh-CN" sz="1600" smtClean="0">
                <a:latin typeface="Arial" panose="020B0604020202020204" pitchFamily="34" charset="0"/>
                <a:cs typeface="Arial" panose="020B0604020202020204" pitchFamily="34" charset="0"/>
              </a:rPr>
              <a:t>, </a:t>
            </a:r>
            <a:r>
              <a:rPr kumimoji="1" lang="zh-CN" altLang="en-US" sz="1600" smtClean="0">
                <a:latin typeface="Arial" panose="020B0604020202020204" pitchFamily="34" charset="0"/>
                <a:cs typeface="Arial" panose="020B0604020202020204" pitchFamily="34" charset="0"/>
              </a:rPr>
              <a:t>次数作为权值</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图后</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1200329"/>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3-</a:t>
            </a:r>
            <a:r>
              <a:rPr kumimoji="1" lang="zh-CN" altLang="en-US" smtClean="0"/>
              <a:t>赫</a:t>
            </a:r>
            <a:r>
              <a:rPr kumimoji="1" lang="zh-CN" altLang="en-US"/>
              <a:t>夫曼编码</a:t>
            </a:r>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sp>
        <p:nvSpPr>
          <p:cNvPr id="5" name="TextBox 309"/>
          <p:cNvSpPr txBox="1"/>
          <p:nvPr/>
        </p:nvSpPr>
        <p:spPr>
          <a:xfrm>
            <a:off x="5706542" y="720055"/>
            <a:ext cx="3672408" cy="4524315"/>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200"/>
              <a:t>//</a:t>
            </a:r>
            <a:r>
              <a:rPr lang="zh-CN" altLang="en-US" sz="1200"/>
              <a:t>根据赫夫曼树，给各个字符</a:t>
            </a:r>
            <a:endParaRPr lang="en-US" altLang="zh-CN" sz="1200"/>
          </a:p>
          <a:p>
            <a:r>
              <a:rPr lang="en-US" altLang="zh-CN" sz="1200"/>
              <a:t>//</a:t>
            </a:r>
            <a:r>
              <a:rPr lang="zh-CN" altLang="en-US" sz="1200"/>
              <a:t>规定编码</a:t>
            </a:r>
            <a:r>
              <a:rPr lang="zh-CN" altLang="en-US" sz="1200" baseline="0"/>
              <a:t> ， 向左的路径为</a:t>
            </a:r>
            <a:r>
              <a:rPr lang="en-US" altLang="zh-CN" sz="1200" baseline="0"/>
              <a:t>0</a:t>
            </a:r>
            <a:endParaRPr lang="en-US" altLang="zh-CN" sz="1200" baseline="0"/>
          </a:p>
          <a:p>
            <a:r>
              <a:rPr lang="en-US" altLang="zh-CN" sz="1200" baseline="0"/>
              <a:t>//</a:t>
            </a:r>
            <a:r>
              <a:rPr lang="zh-CN" altLang="en-US" sz="1200" baseline="0"/>
              <a:t>向右的路径为</a:t>
            </a:r>
            <a:r>
              <a:rPr lang="en-US" altLang="zh-CN" sz="1200" baseline="0"/>
              <a:t>1 </a:t>
            </a:r>
            <a:r>
              <a:rPr lang="zh-CN" altLang="en-US" sz="1200" baseline="0"/>
              <a:t>， 编码如下</a:t>
            </a:r>
            <a:r>
              <a:rPr lang="en-US" altLang="zh-CN" sz="1200" baseline="0"/>
              <a:t>:</a:t>
            </a:r>
            <a:endParaRPr lang="en-US" altLang="zh-CN" sz="1200"/>
          </a:p>
          <a:p>
            <a:endParaRPr lang="en-US" altLang="zh-CN" sz="1200"/>
          </a:p>
          <a:p>
            <a:r>
              <a:rPr lang="en-US" altLang="zh-CN" sz="1200"/>
              <a:t>o:</a:t>
            </a:r>
            <a:r>
              <a:rPr lang="en-US" altLang="zh-CN" sz="1200" baseline="0"/>
              <a:t> </a:t>
            </a:r>
            <a:r>
              <a:rPr lang="en-US" altLang="zh-CN" sz="1200"/>
              <a:t>1</a:t>
            </a:r>
            <a:r>
              <a:rPr lang="en-US" altLang="zh-CN" sz="1200" baseline="0" smtClean="0"/>
              <a:t>000</a:t>
            </a:r>
            <a:r>
              <a:rPr lang="en-US" altLang="zh-CN" sz="1200" smtClean="0"/>
              <a:t>   </a:t>
            </a:r>
            <a:r>
              <a:rPr lang="en-US" altLang="zh-CN" sz="1200" baseline="0" smtClean="0"/>
              <a:t>u</a:t>
            </a:r>
            <a:r>
              <a:rPr lang="en-US" altLang="zh-CN" sz="1200" baseline="0"/>
              <a:t>: </a:t>
            </a:r>
            <a:r>
              <a:rPr lang="en-US" altLang="zh-CN" sz="1200"/>
              <a:t>1</a:t>
            </a:r>
            <a:r>
              <a:rPr lang="en-US" altLang="zh-CN" sz="1200" baseline="0" smtClean="0"/>
              <a:t>0010</a:t>
            </a:r>
            <a:r>
              <a:rPr lang="en-US" altLang="zh-CN" sz="1200" smtClean="0"/>
              <a:t>  d</a:t>
            </a:r>
            <a:r>
              <a:rPr lang="en-US" altLang="zh-CN" sz="1200"/>
              <a:t>: 1</a:t>
            </a:r>
            <a:r>
              <a:rPr lang="en-US" altLang="zh-CN" sz="1200" smtClean="0"/>
              <a:t>00110  y</a:t>
            </a:r>
            <a:r>
              <a:rPr lang="en-US" altLang="zh-CN" sz="1200"/>
              <a:t>: 1</a:t>
            </a:r>
            <a:r>
              <a:rPr lang="en-US" altLang="zh-CN" sz="1200" smtClean="0"/>
              <a:t>00111  i</a:t>
            </a:r>
            <a:r>
              <a:rPr lang="en-US" altLang="zh-CN" sz="1200"/>
              <a:t>: </a:t>
            </a:r>
            <a:r>
              <a:rPr lang="en-US" altLang="zh-CN" sz="1200" smtClean="0"/>
              <a:t>101</a:t>
            </a:r>
            <a:endParaRPr lang="en-US" altLang="zh-CN" sz="1200"/>
          </a:p>
          <a:p>
            <a:r>
              <a:rPr lang="en-US" altLang="zh-CN" sz="1200"/>
              <a:t>a : 1</a:t>
            </a:r>
            <a:r>
              <a:rPr lang="en-US" altLang="zh-CN" sz="1200" smtClean="0"/>
              <a:t>10     k</a:t>
            </a:r>
            <a:r>
              <a:rPr lang="en-US" altLang="zh-CN" sz="1200"/>
              <a:t>: 1</a:t>
            </a:r>
            <a:r>
              <a:rPr lang="en-US" altLang="zh-CN" sz="1200" smtClean="0"/>
              <a:t>110    e</a:t>
            </a:r>
            <a:r>
              <a:rPr lang="en-US" altLang="zh-CN" sz="1200"/>
              <a:t>: 1</a:t>
            </a:r>
            <a:r>
              <a:rPr lang="en-US" altLang="zh-CN" sz="1200" smtClean="0"/>
              <a:t>111       j</a:t>
            </a:r>
            <a:r>
              <a:rPr lang="en-US" altLang="zh-CN" sz="1200"/>
              <a:t>: 0</a:t>
            </a:r>
            <a:r>
              <a:rPr lang="en-US" altLang="zh-CN" sz="1200" smtClean="0"/>
              <a:t>000       v</a:t>
            </a:r>
            <a:r>
              <a:rPr lang="en-US" altLang="zh-CN" sz="1200"/>
              <a:t>: </a:t>
            </a:r>
            <a:r>
              <a:rPr lang="en-US" altLang="zh-CN" sz="1200" smtClean="0"/>
              <a:t>0001</a:t>
            </a:r>
            <a:endParaRPr lang="en-US" altLang="zh-CN" sz="1200"/>
          </a:p>
          <a:p>
            <a:r>
              <a:rPr lang="en-US" altLang="zh-CN" sz="1200"/>
              <a:t>l: 0</a:t>
            </a:r>
            <a:r>
              <a:rPr lang="en-US" altLang="zh-CN" sz="1200" smtClean="0"/>
              <a:t>01          : 01</a:t>
            </a:r>
            <a:endParaRPr lang="en-US" altLang="zh-CN" sz="1200" smtClean="0"/>
          </a:p>
          <a:p>
            <a:endParaRPr lang="en-US" altLang="zh-CN" sz="1200"/>
          </a:p>
          <a:p>
            <a:endParaRPr lang="en-US" altLang="zh-CN" sz="1200" smtClean="0"/>
          </a:p>
          <a:p>
            <a:r>
              <a:rPr lang="zh-CN" altLang="en-US" sz="1200"/>
              <a:t>按</a:t>
            </a:r>
            <a:r>
              <a:rPr lang="zh-CN" altLang="en-US" sz="1200" smtClean="0"/>
              <a:t>照上面的赫夫曼编码，我们的</a:t>
            </a:r>
            <a:r>
              <a:rPr lang="en-US" altLang="zh-CN" sz="1200" smtClean="0"/>
              <a:t>"</a:t>
            </a:r>
            <a:r>
              <a:rPr kumimoji="1" lang="en-US" altLang="zh-CN" sz="1200" smtClean="0">
                <a:latin typeface="Arial" panose="020B0604020202020204" pitchFamily="34" charset="0"/>
                <a:cs typeface="Arial" panose="020B0604020202020204" pitchFamily="34" charset="0"/>
              </a:rPr>
              <a:t>i </a:t>
            </a:r>
            <a:r>
              <a:rPr kumimoji="1" lang="en-US" altLang="zh-CN" sz="1200">
                <a:latin typeface="Arial" panose="020B0604020202020204" pitchFamily="34" charset="0"/>
                <a:cs typeface="Arial" panose="020B0604020202020204" pitchFamily="34" charset="0"/>
              </a:rPr>
              <a:t>like like like java do you like a </a:t>
            </a:r>
            <a:r>
              <a:rPr kumimoji="1" lang="en-US" altLang="zh-CN" sz="1200" smtClean="0">
                <a:latin typeface="Arial" panose="020B0604020202020204" pitchFamily="34" charset="0"/>
                <a:cs typeface="Arial" panose="020B0604020202020204" pitchFamily="34" charset="0"/>
              </a:rPr>
              <a:t>java</a:t>
            </a:r>
            <a:r>
              <a:rPr lang="en-US" altLang="zh-CN" sz="1200" smtClean="0"/>
              <a:t>"   </a:t>
            </a:r>
            <a:r>
              <a:rPr lang="zh-CN" altLang="en-US" sz="1200" smtClean="0"/>
              <a:t>字符串对应的编码为 </a:t>
            </a:r>
            <a:r>
              <a:rPr lang="en-US" altLang="zh-CN" sz="1200" smtClean="0"/>
              <a:t>(</a:t>
            </a:r>
            <a:r>
              <a:rPr lang="zh-CN" altLang="en-US" sz="1200"/>
              <a:t>注</a:t>
            </a:r>
            <a:r>
              <a:rPr lang="zh-CN" altLang="en-US" sz="1200" smtClean="0"/>
              <a:t>意这里我们使用的无损压缩</a:t>
            </a:r>
            <a:r>
              <a:rPr lang="en-US" altLang="zh-CN" sz="1200" smtClean="0"/>
              <a:t>)</a:t>
            </a:r>
            <a:endParaRPr lang="en-US" altLang="zh-CN" sz="1200"/>
          </a:p>
          <a:p>
            <a:endParaRPr lang="en-US" altLang="zh-CN" sz="1200" smtClean="0"/>
          </a:p>
          <a:p>
            <a:r>
              <a:rPr lang="en-US" altLang="zh-CN" sz="1200" smtClean="0"/>
              <a:t>1010100110111101111010011011110111101001101111011110100001100001110011001111000011001111000100100100110111101111011100100001100001110</a:t>
            </a:r>
            <a:endParaRPr lang="en-US" altLang="zh-CN" sz="1200" smtClean="0"/>
          </a:p>
          <a:p>
            <a:endParaRPr lang="en-US" altLang="zh-CN" sz="1200" smtClean="0"/>
          </a:p>
          <a:p>
            <a:endParaRPr lang="en-US" altLang="zh-CN" sz="1200"/>
          </a:p>
          <a:p>
            <a:r>
              <a:rPr lang="zh-CN" altLang="en-US" sz="1200" smtClean="0"/>
              <a:t>长度为 ： </a:t>
            </a:r>
            <a:r>
              <a:rPr lang="en-US" altLang="zh-CN" sz="1200" smtClean="0"/>
              <a:t>133 </a:t>
            </a:r>
            <a:endParaRPr lang="en-US" altLang="zh-CN" sz="1200" smtClean="0"/>
          </a:p>
          <a:p>
            <a:r>
              <a:rPr lang="zh-CN" altLang="en-US" sz="1200"/>
              <a:t>说</a:t>
            </a:r>
            <a:r>
              <a:rPr lang="zh-CN" altLang="en-US" sz="1200" smtClean="0"/>
              <a:t>明</a:t>
            </a:r>
            <a:r>
              <a:rPr lang="en-US" altLang="zh-CN" sz="1200" smtClean="0"/>
              <a:t>:</a:t>
            </a:r>
            <a:endParaRPr lang="en-US" altLang="zh-CN" sz="1200" smtClean="0"/>
          </a:p>
          <a:p>
            <a:pPr marL="228600" indent="-228600">
              <a:buAutoNum type="arabicParenR"/>
            </a:pPr>
            <a:r>
              <a:rPr lang="zh-CN" altLang="en-US" sz="1200" smtClean="0"/>
              <a:t>原来长度是  </a:t>
            </a:r>
            <a:r>
              <a:rPr lang="en-US" altLang="zh-CN" sz="1200" smtClean="0"/>
              <a:t>359 , </a:t>
            </a:r>
            <a:r>
              <a:rPr lang="zh-CN" altLang="en-US" sz="1200" smtClean="0"/>
              <a:t>压缩了  </a:t>
            </a:r>
            <a:r>
              <a:rPr lang="en-US" altLang="zh-CN" sz="1200" smtClean="0"/>
              <a:t>(359-133) / 359 = 62.9%</a:t>
            </a:r>
            <a:endParaRPr lang="en-US" altLang="zh-CN" sz="1200" smtClean="0"/>
          </a:p>
          <a:p>
            <a:pPr marL="228600" indent="-228600">
              <a:buAutoNum type="arabicParenR"/>
            </a:pPr>
            <a:r>
              <a:rPr lang="zh-CN" altLang="en-US" sz="1200" smtClean="0"/>
              <a:t>此编码满足前缀编码</a:t>
            </a:r>
            <a:r>
              <a:rPr lang="en-US" altLang="zh-CN" sz="1200" smtClean="0"/>
              <a:t>, </a:t>
            </a:r>
            <a:r>
              <a:rPr lang="zh-CN" altLang="en-US" sz="1200" smtClean="0"/>
              <a:t>即字</a:t>
            </a:r>
            <a:r>
              <a:rPr lang="zh-CN" altLang="en-US" sz="1200"/>
              <a:t>符的编码都不能是其他字符编码的前</a:t>
            </a:r>
            <a:r>
              <a:rPr lang="zh-CN" altLang="en-US" sz="1200" smtClean="0"/>
              <a:t>缀。</a:t>
            </a:r>
            <a:r>
              <a:rPr lang="zh-CN" altLang="en-US" sz="1200"/>
              <a:t>不</a:t>
            </a:r>
            <a:r>
              <a:rPr lang="zh-CN" altLang="en-US" sz="1200" smtClean="0"/>
              <a:t>会造成匹配的多义性</a:t>
            </a:r>
            <a:endParaRPr lang="zh-CN" altLang="en-US" sz="1200" smtClean="0"/>
          </a:p>
        </p:txBody>
      </p:sp>
      <p:pic>
        <p:nvPicPr>
          <p:cNvPr id="6759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58426"/>
            <a:ext cx="5551242" cy="32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4186460" y="5068908"/>
          <a:ext cx="1239961" cy="430956"/>
        </p:xfrm>
        <a:graphic>
          <a:graphicData uri="http://schemas.openxmlformats.org/presentationml/2006/ole">
            <mc:AlternateContent xmlns:mc="http://schemas.openxmlformats.org/markup-compatibility/2006">
              <mc:Choice xmlns:v="urn:schemas-microsoft-com:vml" Requires="v">
                <p:oleObj spid="_x0000_s67862" name="包装程序外壳对象" showAsIcon="1" r:id="rId2" imgW="1524000" imgH="523875" progId="Package">
                  <p:embed/>
                </p:oleObj>
              </mc:Choice>
              <mc:Fallback>
                <p:oleObj name="包装程序外壳对象" showAsIcon="1" r:id="rId2" imgW="1524000" imgH="523875" progId="Package">
                  <p:embed/>
                  <p:pic>
                    <p:nvPicPr>
                      <p:cNvPr id="0" name="图片 67861"/>
                      <p:cNvPicPr/>
                      <p:nvPr/>
                    </p:nvPicPr>
                    <p:blipFill>
                      <a:blip r:embed="rId3"/>
                      <a:stretch>
                        <a:fillRect/>
                      </a:stretch>
                    </p:blipFill>
                    <p:spPr>
                      <a:xfrm>
                        <a:off x="4186460" y="5068908"/>
                        <a:ext cx="1239961" cy="430956"/>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102489" y="5113246"/>
          <a:ext cx="448753" cy="386618"/>
        </p:xfrm>
        <a:graphic>
          <a:graphicData uri="http://schemas.openxmlformats.org/presentationml/2006/ole">
            <mc:AlternateContent xmlns:mc="http://schemas.openxmlformats.org/markup-compatibility/2006">
              <mc:Choice xmlns:v="urn:schemas-microsoft-com:vml" Requires="v">
                <p:oleObj spid="_x0000_s67863" name="包装程序外壳对象" showAsIcon="1" r:id="rId4" imgW="609600" imgH="523875" progId="Package">
                  <p:embed/>
                </p:oleObj>
              </mc:Choice>
              <mc:Fallback>
                <p:oleObj name="包装程序外壳对象" showAsIcon="1" r:id="rId4" imgW="609600" imgH="523875" progId="Package">
                  <p:embed/>
                  <p:pic>
                    <p:nvPicPr>
                      <p:cNvPr id="0" name="图片 67862"/>
                      <p:cNvPicPr/>
                      <p:nvPr/>
                    </p:nvPicPr>
                    <p:blipFill>
                      <a:blip r:embed="rId5"/>
                      <a:stretch>
                        <a:fillRect/>
                      </a:stretch>
                    </p:blipFill>
                    <p:spPr>
                      <a:xfrm>
                        <a:off x="5102489" y="5113246"/>
                        <a:ext cx="448753" cy="38661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2308324"/>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smtClean="0"/>
          </a:p>
          <a:p>
            <a:r>
              <a:rPr lang="zh-CN" altLang="en-US" smtClean="0"/>
              <a:t>注</a:t>
            </a:r>
            <a:r>
              <a:rPr lang="zh-CN" altLang="en-US"/>
              <a:t>意</a:t>
            </a:r>
            <a:r>
              <a:rPr lang="en-US" altLang="zh-CN"/>
              <a:t>, </a:t>
            </a:r>
            <a:r>
              <a:rPr lang="zh-CN" altLang="en-US"/>
              <a:t>这个赫夫曼树根据排序方法不同，也可能不太一样</a:t>
            </a:r>
            <a:r>
              <a:rPr lang="zh-CN" altLang="en-US" smtClean="0"/>
              <a:t>，</a:t>
            </a:r>
            <a:r>
              <a:rPr lang="zh-CN" altLang="en-US" b="1" smtClean="0">
                <a:solidFill>
                  <a:srgbClr val="0070C0"/>
                </a:solidFill>
              </a:rPr>
              <a:t>这样对应的赫夫曼编码也不完全一样</a:t>
            </a:r>
            <a:r>
              <a:rPr lang="zh-CN" altLang="en-US" smtClean="0"/>
              <a:t>，但</a:t>
            </a:r>
            <a:r>
              <a:rPr lang="zh-CN" altLang="en-US"/>
              <a:t>是</a:t>
            </a:r>
            <a:r>
              <a:rPr lang="en-US" altLang="zh-CN"/>
              <a:t>wpl </a:t>
            </a:r>
            <a:r>
              <a:rPr lang="zh-CN" altLang="en-US" smtClean="0"/>
              <a:t>是一样的，都是最</a:t>
            </a:r>
            <a:r>
              <a:rPr lang="zh-CN" altLang="en-US"/>
              <a:t>小的</a:t>
            </a:r>
            <a:r>
              <a:rPr lang="en-US" altLang="zh-CN"/>
              <a:t>, </a:t>
            </a:r>
            <a:r>
              <a:rPr lang="zh-CN" altLang="en-US"/>
              <a:t>比如</a:t>
            </a:r>
            <a:r>
              <a:rPr lang="en-US" altLang="zh-CN" smtClean="0"/>
              <a:t>: </a:t>
            </a:r>
            <a:r>
              <a:rPr lang="zh-CN" altLang="en-US" smtClean="0"/>
              <a:t>如果我们让每次生成的新的二叉树总是排在权值相同的二叉树的最后一个，则生成的二叉树为</a:t>
            </a:r>
            <a:r>
              <a:rPr lang="en-US" altLang="zh-CN" smtClean="0"/>
              <a:t>:</a:t>
            </a:r>
            <a:endParaRPr lang="en-US" altLang="zh-CN" smtClean="0"/>
          </a:p>
          <a:p>
            <a:endParaRPr lang="en-US" altLang="zh-CN"/>
          </a:p>
          <a:p>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pic>
        <p:nvPicPr>
          <p:cNvPr id="70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2736279"/>
            <a:ext cx="6048672" cy="265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230377" y="4824511"/>
          <a:ext cx="576064" cy="496301"/>
        </p:xfrm>
        <a:graphic>
          <a:graphicData uri="http://schemas.openxmlformats.org/presentationml/2006/ole">
            <mc:AlternateContent xmlns:mc="http://schemas.openxmlformats.org/markup-compatibility/2006">
              <mc:Choice xmlns:v="urn:schemas-microsoft-com:vml" Requires="v">
                <p:oleObj spid="_x0000_s70911" name="包装程序外壳对象" showAsIcon="1" r:id="rId2" imgW="609600" imgH="523875" progId="Package">
                  <p:embed/>
                </p:oleObj>
              </mc:Choice>
              <mc:Fallback>
                <p:oleObj name="包装程序外壳对象" showAsIcon="1" r:id="rId2" imgW="609600" imgH="523875" progId="Package">
                  <p:embed/>
                  <p:pic>
                    <p:nvPicPr>
                      <p:cNvPr id="0" name="图片 70910"/>
                      <p:cNvPicPr/>
                      <p:nvPr/>
                    </p:nvPicPr>
                    <p:blipFill>
                      <a:blip r:embed="rId3"/>
                      <a:stretch>
                        <a:fillRect/>
                      </a:stretch>
                    </p:blipFill>
                    <p:spPr>
                      <a:xfrm>
                        <a:off x="4230377" y="4824511"/>
                        <a:ext cx="576064" cy="496301"/>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354613" y="5034884"/>
          <a:ext cx="792088" cy="338280"/>
        </p:xfrm>
        <a:graphic>
          <a:graphicData uri="http://schemas.openxmlformats.org/presentationml/2006/ole">
            <mc:AlternateContent xmlns:mc="http://schemas.openxmlformats.org/markup-compatibility/2006">
              <mc:Choice xmlns:v="urn:schemas-microsoft-com:vml" Requires="v">
                <p:oleObj spid="_x0000_s70912" name="包装程序外壳对象" showAsIcon="1" r:id="rId4" imgW="1238250" imgH="523875" progId="Package">
                  <p:embed/>
                </p:oleObj>
              </mc:Choice>
              <mc:Fallback>
                <p:oleObj name="包装程序外壳对象" showAsIcon="1" r:id="rId4" imgW="1238250" imgH="523875" progId="Package">
                  <p:embed/>
                  <p:pic>
                    <p:nvPicPr>
                      <p:cNvPr id="0" name="图片 70911"/>
                      <p:cNvPicPr/>
                      <p:nvPr/>
                    </p:nvPicPr>
                    <p:blipFill>
                      <a:blip r:embed="rId5"/>
                      <a:stretch>
                        <a:fillRect/>
                      </a:stretch>
                    </p:blipFill>
                    <p:spPr>
                      <a:xfrm>
                        <a:off x="6354613" y="5034884"/>
                        <a:ext cx="792088" cy="3382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970318"/>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数据压缩</a:t>
            </a:r>
            <a:r>
              <a:rPr lang="en-US" altLang="zh-CN" sz="2000" b="1" smtClean="0">
                <a:solidFill>
                  <a:srgbClr val="0070C0"/>
                </a:solidFill>
              </a:rPr>
              <a:t>(</a:t>
            </a:r>
            <a:r>
              <a:rPr lang="zh-CN" altLang="en-US" sz="2000" b="1" smtClean="0">
                <a:solidFill>
                  <a:srgbClr val="0070C0"/>
                </a:solidFill>
              </a:rPr>
              <a:t>创建赫夫曼树</a:t>
            </a:r>
            <a:r>
              <a:rPr lang="en-US" altLang="zh-CN" sz="2000" b="1" smtClean="0">
                <a:solidFill>
                  <a:srgbClr val="0070C0"/>
                </a:solidFill>
              </a:rPr>
              <a:t>)</a:t>
            </a:r>
            <a:endParaRPr lang="en-US" altLang="zh-CN"/>
          </a:p>
          <a:p>
            <a:endParaRPr lang="en-US" altLang="zh-CN" b="1" smtClean="0"/>
          </a:p>
          <a:p>
            <a:r>
              <a:rPr kumimoji="1" lang="zh-CN" altLang="en-US" smtClean="0"/>
              <a:t>将给出的一段文本，比如 </a:t>
            </a:r>
            <a:r>
              <a:rPr kumimoji="1" lang="en-US" altLang="zh-CN" smtClean="0"/>
              <a:t>"</a:t>
            </a:r>
            <a:r>
              <a:rPr kumimoji="1" lang="en-US" altLang="zh-CN" smtClean="0">
                <a:latin typeface="Arial" panose="020B0604020202020204" pitchFamily="34" charset="0"/>
                <a:cs typeface="Arial" panose="020B0604020202020204" pitchFamily="34" charset="0"/>
              </a:rPr>
              <a:t>i </a:t>
            </a:r>
            <a:r>
              <a:rPr kumimoji="1" lang="en-US" altLang="zh-CN">
                <a:latin typeface="Arial" panose="020B0604020202020204" pitchFamily="34" charset="0"/>
                <a:cs typeface="Arial" panose="020B0604020202020204" pitchFamily="34" charset="0"/>
              </a:rPr>
              <a:t>like like like java do you like a </a:t>
            </a:r>
            <a:r>
              <a:rPr kumimoji="1" lang="en-US" altLang="zh-CN" smtClean="0">
                <a:latin typeface="Arial" panose="020B0604020202020204" pitchFamily="34" charset="0"/>
                <a:cs typeface="Arial" panose="020B0604020202020204" pitchFamily="34" charset="0"/>
              </a:rPr>
              <a:t>java" </a:t>
            </a:r>
            <a:r>
              <a:rPr kumimoji="1" lang="zh-CN" altLang="en-US" smtClean="0">
                <a:latin typeface="Arial" panose="020B0604020202020204" pitchFamily="34" charset="0"/>
                <a:cs typeface="Arial" panose="020B0604020202020204" pitchFamily="34" charset="0"/>
              </a:rPr>
              <a:t>， 根据前面的讲的赫夫曼编码原理，对其进行数据压缩处理 ，</a:t>
            </a:r>
            <a:r>
              <a:rPr kumimoji="1" lang="zh-CN" altLang="en-US" b="1">
                <a:latin typeface="Arial" panose="020B0604020202020204" pitchFamily="34" charset="0"/>
                <a:cs typeface="Arial" panose="020B0604020202020204" pitchFamily="34" charset="0"/>
              </a:rPr>
              <a:t>形</a:t>
            </a:r>
            <a:r>
              <a:rPr kumimoji="1" lang="zh-CN" altLang="en-US" b="1" smtClean="0">
                <a:latin typeface="Arial" panose="020B0604020202020204" pitchFamily="34" charset="0"/>
                <a:cs typeface="Arial" panose="020B0604020202020204" pitchFamily="34" charset="0"/>
              </a:rPr>
              <a:t>式</a:t>
            </a:r>
            <a:r>
              <a:rPr kumimoji="1" lang="zh-CN" altLang="en-US" smtClean="0">
                <a:latin typeface="Arial" panose="020B0604020202020204" pitchFamily="34" charset="0"/>
                <a:cs typeface="Arial" panose="020B0604020202020204" pitchFamily="34" charset="0"/>
              </a:rPr>
              <a:t>如 </a:t>
            </a:r>
            <a:r>
              <a:rPr kumimoji="1" lang="en-US" altLang="zh-CN" smtClean="0">
                <a:latin typeface="Arial" panose="020B0604020202020204" pitchFamily="34" charset="0"/>
                <a:cs typeface="Arial" panose="020B0604020202020204" pitchFamily="34" charset="0"/>
              </a:rPr>
              <a:t>"</a:t>
            </a:r>
            <a:r>
              <a:rPr lang="en-US" altLang="zh-CN"/>
              <a:t>1010100110111101111010011011110111101001101111011110100001100001110011001111000011001111000100100100110111101111011100100001100001110</a:t>
            </a:r>
            <a:endParaRPr lang="en-US" altLang="zh-CN"/>
          </a:p>
          <a:p>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 </a:t>
            </a:r>
            <a:endParaRPr kumimoji="1" lang="en-US" altLang="zh-CN" smtClean="0">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步</a:t>
            </a:r>
            <a:r>
              <a:rPr kumimoji="1" lang="zh-CN" altLang="en-US" smtClean="0">
                <a:latin typeface="Arial" panose="020B0604020202020204" pitchFamily="34" charset="0"/>
                <a:cs typeface="Arial" panose="020B0604020202020204" pitchFamily="34" charset="0"/>
              </a:rPr>
              <a:t>骤</a:t>
            </a:r>
            <a:r>
              <a:rPr kumimoji="1" lang="en-US" altLang="zh-CN" smtClean="0">
                <a:latin typeface="Arial" panose="020B0604020202020204" pitchFamily="34" charset="0"/>
                <a:cs typeface="Arial" panose="020B0604020202020204" pitchFamily="34" charset="0"/>
              </a:rPr>
              <a:t>1</a:t>
            </a:r>
            <a:r>
              <a:rPr kumimoji="1" lang="zh-CN" altLang="en-US" smtClean="0">
                <a:latin typeface="Arial" panose="020B0604020202020204" pitchFamily="34" charset="0"/>
                <a:cs typeface="Arial" panose="020B0604020202020204" pitchFamily="34" charset="0"/>
              </a:rPr>
              <a:t>：根据赫夫曼编码压缩数据的原理，需要创建 </a:t>
            </a:r>
            <a:r>
              <a:rPr kumimoji="1" lang="en-US" altLang="zh-CN" smtClean="0">
                <a:latin typeface="Arial" panose="020B0604020202020204" pitchFamily="34" charset="0"/>
                <a:cs typeface="Arial" panose="020B0604020202020204" pitchFamily="34" charset="0"/>
              </a:rPr>
              <a:t>"i </a:t>
            </a:r>
            <a:r>
              <a:rPr kumimoji="1" lang="en-US" altLang="zh-CN">
                <a:latin typeface="Arial" panose="020B0604020202020204" pitchFamily="34" charset="0"/>
                <a:cs typeface="Arial" panose="020B0604020202020204" pitchFamily="34" charset="0"/>
              </a:rPr>
              <a:t>like like like java do you like a </a:t>
            </a:r>
            <a:r>
              <a:rPr kumimoji="1" lang="en-US" altLang="zh-CN" smtClean="0">
                <a:latin typeface="Arial" panose="020B0604020202020204" pitchFamily="34" charset="0"/>
                <a:cs typeface="Arial" panose="020B0604020202020204" pitchFamily="34" charset="0"/>
              </a:rPr>
              <a:t>java" </a:t>
            </a:r>
            <a:r>
              <a:rPr kumimoji="1" lang="zh-CN" altLang="en-US" smtClean="0">
                <a:latin typeface="Arial" panose="020B0604020202020204" pitchFamily="34" charset="0"/>
                <a:cs typeface="Arial" panose="020B0604020202020204" pitchFamily="34" charset="0"/>
              </a:rPr>
              <a:t>对应的赫夫曼树</a:t>
            </a:r>
            <a:r>
              <a:rPr kumimoji="1" lang="en-US" altLang="zh-CN" smtClean="0">
                <a:latin typeface="Arial" panose="020B0604020202020204" pitchFamily="34" charset="0"/>
                <a:cs typeface="Arial" panose="020B0604020202020204" pitchFamily="34" charset="0"/>
              </a:rPr>
              <a:t>.</a:t>
            </a:r>
            <a:endParaRPr kumimoji="1" lang="en-US" altLang="zh-CN" smtClean="0">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：前面已经分析过了，而且我们已然讲过了构建赫夫曼树的具体实现。</a:t>
            </a:r>
            <a:endParaRPr kumimoji="1" lang="en-US" altLang="zh-CN" smtClean="0">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代</a:t>
            </a:r>
            <a:r>
              <a:rPr kumimoji="1" lang="zh-CN" altLang="en-US" smtClean="0">
                <a:latin typeface="Arial" panose="020B0604020202020204" pitchFamily="34" charset="0"/>
                <a:cs typeface="Arial" panose="020B0604020202020204" pitchFamily="34" charset="0"/>
              </a:rPr>
              <a:t>码实现：看老师演示</a:t>
            </a:r>
            <a:r>
              <a:rPr kumimoji="1" lang="en-US" altLang="zh-CN" smtClean="0">
                <a:latin typeface="Arial" panose="020B0604020202020204" pitchFamily="34" charset="0"/>
                <a:cs typeface="Arial" panose="020B0604020202020204" pitchFamily="34" charset="0"/>
              </a:rPr>
              <a:t>:</a:t>
            </a:r>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nvGraphicFramePr>
        <p:xfrm>
          <a:off x="7362725" y="4608487"/>
          <a:ext cx="1001122" cy="444502"/>
        </p:xfrm>
        <a:graphic>
          <a:graphicData uri="http://schemas.openxmlformats.org/presentationml/2006/ole">
            <mc:AlternateContent xmlns:mc="http://schemas.openxmlformats.org/markup-compatibility/2006">
              <mc:Choice xmlns:v="urn:schemas-microsoft-com:vml" Requires="v">
                <p:oleObj spid="_x0000_s68741" name="包装程序外壳对象" showAsIcon="1" r:id="rId1" imgW="1190625" imgH="523875" progId="Package">
                  <p:embed/>
                </p:oleObj>
              </mc:Choice>
              <mc:Fallback>
                <p:oleObj name="包装程序外壳对象" showAsIcon="1" r:id="rId1" imgW="1190625" imgH="523875" progId="Package">
                  <p:embed/>
                  <p:pic>
                    <p:nvPicPr>
                      <p:cNvPr id="0" name="图片 68740"/>
                      <p:cNvPicPr/>
                      <p:nvPr/>
                    </p:nvPicPr>
                    <p:blipFill>
                      <a:blip r:embed="rId2"/>
                      <a:stretch>
                        <a:fillRect/>
                      </a:stretch>
                    </p:blipFill>
                    <p:spPr>
                      <a:xfrm>
                        <a:off x="7362725" y="4608487"/>
                        <a:ext cx="1001122" cy="44450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001095"/>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数据压缩</a:t>
            </a:r>
            <a:r>
              <a:rPr lang="en-US" altLang="zh-CN" sz="2000" b="1" smtClean="0">
                <a:solidFill>
                  <a:srgbClr val="0070C0"/>
                </a:solidFill>
              </a:rPr>
              <a:t>(</a:t>
            </a:r>
            <a:r>
              <a:rPr lang="zh-CN" altLang="en-US" sz="2000" b="1" smtClean="0">
                <a:solidFill>
                  <a:srgbClr val="0070C0"/>
                </a:solidFill>
              </a:rPr>
              <a:t>生成赫夫曼编码和赫夫曼编码后的数据</a:t>
            </a:r>
            <a:r>
              <a:rPr lang="en-US" altLang="zh-CN" sz="2000" b="1" smtClean="0">
                <a:solidFill>
                  <a:srgbClr val="0070C0"/>
                </a:solidFill>
              </a:rPr>
              <a:t>)</a:t>
            </a:r>
            <a:endParaRPr lang="en-US" altLang="zh-CN"/>
          </a:p>
          <a:p>
            <a:endParaRPr lang="en-US" altLang="zh-CN" b="1" smtClean="0"/>
          </a:p>
          <a:p>
            <a:r>
              <a:rPr kumimoji="1" lang="zh-CN" altLang="en-US" smtClean="0"/>
              <a:t>我们已经生成了 赫夫曼树</a:t>
            </a:r>
            <a:r>
              <a:rPr kumimoji="1" lang="en-US" altLang="zh-CN" smtClean="0"/>
              <a:t>, </a:t>
            </a:r>
            <a:r>
              <a:rPr kumimoji="1" lang="zh-CN" altLang="en-US" smtClean="0"/>
              <a:t>下面我们继续完成任务</a:t>
            </a:r>
            <a:endParaRPr kumimoji="1" lang="en-US" altLang="zh-CN" smtClean="0"/>
          </a:p>
          <a:p>
            <a:pPr marL="342900" indent="-342900">
              <a:buAutoNum type="arabicParenR"/>
            </a:pPr>
            <a:r>
              <a:rPr kumimoji="1" lang="zh-CN" altLang="en-US" smtClean="0"/>
              <a:t>生成赫夫曼树对应的赫夫曼编码  </a:t>
            </a:r>
            <a:r>
              <a:rPr kumimoji="1" lang="en-US" altLang="zh-CN" smtClean="0"/>
              <a:t>, </a:t>
            </a:r>
            <a:r>
              <a:rPr kumimoji="1" lang="zh-CN" altLang="en-US" smtClean="0"/>
              <a:t>如下表</a:t>
            </a:r>
            <a:r>
              <a:rPr kumimoji="1" lang="en-US" altLang="zh-CN" smtClean="0"/>
              <a:t>:</a:t>
            </a:r>
            <a:br>
              <a:rPr kumimoji="1" lang="en-US" altLang="zh-CN" smtClean="0"/>
            </a:br>
            <a:r>
              <a:rPr lang="en-US" altLang="zh-CN"/>
              <a:t>=01 a=100 d=11000 u=11001 e=1110 v=11011 i=101 y=11010 j=0010 k=1111 l=000 o=0011</a:t>
            </a:r>
            <a:br>
              <a:rPr kumimoji="1" lang="en-US" altLang="zh-CN" smtClean="0"/>
            </a:br>
            <a:endParaRPr kumimoji="1" lang="en-US" altLang="zh-CN" smtClean="0"/>
          </a:p>
          <a:p>
            <a:pPr marL="342900" indent="-342900">
              <a:buFontTx/>
              <a:buAutoNum type="arabicParenR"/>
            </a:pPr>
            <a:r>
              <a:rPr kumimoji="1" lang="zh-CN" altLang="en-US" smtClean="0"/>
              <a:t>使用赫夫曼编码来生成赫夫曼编码数据 </a:t>
            </a:r>
            <a:r>
              <a:rPr kumimoji="1" lang="en-US" altLang="zh-CN" smtClean="0"/>
              <a:t>,</a:t>
            </a:r>
            <a:r>
              <a:rPr kumimoji="1" lang="zh-CN" altLang="en-US" smtClean="0"/>
              <a:t>即</a:t>
            </a:r>
            <a:r>
              <a:rPr lang="zh-CN" altLang="en-US" smtClean="0"/>
              <a:t>按</a:t>
            </a:r>
            <a:r>
              <a:rPr lang="zh-CN" altLang="en-US"/>
              <a:t>照上面的赫夫曼编码</a:t>
            </a:r>
            <a:r>
              <a:rPr lang="zh-CN" altLang="en-US" smtClean="0"/>
              <a:t>，</a:t>
            </a:r>
            <a:r>
              <a:rPr lang="zh-CN" altLang="en-US"/>
              <a:t>将</a:t>
            </a:r>
            <a:r>
              <a:rPr lang="en-US" altLang="zh-CN" smtClean="0"/>
              <a:t>"</a:t>
            </a:r>
            <a:r>
              <a:rPr kumimoji="1" lang="en-US" altLang="zh-CN">
                <a:latin typeface="Arial" panose="020B0604020202020204" pitchFamily="34" charset="0"/>
                <a:cs typeface="Arial" panose="020B0604020202020204" pitchFamily="34" charset="0"/>
              </a:rPr>
              <a:t>i like like like java do you like a java</a:t>
            </a:r>
            <a:r>
              <a:rPr lang="en-US" altLang="zh-CN"/>
              <a:t>"   </a:t>
            </a:r>
            <a:r>
              <a:rPr lang="zh-CN" altLang="en-US"/>
              <a:t>字符</a:t>
            </a:r>
            <a:r>
              <a:rPr lang="zh-CN" altLang="en-US" smtClean="0"/>
              <a:t>串生成对</a:t>
            </a:r>
            <a:r>
              <a:rPr lang="zh-CN" altLang="en-US"/>
              <a:t>应的编</a:t>
            </a:r>
            <a:r>
              <a:rPr lang="zh-CN" altLang="en-US" smtClean="0"/>
              <a:t>码</a:t>
            </a:r>
            <a:r>
              <a:rPr lang="zh-CN" altLang="en-US"/>
              <a:t>数</a:t>
            </a:r>
            <a:r>
              <a:rPr lang="zh-CN" altLang="en-US" smtClean="0"/>
              <a:t>据</a:t>
            </a:r>
            <a:r>
              <a:rPr lang="en-US" altLang="zh-CN" smtClean="0"/>
              <a:t>, </a:t>
            </a:r>
            <a:r>
              <a:rPr lang="zh-CN" altLang="en-US" smtClean="0"/>
              <a:t>形式如下</a:t>
            </a:r>
            <a:r>
              <a:rPr lang="en-US" altLang="zh-CN"/>
              <a:t>.</a:t>
            </a:r>
            <a:br>
              <a:rPr lang="en-US" altLang="zh-CN"/>
            </a:br>
            <a:r>
              <a:rPr lang="en-US" altLang="zh-CN" smtClean="0"/>
              <a:t>1010100010111111110010001011111111001000101111111100100101001101110001110000011011101000111100101000101111111100110001001010011011100</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：前面已经分析过了，而且我们讲过了生成赫夫曼</a:t>
            </a:r>
            <a:r>
              <a:rPr kumimoji="1" lang="zh-CN" altLang="en-US">
                <a:latin typeface="Arial" panose="020B0604020202020204" pitchFamily="34" charset="0"/>
                <a:cs typeface="Arial" panose="020B0604020202020204" pitchFamily="34" charset="0"/>
              </a:rPr>
              <a:t>编码</a:t>
            </a:r>
            <a:r>
              <a:rPr kumimoji="1" lang="zh-CN" altLang="en-US" smtClean="0">
                <a:latin typeface="Arial" panose="020B0604020202020204" pitchFamily="34" charset="0"/>
                <a:cs typeface="Arial" panose="020B0604020202020204" pitchFamily="34" charset="0"/>
              </a:rPr>
              <a:t>的具体实现。</a:t>
            </a:r>
            <a:endParaRPr kumimoji="1" lang="en-US" altLang="zh-CN" smtClean="0">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a:t>
            </a:r>
            <a:r>
              <a:rPr kumimoji="1" lang="zh-CN" altLang="en-US" b="1" smtClean="0">
                <a:latin typeface="Arial" panose="020B0604020202020204" pitchFamily="34" charset="0"/>
                <a:cs typeface="Arial" panose="020B0604020202020204" pitchFamily="34" charset="0"/>
              </a:rPr>
              <a:t>码实现</a:t>
            </a:r>
            <a:r>
              <a:rPr kumimoji="1" lang="zh-CN" altLang="en-US" smtClean="0">
                <a:latin typeface="Arial" panose="020B0604020202020204" pitchFamily="34" charset="0"/>
                <a:cs typeface="Arial" panose="020B0604020202020204" pitchFamily="34" charset="0"/>
              </a:rPr>
              <a:t>：看老师演示</a:t>
            </a:r>
            <a:r>
              <a:rPr kumimoji="1" lang="en-US" altLang="zh-CN" smtClean="0">
                <a:latin typeface="Arial" panose="020B0604020202020204" pitchFamily="34" charset="0"/>
                <a:cs typeface="Arial" panose="020B0604020202020204" pitchFamily="34" charset="0"/>
              </a:rPr>
              <a:t>:</a:t>
            </a:r>
            <a:endParaRPr kumimoji="1" lang="en-US" altLang="zh-CN" smtClean="0"/>
          </a:p>
        </p:txBody>
      </p:sp>
      <p:graphicFrame>
        <p:nvGraphicFramePr>
          <p:cNvPr id="5" name="对象 4"/>
          <p:cNvGraphicFramePr>
            <a:graphicFrameLocks noChangeAspect="1"/>
          </p:cNvGraphicFramePr>
          <p:nvPr/>
        </p:nvGraphicFramePr>
        <p:xfrm>
          <a:off x="7578749" y="4872081"/>
          <a:ext cx="1008112" cy="447606"/>
        </p:xfrm>
        <a:graphic>
          <a:graphicData uri="http://schemas.openxmlformats.org/presentationml/2006/ole">
            <mc:AlternateContent xmlns:mc="http://schemas.openxmlformats.org/markup-compatibility/2006">
              <mc:Choice xmlns:v="urn:schemas-microsoft-com:vml" Requires="v">
                <p:oleObj spid="_x0000_s69768" name="包装程序外壳对象" showAsIcon="1" r:id="rId1" imgW="1190625" imgH="523875" progId="Package">
                  <p:embed/>
                </p:oleObj>
              </mc:Choice>
              <mc:Fallback>
                <p:oleObj name="包装程序外壳对象" showAsIcon="1" r:id="rId1" imgW="1190625" imgH="523875" progId="Package">
                  <p:embed/>
                  <p:pic>
                    <p:nvPicPr>
                      <p:cNvPr id="0" name="图片 69767"/>
                      <p:cNvPicPr/>
                      <p:nvPr/>
                    </p:nvPicPr>
                    <p:blipFill>
                      <a:blip r:embed="rId2"/>
                      <a:stretch>
                        <a:fillRect/>
                      </a:stretch>
                    </p:blipFill>
                    <p:spPr>
                      <a:xfrm>
                        <a:off x="7578749" y="4872081"/>
                        <a:ext cx="1008112" cy="44760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724096"/>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a:t>
            </a:r>
            <a:r>
              <a:rPr lang="zh-CN" altLang="en-US" sz="2000" b="1">
                <a:solidFill>
                  <a:srgbClr val="0070C0"/>
                </a:solidFill>
              </a:rPr>
              <a:t>解压</a:t>
            </a:r>
            <a:r>
              <a:rPr lang="en-US" altLang="zh-CN" sz="2000" b="1" smtClean="0">
                <a:solidFill>
                  <a:srgbClr val="0070C0"/>
                </a:solidFill>
              </a:rPr>
              <a:t>(</a:t>
            </a:r>
            <a:r>
              <a:rPr lang="zh-CN" altLang="en-US" sz="2000" b="1">
                <a:solidFill>
                  <a:srgbClr val="0070C0"/>
                </a:solidFill>
              </a:rPr>
              <a:t>使用</a:t>
            </a:r>
            <a:r>
              <a:rPr lang="zh-CN" altLang="en-US" sz="2000" b="1" smtClean="0">
                <a:solidFill>
                  <a:srgbClr val="0070C0"/>
                </a:solidFill>
              </a:rPr>
              <a:t>赫夫曼编码</a:t>
            </a:r>
            <a:r>
              <a:rPr lang="zh-CN" altLang="en-US" sz="2000" b="1">
                <a:solidFill>
                  <a:srgbClr val="0070C0"/>
                </a:solidFill>
              </a:rPr>
              <a:t>解码</a:t>
            </a:r>
            <a:r>
              <a:rPr lang="en-US" altLang="zh-CN" sz="2000" b="1" smtClean="0">
                <a:solidFill>
                  <a:srgbClr val="0070C0"/>
                </a:solidFill>
              </a:rPr>
              <a:t>)</a:t>
            </a:r>
            <a:endParaRPr lang="en-US" altLang="zh-CN"/>
          </a:p>
          <a:p>
            <a:br>
              <a:rPr kumimoji="1" lang="en-US" altLang="zh-CN" smtClean="0"/>
            </a:br>
            <a:r>
              <a:rPr kumimoji="1" lang="zh-CN" altLang="en-US" smtClean="0"/>
              <a:t>使用赫夫曼编码来解码数据，</a:t>
            </a:r>
            <a:r>
              <a:rPr kumimoji="1" lang="zh-CN" altLang="en-US"/>
              <a:t>具</a:t>
            </a:r>
            <a:r>
              <a:rPr kumimoji="1" lang="zh-CN" altLang="en-US" smtClean="0"/>
              <a:t>体要求是</a:t>
            </a:r>
            <a:endParaRPr kumimoji="1" lang="en-US" altLang="zh-CN" smtClean="0"/>
          </a:p>
          <a:p>
            <a:pPr marL="342900" indent="-342900">
              <a:buAutoNum type="arabicParenR"/>
            </a:pPr>
            <a:r>
              <a:rPr kumimoji="1" lang="zh-CN" altLang="en-US" smtClean="0"/>
              <a:t>前面我们得到了赫夫曼编码和对应的编码</a:t>
            </a:r>
            <a:br>
              <a:rPr kumimoji="1" lang="en-US" altLang="zh-CN" smtClean="0"/>
            </a:br>
            <a:r>
              <a:rPr kumimoji="1" lang="en-US" altLang="zh-CN" smtClean="0"/>
              <a:t>byte[] , </a:t>
            </a:r>
            <a:r>
              <a:rPr kumimoji="1" lang="zh-CN" altLang="en-US" smtClean="0"/>
              <a:t>即</a:t>
            </a:r>
            <a:r>
              <a:rPr kumimoji="1" lang="en-US" altLang="zh-CN" smtClean="0"/>
              <a:t>:</a:t>
            </a:r>
            <a:r>
              <a:rPr lang="en-US" altLang="zh-CN" smtClean="0"/>
              <a:t>[-</a:t>
            </a:r>
            <a:r>
              <a:rPr lang="en-US" altLang="zh-CN"/>
              <a:t>88, -65, -56, -65, -56, -65, -55, </a:t>
            </a:r>
            <a:r>
              <a:rPr lang="en-US" altLang="zh-CN" smtClean="0"/>
              <a:t>77</a:t>
            </a:r>
            <a:br>
              <a:rPr lang="en-US" altLang="zh-CN" smtClean="0"/>
            </a:br>
            <a:r>
              <a:rPr lang="en-US" altLang="zh-CN" smtClean="0"/>
              <a:t>, </a:t>
            </a:r>
            <a:r>
              <a:rPr lang="en-US" altLang="zh-CN"/>
              <a:t>-57, 6, -24, -14, -117, -4, -60, -90, 28</a:t>
            </a:r>
            <a:r>
              <a:rPr lang="en-US" altLang="zh-CN" smtClean="0"/>
              <a:t>]</a:t>
            </a:r>
            <a:br>
              <a:rPr lang="en-US" altLang="zh-CN" smtClean="0"/>
            </a:br>
            <a:endParaRPr lang="en-US" altLang="zh-CN" smtClean="0"/>
          </a:p>
          <a:p>
            <a:pPr marL="342900" indent="-342900">
              <a:buAutoNum type="arabicParenR"/>
            </a:pPr>
            <a:r>
              <a:rPr kumimoji="1" lang="zh-CN" altLang="en-US"/>
              <a:t>现在要求使用赫夫曼编</a:t>
            </a:r>
            <a:r>
              <a:rPr kumimoji="1" lang="zh-CN" altLang="en-US" smtClean="0"/>
              <a:t>码， </a:t>
            </a:r>
            <a:r>
              <a:rPr kumimoji="1" lang="zh-CN" altLang="en-US"/>
              <a:t>进</a:t>
            </a:r>
            <a:r>
              <a:rPr kumimoji="1" lang="zh-CN" altLang="en-US" smtClean="0"/>
              <a:t>行解码，又</a:t>
            </a:r>
            <a:br>
              <a:rPr kumimoji="1" lang="en-US" altLang="zh-CN" smtClean="0"/>
            </a:br>
            <a:r>
              <a:rPr kumimoji="1" lang="zh-CN" altLang="en-US" smtClean="0"/>
              <a:t>重新得到原来的字符串</a:t>
            </a:r>
            <a:r>
              <a:rPr lang="en-US" altLang="zh-CN" smtClean="0"/>
              <a:t>"</a:t>
            </a:r>
            <a:r>
              <a:rPr kumimoji="1" lang="en-US" altLang="zh-CN">
                <a:latin typeface="Arial" panose="020B0604020202020204" pitchFamily="34" charset="0"/>
                <a:cs typeface="Arial" panose="020B0604020202020204" pitchFamily="34" charset="0"/>
              </a:rPr>
              <a:t>i like like like </a:t>
            </a:r>
            <a:br>
              <a:rPr kumimoji="1" lang="en-US" altLang="zh-CN" smtClean="0">
                <a:latin typeface="Arial" panose="020B0604020202020204" pitchFamily="34" charset="0"/>
                <a:cs typeface="Arial" panose="020B0604020202020204" pitchFamily="34" charset="0"/>
              </a:rPr>
            </a:br>
            <a:r>
              <a:rPr kumimoji="1" lang="en-US" altLang="zh-CN" smtClean="0">
                <a:latin typeface="Arial" panose="020B0604020202020204" pitchFamily="34" charset="0"/>
                <a:cs typeface="Arial" panose="020B0604020202020204" pitchFamily="34" charset="0"/>
              </a:rPr>
              <a:t>java </a:t>
            </a:r>
            <a:r>
              <a:rPr kumimoji="1" lang="en-US" altLang="zh-CN">
                <a:latin typeface="Arial" panose="020B0604020202020204" pitchFamily="34" charset="0"/>
                <a:cs typeface="Arial" panose="020B0604020202020204" pitchFamily="34" charset="0"/>
              </a:rPr>
              <a:t>do you like a java</a:t>
            </a:r>
            <a:r>
              <a:rPr lang="en-US" altLang="zh-CN" smtClean="0"/>
              <a:t>"</a:t>
            </a:r>
            <a:endParaRPr lang="en-US" altLang="zh-CN" smtClean="0"/>
          </a:p>
          <a:p>
            <a:pPr marL="342900" indent="-342900">
              <a:buAutoNum type="arabicParenR"/>
            </a:pP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：解码过程，就是编码的一个逆向操作。</a:t>
            </a:r>
            <a:endParaRPr kumimoji="1" lang="en-US" altLang="zh-CN" smtClean="0">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a:t>
            </a:r>
            <a:r>
              <a:rPr kumimoji="1" lang="zh-CN" altLang="en-US" b="1" smtClean="0">
                <a:latin typeface="Arial" panose="020B0604020202020204" pitchFamily="34" charset="0"/>
                <a:cs typeface="Arial" panose="020B0604020202020204" pitchFamily="34" charset="0"/>
              </a:rPr>
              <a:t>码实现</a:t>
            </a:r>
            <a:r>
              <a:rPr kumimoji="1" lang="zh-CN" altLang="en-US" smtClean="0">
                <a:latin typeface="Arial" panose="020B0604020202020204" pitchFamily="34" charset="0"/>
                <a:cs typeface="Arial" panose="020B0604020202020204" pitchFamily="34" charset="0"/>
              </a:rPr>
              <a:t>：看老师演示</a:t>
            </a:r>
            <a:r>
              <a:rPr kumimoji="1" lang="en-US" altLang="zh-CN" smtClean="0">
                <a:latin typeface="Arial" panose="020B0604020202020204" pitchFamily="34" charset="0"/>
                <a:cs typeface="Arial" panose="020B0604020202020204" pitchFamily="34" charset="0"/>
              </a:rPr>
              <a:t>:</a:t>
            </a:r>
            <a:endParaRPr kumimoji="1" lang="en-US" altLang="zh-CN" smtClean="0"/>
          </a:p>
        </p:txBody>
      </p:sp>
      <p:sp>
        <p:nvSpPr>
          <p:cNvPr id="3" name="TextBox 2"/>
          <p:cNvSpPr txBox="1"/>
          <p:nvPr/>
        </p:nvSpPr>
        <p:spPr>
          <a:xfrm>
            <a:off x="5418509" y="-66809"/>
            <a:ext cx="4032448" cy="1938992"/>
          </a:xfrm>
          <a:prstGeom prst="rect">
            <a:avLst/>
          </a:prstGeom>
          <a:solidFill>
            <a:schemeClr val="bg1">
              <a:lumMod val="95000"/>
            </a:schemeClr>
          </a:solidFill>
        </p:spPr>
        <p:txBody>
          <a:bodyPr wrap="square" rtlCol="0">
            <a:spAutoFit/>
          </a:bodyPr>
          <a:lstStyle/>
          <a:p>
            <a:r>
              <a:rPr lang="en-US" altLang="zh-CN" sz="1200" b="1"/>
              <a:t>private static String byteToBitStr(boolean flag, byte b) {</a:t>
            </a:r>
            <a:endParaRPr lang="en-US" altLang="zh-CN" sz="1200" b="1"/>
          </a:p>
          <a:p>
            <a:r>
              <a:rPr lang="en-US" altLang="zh-CN" sz="1200" b="1"/>
              <a:t>int temp = b;</a:t>
            </a:r>
            <a:endParaRPr lang="en-US" altLang="zh-CN" sz="1200" b="1"/>
          </a:p>
          <a:p>
            <a:r>
              <a:rPr lang="en-US" altLang="zh-CN" sz="1200" b="1"/>
              <a:t>if (flag) {</a:t>
            </a:r>
            <a:endParaRPr lang="en-US" altLang="zh-CN" sz="1200" b="1"/>
          </a:p>
          <a:p>
            <a:r>
              <a:rPr lang="en-US" altLang="zh-CN" sz="1200"/>
              <a:t>temp |= 256; </a:t>
            </a:r>
            <a:endParaRPr lang="en-US" altLang="zh-CN" sz="1200" u="sng"/>
          </a:p>
          <a:p>
            <a:r>
              <a:rPr lang="en-US" altLang="zh-CN" sz="1200" smtClean="0"/>
              <a:t>}</a:t>
            </a:r>
            <a:endParaRPr lang="zh-CN" altLang="en-US" sz="1200"/>
          </a:p>
          <a:p>
            <a:r>
              <a:rPr lang="en-US" altLang="zh-CN" sz="1200"/>
              <a:t>String str = Integer.</a:t>
            </a:r>
            <a:r>
              <a:rPr lang="en-US" altLang="zh-CN" sz="1200" i="1"/>
              <a:t>toBinaryString(temp);</a:t>
            </a:r>
            <a:endParaRPr lang="en-US" altLang="zh-CN" sz="1200" i="1"/>
          </a:p>
          <a:p>
            <a:r>
              <a:rPr lang="en-US" altLang="zh-CN" sz="1200" b="1"/>
              <a:t>if (flag) { </a:t>
            </a:r>
            <a:endParaRPr lang="en-US" altLang="zh-CN" sz="1200"/>
          </a:p>
          <a:p>
            <a:r>
              <a:rPr lang="en-US" altLang="zh-CN" sz="1200" b="1"/>
              <a:t>return str.substring(str.length() - 8);</a:t>
            </a:r>
            <a:endParaRPr lang="en-US" altLang="zh-CN" sz="1200" b="1"/>
          </a:p>
          <a:p>
            <a:r>
              <a:rPr lang="en-US" altLang="zh-CN" sz="1200"/>
              <a:t>} </a:t>
            </a:r>
            <a:r>
              <a:rPr lang="en-US" altLang="zh-CN" sz="1200" b="1"/>
              <a:t>else {</a:t>
            </a:r>
            <a:endParaRPr lang="en-US" altLang="zh-CN" sz="1200" b="1"/>
          </a:p>
          <a:p>
            <a:r>
              <a:rPr lang="en-US" altLang="zh-CN" sz="1200" b="1"/>
              <a:t>return str</a:t>
            </a:r>
            <a:r>
              <a:rPr lang="en-US" altLang="zh-CN" sz="1200" b="1" smtClean="0"/>
              <a:t>;</a:t>
            </a:r>
            <a:r>
              <a:rPr lang="en-US" altLang="zh-CN" sz="1200" smtClean="0"/>
              <a:t>}}</a:t>
            </a:r>
            <a:endParaRPr lang="zh-CN" altLang="en-US" sz="1200"/>
          </a:p>
        </p:txBody>
      </p:sp>
      <p:sp>
        <p:nvSpPr>
          <p:cNvPr id="4" name="TextBox 3"/>
          <p:cNvSpPr txBox="1"/>
          <p:nvPr/>
        </p:nvSpPr>
        <p:spPr>
          <a:xfrm>
            <a:off x="5368706" y="1944191"/>
            <a:ext cx="5594419" cy="4862870"/>
          </a:xfrm>
          <a:prstGeom prst="rect">
            <a:avLst/>
          </a:prstGeom>
          <a:solidFill>
            <a:schemeClr val="accent3">
              <a:lumMod val="20000"/>
              <a:lumOff val="80000"/>
            </a:schemeClr>
          </a:solidFill>
        </p:spPr>
        <p:txBody>
          <a:bodyPr wrap="square" rtlCol="0">
            <a:spAutoFit/>
          </a:bodyPr>
          <a:lstStyle/>
          <a:p>
            <a:r>
              <a:rPr lang="en-US" altLang="zh-CN" sz="1000" b="1">
                <a:latin typeface="Arial" panose="020B0604020202020204" pitchFamily="34" charset="0"/>
                <a:cs typeface="Arial" panose="020B0604020202020204" pitchFamily="34" charset="0"/>
              </a:rPr>
              <a:t>private static byte[] decode(Map&lt;Byte, String&gt; huffmanCodes, byte[] huffmanBytes) </a:t>
            </a:r>
            <a:r>
              <a:rPr lang="en-US" altLang="zh-CN" sz="1000" b="1"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 stringBuilder = </a:t>
            </a:r>
            <a:r>
              <a:rPr lang="en-US" altLang="zh-CN" sz="1000" b="1">
                <a:latin typeface="Arial" panose="020B0604020202020204" pitchFamily="34" charset="0"/>
                <a:cs typeface="Arial" panose="020B0604020202020204" pitchFamily="34" charset="0"/>
              </a:rPr>
              <a:t>new StringBuilder</a:t>
            </a:r>
            <a:r>
              <a:rPr lang="en-US" altLang="zh-CN" sz="1000" b="1"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huffmanBytes.length; i++)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byte b = huffmanBytes[i</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(i == huffmanBytes.length - 1);</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stringBuilder.append(</a:t>
            </a:r>
            <a:r>
              <a:rPr lang="en-US" altLang="zh-CN" sz="1000" i="1">
                <a:latin typeface="Arial" panose="020B0604020202020204" pitchFamily="34" charset="0"/>
                <a:cs typeface="Arial" panose="020B0604020202020204" pitchFamily="34" charset="0"/>
              </a:rPr>
              <a:t>byteToBitStr(!flag, b)); //</a:t>
            </a:r>
            <a:r>
              <a:rPr lang="zh-CN" altLang="en-US" sz="1000" i="1">
                <a:latin typeface="Arial" panose="020B0604020202020204" pitchFamily="34" charset="0"/>
                <a:cs typeface="Arial" panose="020B0604020202020204" pitchFamily="34" charset="0"/>
              </a:rPr>
              <a:t>拼接到</a:t>
            </a:r>
            <a:r>
              <a:rPr lang="en-US" altLang="zh-CN" sz="1000" i="1">
                <a:latin typeface="Arial" panose="020B0604020202020204" pitchFamily="34" charset="0"/>
                <a:cs typeface="Arial" panose="020B0604020202020204" pitchFamily="34" charset="0"/>
              </a:rPr>
              <a:t>stringBuilder</a:t>
            </a:r>
            <a:r>
              <a:rPr lang="zh-CN" altLang="en-US" sz="1000" i="1">
                <a:latin typeface="Arial" panose="020B0604020202020204" pitchFamily="34" charset="0"/>
                <a:cs typeface="Arial" panose="020B0604020202020204" pitchFamily="34" charset="0"/>
              </a:rPr>
              <a:t>中 </a:t>
            </a:r>
            <a:endParaRPr lang="zh-CN" altLang="en-US" sz="1000" i="1">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Map&lt;String, Byte&gt; map = </a:t>
            </a:r>
            <a:r>
              <a:rPr lang="en-US" altLang="zh-CN" sz="1000" b="1">
                <a:latin typeface="Arial" panose="020B0604020202020204" pitchFamily="34" charset="0"/>
                <a:cs typeface="Arial" panose="020B0604020202020204" pitchFamily="34" charset="0"/>
              </a:rPr>
              <a:t>new HashMap&lt;&gt;();</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(Map.Entry&lt;Byte, String&gt; entry : huffmanCodes.entrySet())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map.put(entry.getValue(), entry.getKey());</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List&lt;Byte</a:t>
            </a:r>
            <a:r>
              <a:rPr lang="en-US" altLang="zh-CN" sz="1000">
                <a:latin typeface="Arial" panose="020B0604020202020204" pitchFamily="34" charset="0"/>
                <a:cs typeface="Arial" panose="020B0604020202020204" pitchFamily="34" charset="0"/>
              </a:rPr>
              <a:t>&gt; list = </a:t>
            </a:r>
            <a:r>
              <a:rPr lang="en-US" altLang="zh-CN" sz="1000" b="1">
                <a:latin typeface="Arial" panose="020B0604020202020204" pitchFamily="34" charset="0"/>
                <a:cs typeface="Arial" panose="020B0604020202020204" pitchFamily="34" charset="0"/>
              </a:rPr>
              <a:t>new ArrayList&lt;&gt;();</a:t>
            </a:r>
            <a:endParaRPr lang="en-US" altLang="zh-CN" sz="1000" b="1">
              <a:latin typeface="Arial" panose="020B0604020202020204" pitchFamily="34" charset="0"/>
              <a:cs typeface="Arial" panose="020B0604020202020204" pitchFamily="34" charset="0"/>
            </a:endParaRPr>
          </a:p>
          <a:p>
            <a:r>
              <a:rPr lang="en-US" altLang="zh-CN" sz="1000" b="1" smtClean="0">
                <a:latin typeface="Arial" panose="020B0604020202020204" pitchFamily="34" charset="0"/>
                <a:cs typeface="Arial" panose="020B0604020202020204" pitchFamily="34" charset="0"/>
              </a:rPr>
              <a:t>for </a:t>
            </a:r>
            <a:r>
              <a:rPr lang="en-US" altLang="zh-CN" sz="1000" b="1">
                <a:latin typeface="Arial" panose="020B0604020202020204" pitchFamily="34" charset="0"/>
                <a:cs typeface="Arial" panose="020B0604020202020204" pitchFamily="34" charset="0"/>
              </a:rPr>
              <a:t>(int i = 0; i &lt; stringBuilder.length();)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int count = 1;</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true;</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Byte b = </a:t>
            </a:r>
            <a:r>
              <a:rPr lang="en-US" altLang="zh-CN" sz="1000" b="1">
                <a:latin typeface="Arial" panose="020B0604020202020204" pitchFamily="34" charset="0"/>
                <a:cs typeface="Arial" panose="020B0604020202020204" pitchFamily="34" charset="0"/>
              </a:rPr>
              <a:t>null</a:t>
            </a:r>
            <a:r>
              <a:rPr lang="en-US" altLang="zh-CN" sz="1000" b="1" smtClean="0">
                <a:latin typeface="Arial" panose="020B0604020202020204" pitchFamily="34" charset="0"/>
                <a:cs typeface="Arial" panose="020B0604020202020204" pitchFamily="34" charset="0"/>
              </a:rPr>
              <a:t>;</a:t>
            </a:r>
            <a:endParaRPr lang="zh-CN" altLang="en-US" sz="1000" u="sng">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while (flag)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 key = stringBuilder.substring(i, i + 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 = map.get(key);</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(b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en-US" altLang="zh-CN" sz="1000" b="1">
                <a:latin typeface="Arial" panose="020B0604020202020204" pitchFamily="34" charset="0"/>
                <a:cs typeface="Arial" panose="020B0604020202020204" pitchFamily="34" charset="0"/>
              </a:rPr>
              <a:t>else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flag = </a:t>
            </a:r>
            <a:r>
              <a:rPr lang="en-US" altLang="zh-CN" sz="1000" b="1">
                <a:latin typeface="Arial" panose="020B0604020202020204" pitchFamily="34" charset="0"/>
                <a:cs typeface="Arial" panose="020B0604020202020204" pitchFamily="34" charset="0"/>
              </a:rPr>
              <a:t>false;</a:t>
            </a:r>
            <a:endParaRPr lang="en-US" altLang="zh-CN" sz="1000" b="1">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list.add(b);//</a:t>
            </a:r>
            <a:r>
              <a:rPr lang="zh-CN" altLang="en-US" sz="1000">
                <a:latin typeface="Arial" panose="020B0604020202020204" pitchFamily="34" charset="0"/>
                <a:cs typeface="Arial" panose="020B0604020202020204" pitchFamily="34" charset="0"/>
              </a:rPr>
              <a:t>匹配到一个就加入</a:t>
            </a:r>
            <a:r>
              <a:rPr lang="en-US" altLang="zh-CN" sz="1000">
                <a:latin typeface="Arial" panose="020B0604020202020204" pitchFamily="34" charset="0"/>
                <a:cs typeface="Arial" panose="020B0604020202020204" pitchFamily="34" charset="0"/>
              </a:rPr>
              <a:t>list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 += count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smtClean="0">
                <a:latin typeface="Arial" panose="020B0604020202020204" pitchFamily="34" charset="0"/>
                <a:cs typeface="Arial" panose="020B0604020202020204" pitchFamily="34" charset="0"/>
              </a:rPr>
              <a:t>byte</a:t>
            </a:r>
            <a:r>
              <a:rPr lang="en-US" altLang="zh-CN" sz="1000" b="1">
                <a:latin typeface="Arial" panose="020B0604020202020204" pitchFamily="34" charset="0"/>
                <a:cs typeface="Arial" panose="020B0604020202020204" pitchFamily="34" charset="0"/>
              </a:rPr>
              <a:t>[] b = new byte[list.size()];</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b.length; i++)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b[i] = list.get(i);</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b</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稀</a:t>
            </a:r>
            <a:r>
              <a:rPr lang="zh-CN" altLang="en-US" sz="2400" b="1" smtClean="0">
                <a:solidFill>
                  <a:schemeClr val="bg1">
                    <a:lumMod val="65000"/>
                  </a:schemeClr>
                </a:solidFill>
              </a:rPr>
              <a:t>疏数组和队列</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a:solidFill>
                  <a:srgbClr val="0070C0"/>
                </a:solidFill>
              </a:rPr>
              <a:t>文</a:t>
            </a:r>
            <a:r>
              <a:rPr lang="zh-CN" altLang="en-US" sz="2000" b="1" smtClean="0">
                <a:solidFill>
                  <a:srgbClr val="0070C0"/>
                </a:solidFill>
              </a:rPr>
              <a:t>件压缩</a:t>
            </a:r>
            <a:endParaRPr lang="en-US" altLang="zh-CN"/>
          </a:p>
          <a:p>
            <a:br>
              <a:rPr kumimoji="1" lang="en-US" altLang="zh-CN" smtClean="0"/>
            </a:br>
            <a:r>
              <a:rPr kumimoji="1" lang="zh-CN" altLang="en-US" smtClean="0"/>
              <a:t>我们学习了</a:t>
            </a:r>
            <a:r>
              <a:rPr kumimoji="1" lang="zh-CN" altLang="en-US"/>
              <a:t>通</a:t>
            </a:r>
            <a:r>
              <a:rPr kumimoji="1" lang="zh-CN" altLang="en-US" smtClean="0"/>
              <a:t>过赫夫曼编码对一个字符串进行编码和解码</a:t>
            </a:r>
            <a:r>
              <a:rPr kumimoji="1" lang="en-US" altLang="zh-CN" smtClean="0"/>
              <a:t>, </a:t>
            </a:r>
            <a:r>
              <a:rPr kumimoji="1" lang="zh-CN" altLang="en-US" smtClean="0"/>
              <a:t>下面我们来完成对文件的压缩和解压， </a:t>
            </a:r>
            <a:r>
              <a:rPr kumimoji="1" lang="zh-CN" altLang="en-US"/>
              <a:t>具</a:t>
            </a:r>
            <a:r>
              <a:rPr kumimoji="1" lang="zh-CN" altLang="en-US" smtClean="0"/>
              <a:t>体要求：给你一个图片文件，要求对其进行</a:t>
            </a:r>
            <a:r>
              <a:rPr kumimoji="1" lang="zh-CN" altLang="en-US"/>
              <a:t>无损</a:t>
            </a:r>
            <a:r>
              <a:rPr kumimoji="1" lang="zh-CN" altLang="en-US" smtClean="0"/>
              <a:t>压缩</a:t>
            </a:r>
            <a:r>
              <a:rPr kumimoji="1" lang="en-US" altLang="zh-CN" smtClean="0"/>
              <a:t>, </a:t>
            </a:r>
            <a:r>
              <a:rPr kumimoji="1" lang="zh-CN" altLang="en-US" smtClean="0"/>
              <a:t>看看压缩效果如何。</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读</a:t>
            </a:r>
            <a:r>
              <a:rPr kumimoji="1" lang="zh-CN" altLang="en-US" smtClean="0">
                <a:latin typeface="Arial" panose="020B0604020202020204" pitchFamily="34" charset="0"/>
                <a:cs typeface="Arial" panose="020B0604020202020204" pitchFamily="34" charset="0"/>
              </a:rPr>
              <a:t>取文件</a:t>
            </a:r>
            <a:r>
              <a:rPr kumimoji="1" lang="en-US" altLang="zh-CN" smtClean="0">
                <a:latin typeface="Arial" panose="020B0604020202020204" pitchFamily="34" charset="0"/>
                <a:cs typeface="Arial" panose="020B0604020202020204" pitchFamily="34" charset="0"/>
              </a:rPr>
              <a:t>-&gt; </a:t>
            </a:r>
            <a:r>
              <a:rPr kumimoji="1" lang="zh-CN" altLang="en-US" smtClean="0">
                <a:latin typeface="Arial" panose="020B0604020202020204" pitchFamily="34" charset="0"/>
                <a:cs typeface="Arial" panose="020B0604020202020204" pitchFamily="34" charset="0"/>
              </a:rPr>
              <a:t>得到赫夫曼编码表 </a:t>
            </a:r>
            <a:r>
              <a:rPr kumimoji="1" lang="en-US" altLang="zh-CN" smtClean="0">
                <a:latin typeface="Arial" panose="020B0604020202020204" pitchFamily="34" charset="0"/>
                <a:cs typeface="Arial" panose="020B0604020202020204" pitchFamily="34" charset="0"/>
              </a:rPr>
              <a:t>-&gt; </a:t>
            </a:r>
            <a:r>
              <a:rPr kumimoji="1" lang="zh-CN" altLang="en-US">
                <a:latin typeface="Arial" panose="020B0604020202020204" pitchFamily="34" charset="0"/>
                <a:cs typeface="Arial" panose="020B0604020202020204" pitchFamily="34" charset="0"/>
              </a:rPr>
              <a:t>完</a:t>
            </a:r>
            <a:r>
              <a:rPr kumimoji="1" lang="zh-CN" altLang="en-US" smtClean="0">
                <a:latin typeface="Arial" panose="020B0604020202020204" pitchFamily="34" charset="0"/>
                <a:cs typeface="Arial" panose="020B0604020202020204" pitchFamily="34" charset="0"/>
              </a:rPr>
              <a:t>成压缩</a:t>
            </a:r>
            <a:endParaRPr kumimoji="1" lang="en-US" altLang="zh-CN" smtClean="0">
              <a:latin typeface="Arial" panose="020B0604020202020204" pitchFamily="34" charset="0"/>
              <a:cs typeface="Arial" panose="020B0604020202020204" pitchFamily="34" charset="0"/>
            </a:endParaRPr>
          </a:p>
          <a:p>
            <a:endParaRPr kumimoji="1" lang="en-US" altLang="zh-CN" b="1" smtClean="0">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代码实现</a:t>
            </a:r>
            <a:r>
              <a:rPr kumimoji="1" lang="zh-CN" altLang="en-US" smtClean="0">
                <a:latin typeface="Arial" panose="020B0604020202020204" pitchFamily="34" charset="0"/>
                <a:cs typeface="Arial" panose="020B0604020202020204" pitchFamily="34" charset="0"/>
              </a:rPr>
              <a:t>：</a:t>
            </a:r>
            <a:endParaRPr kumimoji="1" lang="en-US" altLang="zh-CN" smtClean="0"/>
          </a:p>
        </p:txBody>
      </p:sp>
      <p:sp>
        <p:nvSpPr>
          <p:cNvPr id="5" name="TextBox 4"/>
          <p:cNvSpPr txBox="1"/>
          <p:nvPr/>
        </p:nvSpPr>
        <p:spPr>
          <a:xfrm>
            <a:off x="809997" y="4680495"/>
            <a:ext cx="649537" cy="584775"/>
          </a:xfrm>
          <a:prstGeom prst="rect">
            <a:avLst/>
          </a:prstGeom>
          <a:noFill/>
        </p:spPr>
        <p:txBody>
          <a:bodyPr wrap="none" rtlCol="0">
            <a:spAutoFit/>
          </a:bodyPr>
          <a:lstStyle/>
          <a:p>
            <a:r>
              <a:rPr lang="en-US" altLang="zh-CN" sz="100" b="1"/>
              <a:t>public static void zipFile(String srcFile,String dstFile)  {</a:t>
            </a:r>
            <a:endParaRPr lang="en-US" altLang="zh-CN" sz="100" b="1"/>
          </a:p>
          <a:p>
            <a:r>
              <a:rPr lang="en-US" altLang="zh-CN" sz="100"/>
              <a:t>//</a:t>
            </a:r>
            <a:r>
              <a:rPr lang="zh-CN" altLang="en-US" sz="100"/>
              <a:t>输出流</a:t>
            </a:r>
            <a:endParaRPr lang="zh-CN" altLang="en-US" sz="100"/>
          </a:p>
          <a:p>
            <a:r>
              <a:rPr lang="en-US" altLang="zh-CN" sz="100"/>
              <a:t>OutputStream os = </a:t>
            </a:r>
            <a:r>
              <a:rPr lang="en-US" altLang="zh-CN" sz="100" b="1"/>
              <a:t>null;</a:t>
            </a:r>
            <a:endParaRPr lang="en-US" altLang="zh-CN" sz="100" b="1"/>
          </a:p>
          <a:p>
            <a:r>
              <a:rPr lang="en-US" altLang="zh-CN" sz="100"/>
              <a:t>ObjectOutputStream oos = </a:t>
            </a:r>
            <a:r>
              <a:rPr lang="en-US" altLang="zh-CN" sz="100" b="1"/>
              <a:t>null;</a:t>
            </a:r>
            <a:endParaRPr lang="en-US" altLang="zh-CN" sz="100" b="1"/>
          </a:p>
          <a:p>
            <a:r>
              <a:rPr lang="en-US" altLang="zh-CN" sz="100" b="1"/>
              <a:t>try {</a:t>
            </a:r>
            <a:endParaRPr lang="en-US" altLang="zh-CN" sz="100" b="1"/>
          </a:p>
          <a:p>
            <a:r>
              <a:rPr lang="en-US" altLang="zh-CN" sz="100"/>
              <a:t>//</a:t>
            </a:r>
            <a:r>
              <a:rPr lang="zh-CN" altLang="en-US" sz="100"/>
              <a:t>创建一个文件输入流</a:t>
            </a:r>
            <a:endParaRPr lang="zh-CN" altLang="en-US" sz="100"/>
          </a:p>
          <a:p>
            <a:r>
              <a:rPr lang="en-US" altLang="zh-CN" sz="100"/>
              <a:t>InputStream is = </a:t>
            </a:r>
            <a:r>
              <a:rPr lang="en-US" altLang="zh-CN" sz="100" b="1"/>
              <a:t>new FileInputStream(srcFile);</a:t>
            </a:r>
            <a:endParaRPr lang="en-US" altLang="zh-CN" sz="100" b="1"/>
          </a:p>
          <a:p>
            <a:r>
              <a:rPr lang="en-US" altLang="zh-CN" sz="100"/>
              <a:t>//</a:t>
            </a:r>
            <a:r>
              <a:rPr lang="zh-CN" altLang="en-US" sz="100"/>
              <a:t>创建一个和源文件文件大小一样的</a:t>
            </a:r>
            <a:r>
              <a:rPr lang="en-US" altLang="zh-CN" sz="100"/>
              <a:t>byte</a:t>
            </a:r>
            <a:r>
              <a:rPr lang="zh-CN" altLang="en-US" sz="100"/>
              <a:t>数组</a:t>
            </a:r>
            <a:endParaRPr lang="zh-CN" altLang="en-US" sz="100"/>
          </a:p>
          <a:p>
            <a:r>
              <a:rPr lang="en-US" altLang="zh-CN" sz="100" b="1"/>
              <a:t>byte[] b = new byte[is.available()];</a:t>
            </a:r>
            <a:endParaRPr lang="en-US" altLang="zh-CN" sz="100" b="1"/>
          </a:p>
          <a:p>
            <a:r>
              <a:rPr lang="en-US" altLang="zh-CN" sz="100"/>
              <a:t>//</a:t>
            </a:r>
            <a:r>
              <a:rPr lang="zh-CN" altLang="en-US" sz="100"/>
              <a:t>读取文件内容</a:t>
            </a:r>
            <a:endParaRPr lang="zh-CN" altLang="en-US" sz="100"/>
          </a:p>
          <a:p>
            <a:r>
              <a:rPr lang="en-US" altLang="zh-CN" sz="100"/>
              <a:t>is.read(b);</a:t>
            </a:r>
            <a:endParaRPr lang="en-US" altLang="zh-CN" sz="100"/>
          </a:p>
          <a:p>
            <a:r>
              <a:rPr lang="en-US" altLang="zh-CN" sz="100"/>
              <a:t>is.close();</a:t>
            </a:r>
            <a:endParaRPr lang="en-US" altLang="zh-CN" sz="100"/>
          </a:p>
          <a:p>
            <a:r>
              <a:rPr lang="en-US" altLang="zh-CN" sz="100"/>
              <a:t>//</a:t>
            </a:r>
            <a:r>
              <a:rPr lang="zh-CN" altLang="en-US" sz="100"/>
              <a:t>使用赫夫曼编码进行编码</a:t>
            </a:r>
            <a:endParaRPr lang="zh-CN" altLang="en-US" sz="100"/>
          </a:p>
          <a:p>
            <a:r>
              <a:rPr lang="en-US" altLang="zh-CN" sz="100" b="1"/>
              <a:t>byte[] huffmanBytes = </a:t>
            </a:r>
            <a:r>
              <a:rPr lang="en-US" altLang="zh-CN" sz="100" b="1" i="1"/>
              <a:t>huffmanZip(b);</a:t>
            </a:r>
            <a:endParaRPr lang="en-US" altLang="zh-CN" sz="100" b="1" i="1"/>
          </a:p>
          <a:p>
            <a:r>
              <a:rPr lang="en-US" altLang="zh-CN" sz="100"/>
              <a:t>//</a:t>
            </a:r>
            <a:r>
              <a:rPr lang="zh-CN" altLang="en-US" sz="100"/>
              <a:t>创建一个文件输出流</a:t>
            </a:r>
            <a:r>
              <a:rPr lang="en-US" altLang="zh-CN" sz="100"/>
              <a:t>, </a:t>
            </a:r>
            <a:r>
              <a:rPr lang="zh-CN" altLang="en-US" sz="100"/>
              <a:t>存放压缩文件</a:t>
            </a:r>
            <a:endParaRPr lang="zh-CN" altLang="en-US" sz="100"/>
          </a:p>
          <a:p>
            <a:r>
              <a:rPr lang="en-US" altLang="zh-CN" sz="100"/>
              <a:t>os = </a:t>
            </a:r>
            <a:r>
              <a:rPr lang="en-US" altLang="zh-CN" sz="100" b="1"/>
              <a:t>new FileOutputStream(dstFile);</a:t>
            </a:r>
            <a:endParaRPr lang="en-US" altLang="zh-CN" sz="100" b="1"/>
          </a:p>
          <a:p>
            <a:r>
              <a:rPr lang="en-US" altLang="zh-CN" sz="100"/>
              <a:t>//</a:t>
            </a:r>
            <a:r>
              <a:rPr lang="zh-CN" altLang="en-US" sz="100"/>
              <a:t>创建一个和文件输出流关联的</a:t>
            </a:r>
            <a:r>
              <a:rPr lang="en-US" altLang="zh-CN" sz="100"/>
              <a:t>ObjectOutputStream</a:t>
            </a:r>
            <a:endParaRPr lang="en-US" altLang="zh-CN" sz="100"/>
          </a:p>
          <a:p>
            <a:r>
              <a:rPr lang="en-US" altLang="zh-CN" sz="100"/>
              <a:t>oos = </a:t>
            </a:r>
            <a:r>
              <a:rPr lang="en-US" altLang="zh-CN" sz="100" b="1"/>
              <a:t>new ObjectOutputStream(os);</a:t>
            </a:r>
            <a:endParaRPr lang="en-US" altLang="zh-CN" sz="100" b="1"/>
          </a:p>
          <a:p>
            <a:r>
              <a:rPr lang="en-US" altLang="zh-CN" sz="100"/>
              <a:t>//</a:t>
            </a:r>
            <a:r>
              <a:rPr lang="zh-CN" altLang="en-US" sz="100"/>
              <a:t>把压缩后的</a:t>
            </a:r>
            <a:r>
              <a:rPr lang="en-US" altLang="zh-CN" sz="100"/>
              <a:t>byte</a:t>
            </a:r>
            <a:r>
              <a:rPr lang="zh-CN" altLang="en-US" sz="100"/>
              <a:t>数组写入文件</a:t>
            </a:r>
            <a:r>
              <a:rPr lang="en-US" altLang="zh-CN" sz="100"/>
              <a:t>, </a:t>
            </a:r>
            <a:r>
              <a:rPr lang="zh-CN" altLang="en-US" sz="100"/>
              <a:t>效率不是很好，但是这里是演示压缩而已</a:t>
            </a:r>
            <a:endParaRPr lang="zh-CN" altLang="en-US" sz="100"/>
          </a:p>
          <a:p>
            <a:r>
              <a:rPr lang="en-US" altLang="zh-CN" sz="100"/>
              <a:t>oos.writeObject(huffmanBytes);</a:t>
            </a:r>
            <a:endParaRPr lang="en-US" altLang="zh-CN" sz="100"/>
          </a:p>
          <a:p>
            <a:r>
              <a:rPr lang="en-US" altLang="zh-CN" sz="100"/>
              <a:t>//</a:t>
            </a:r>
            <a:r>
              <a:rPr lang="zh-CN" altLang="en-US" sz="100"/>
              <a:t>把赫夫曼编码表写入文件</a:t>
            </a:r>
            <a:r>
              <a:rPr lang="en-US" altLang="zh-CN" sz="100"/>
              <a:t>, </a:t>
            </a:r>
            <a:r>
              <a:rPr lang="zh-CN" altLang="en-US" sz="100"/>
              <a:t>这个部分不是文件本身的部分，是为了将来解压准备的</a:t>
            </a:r>
            <a:endParaRPr lang="zh-CN" altLang="en-US" sz="100"/>
          </a:p>
          <a:p>
            <a:r>
              <a:rPr lang="en-US" altLang="zh-CN" sz="100"/>
              <a:t>//</a:t>
            </a:r>
            <a:r>
              <a:rPr lang="zh-CN" altLang="en-US" sz="100"/>
              <a:t>如果不保存 该文件对应的赫夫曼编码表，将来无法解压文件</a:t>
            </a:r>
            <a:r>
              <a:rPr lang="en-US" altLang="zh-CN" sz="100"/>
              <a:t>(</a:t>
            </a:r>
            <a:r>
              <a:rPr lang="zh-CN" altLang="en-US" sz="100"/>
              <a:t>恢复文件</a:t>
            </a:r>
            <a:r>
              <a:rPr lang="en-US" altLang="zh-CN" sz="100"/>
              <a:t>)</a:t>
            </a:r>
            <a:endParaRPr lang="en-US" altLang="zh-CN" sz="100"/>
          </a:p>
          <a:p>
            <a:r>
              <a:rPr lang="en-US" altLang="zh-CN" sz="100"/>
              <a:t>oos.writeObject(</a:t>
            </a:r>
            <a:r>
              <a:rPr lang="en-US" altLang="zh-CN" sz="100" i="1"/>
              <a:t>huffmanCodes);</a:t>
            </a:r>
            <a:endParaRPr lang="en-US" altLang="zh-CN" sz="100" i="1"/>
          </a:p>
          <a:p>
            <a:r>
              <a:rPr lang="en-US" altLang="zh-CN" sz="100"/>
              <a:t>} </a:t>
            </a:r>
            <a:r>
              <a:rPr lang="en-US" altLang="zh-CN" sz="100" b="1"/>
              <a:t>catch (Exception e) {</a:t>
            </a:r>
            <a:endParaRPr lang="en-US" altLang="zh-CN" sz="100" b="1"/>
          </a:p>
          <a:p>
            <a:r>
              <a:rPr lang="en-US" altLang="zh-CN" sz="100"/>
              <a:t>e.printStackTrace();</a:t>
            </a:r>
            <a:endParaRPr lang="en-US" altLang="zh-CN" sz="100"/>
          </a:p>
          <a:p>
            <a:r>
              <a:rPr lang="en-US" altLang="zh-CN" sz="100"/>
              <a:t>} </a:t>
            </a:r>
            <a:r>
              <a:rPr lang="en-US" altLang="zh-CN" sz="100" b="1"/>
              <a:t>finally {</a:t>
            </a:r>
            <a:endParaRPr lang="en-US" altLang="zh-CN" sz="100" b="1"/>
          </a:p>
          <a:p>
            <a:r>
              <a:rPr lang="en-US" altLang="zh-CN" sz="100" b="1"/>
              <a:t>try {</a:t>
            </a:r>
            <a:endParaRPr lang="en-US" altLang="zh-CN" sz="100" b="1"/>
          </a:p>
          <a:p>
            <a:r>
              <a:rPr lang="en-US" altLang="zh-CN" sz="100"/>
              <a:t>oos.close();</a:t>
            </a:r>
            <a:endParaRPr lang="en-US" altLang="zh-CN" sz="100"/>
          </a:p>
          <a:p>
            <a:r>
              <a:rPr lang="en-US" altLang="zh-CN" sz="100"/>
              <a:t>os.close();</a:t>
            </a:r>
            <a:endParaRPr lang="en-US" altLang="zh-CN" sz="100"/>
          </a:p>
          <a:p>
            <a:r>
              <a:rPr lang="en-US" altLang="zh-CN" sz="100"/>
              <a:t>} </a:t>
            </a:r>
            <a:r>
              <a:rPr lang="en-US" altLang="zh-CN" sz="100" b="1"/>
              <a:t>catch (IOException e) {</a:t>
            </a:r>
            <a:endParaRPr lang="en-US" altLang="zh-CN" sz="100" b="1"/>
          </a:p>
          <a:p>
            <a:r>
              <a:rPr lang="en-US" altLang="zh-CN" sz="100"/>
              <a:t>e.printStackTrace();</a:t>
            </a:r>
            <a:endParaRPr lang="en-US" altLang="zh-CN" sz="100"/>
          </a:p>
          <a:p>
            <a:r>
              <a:rPr lang="en-US" altLang="zh-CN" sz="100" smtClean="0"/>
              <a:t>}}}</a:t>
            </a:r>
            <a:endParaRPr lang="en-US" altLang="zh-CN" sz="100" smtClean="0"/>
          </a:p>
        </p:txBody>
      </p:sp>
      <p:sp>
        <p:nvSpPr>
          <p:cNvPr id="6" name="TextBox 5"/>
          <p:cNvSpPr txBox="1"/>
          <p:nvPr/>
        </p:nvSpPr>
        <p:spPr>
          <a:xfrm>
            <a:off x="1890117" y="3987997"/>
            <a:ext cx="2943626" cy="1384995"/>
          </a:xfrm>
          <a:prstGeom prst="rect">
            <a:avLst/>
          </a:prstGeom>
          <a:noFill/>
        </p:spPr>
        <p:txBody>
          <a:bodyPr wrap="none" rtlCol="0">
            <a:spAutoFit/>
          </a:bodyPr>
          <a:lstStyle/>
          <a:p>
            <a:r>
              <a:rPr lang="en-US" altLang="zh-CN" sz="1400" smtClean="0"/>
              <a:t>//main</a:t>
            </a:r>
            <a:r>
              <a:rPr lang="zh-CN" altLang="en-US" sz="1400" smtClean="0"/>
              <a:t>方法测试</a:t>
            </a:r>
            <a:endParaRPr lang="en-US" altLang="zh-CN" sz="1400" smtClean="0"/>
          </a:p>
          <a:p>
            <a:r>
              <a:rPr lang="en-US" altLang="zh-CN" sz="1400" smtClean="0"/>
              <a:t>String </a:t>
            </a:r>
            <a:r>
              <a:rPr lang="en-US" altLang="zh-CN" sz="1400"/>
              <a:t>src="d:/src.bmp";</a:t>
            </a:r>
            <a:endParaRPr lang="en-US" altLang="zh-CN" sz="1400"/>
          </a:p>
          <a:p>
            <a:r>
              <a:rPr lang="en-US" altLang="zh-CN" sz="1400"/>
              <a:t>String dst="d:/dst.zip";</a:t>
            </a:r>
            <a:endParaRPr lang="en-US" altLang="zh-CN" sz="1400"/>
          </a:p>
          <a:p>
            <a:endParaRPr lang="zh-CN" altLang="en-US" sz="1400"/>
          </a:p>
          <a:p>
            <a:r>
              <a:rPr lang="en-US" altLang="zh-CN" sz="1400" i="1"/>
              <a:t>zipFile(src, dst);</a:t>
            </a:r>
            <a:endParaRPr lang="en-US" altLang="zh-CN" sz="1400" i="1"/>
          </a:p>
          <a:p>
            <a:r>
              <a:rPr lang="en-US" altLang="zh-CN" sz="1400"/>
              <a:t>System.</a:t>
            </a:r>
            <a:r>
              <a:rPr lang="en-US" altLang="zh-CN" sz="1400" b="1" i="1"/>
              <a:t>out.println("</a:t>
            </a:r>
            <a:r>
              <a:rPr lang="zh-CN" altLang="en-US" sz="1400" b="1" i="1"/>
              <a:t>压缩文件</a:t>
            </a:r>
            <a:r>
              <a:rPr lang="en-US" altLang="zh-CN" sz="1400" b="1" i="1"/>
              <a:t>ok~~");</a:t>
            </a:r>
            <a:endParaRPr lang="zh-CN" altLang="en-US" sz="1400"/>
          </a:p>
        </p:txBody>
      </p:sp>
      <p:graphicFrame>
        <p:nvGraphicFramePr>
          <p:cNvPr id="8" name="对象 7"/>
          <p:cNvGraphicFramePr>
            <a:graphicFrameLocks noChangeAspect="1"/>
          </p:cNvGraphicFramePr>
          <p:nvPr/>
        </p:nvGraphicFramePr>
        <p:xfrm>
          <a:off x="7535755" y="4893415"/>
          <a:ext cx="1080120" cy="479577"/>
        </p:xfrm>
        <a:graphic>
          <a:graphicData uri="http://schemas.openxmlformats.org/presentationml/2006/ole">
            <mc:AlternateContent xmlns:mc="http://schemas.openxmlformats.org/markup-compatibility/2006">
              <mc:Choice xmlns:v="urn:schemas-microsoft-com:vml" Requires="v">
                <p:oleObj spid="_x0000_s71800" name="包装程序外壳对象" showAsIcon="1" r:id="rId1" imgW="1190625" imgH="523875" progId="Package">
                  <p:embed/>
                </p:oleObj>
              </mc:Choice>
              <mc:Fallback>
                <p:oleObj name="包装程序外壳对象" showAsIcon="1" r:id="rId1" imgW="1190625" imgH="523875" progId="Package">
                  <p:embed/>
                  <p:pic>
                    <p:nvPicPr>
                      <p:cNvPr id="0" name="图片 71799"/>
                      <p:cNvPicPr/>
                      <p:nvPr/>
                    </p:nvPicPr>
                    <p:blipFill>
                      <a:blip r:embed="rId2"/>
                      <a:stretch>
                        <a:fillRect/>
                      </a:stretch>
                    </p:blipFill>
                    <p:spPr>
                      <a:xfrm>
                        <a:off x="7535755" y="4893415"/>
                        <a:ext cx="1080120" cy="4795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1785104"/>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a:solidFill>
                  <a:srgbClr val="0070C0"/>
                </a:solidFill>
              </a:rPr>
              <a:t>文</a:t>
            </a:r>
            <a:r>
              <a:rPr lang="zh-CN" altLang="en-US" sz="2000" b="1" smtClean="0">
                <a:solidFill>
                  <a:srgbClr val="0070C0"/>
                </a:solidFill>
              </a:rPr>
              <a:t>件解压</a:t>
            </a:r>
            <a:r>
              <a:rPr lang="en-US" altLang="zh-CN" sz="2000" b="1" smtClean="0">
                <a:solidFill>
                  <a:srgbClr val="0070C0"/>
                </a:solidFill>
              </a:rPr>
              <a:t>(</a:t>
            </a:r>
            <a:r>
              <a:rPr lang="zh-CN" altLang="en-US" sz="2000" b="1" smtClean="0">
                <a:solidFill>
                  <a:srgbClr val="0070C0"/>
                </a:solidFill>
              </a:rPr>
              <a:t>文件恢复</a:t>
            </a:r>
            <a:r>
              <a:rPr lang="en-US" altLang="zh-CN" sz="2000" b="1" smtClean="0">
                <a:solidFill>
                  <a:srgbClr val="0070C0"/>
                </a:solidFill>
              </a:rPr>
              <a:t>)</a:t>
            </a:r>
            <a:endParaRPr lang="en-US" altLang="zh-CN"/>
          </a:p>
          <a:p>
            <a:br>
              <a:rPr kumimoji="1" lang="en-US" altLang="zh-CN" smtClean="0"/>
            </a:br>
            <a:r>
              <a:rPr kumimoji="1" lang="zh-CN" altLang="en-US" smtClean="0"/>
              <a:t>具体要求：将前面压缩的文件，重新恢复成原来的文件。</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读</a:t>
            </a:r>
            <a:r>
              <a:rPr kumimoji="1" lang="zh-CN" altLang="en-US" smtClean="0">
                <a:latin typeface="Arial" panose="020B0604020202020204" pitchFamily="34" charset="0"/>
                <a:cs typeface="Arial" panose="020B0604020202020204" pitchFamily="34" charset="0"/>
              </a:rPr>
              <a:t>取压缩文件</a:t>
            </a:r>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数据和赫夫曼编码表</a:t>
            </a:r>
            <a:r>
              <a:rPr kumimoji="1" lang="en-US" altLang="zh-CN" smtClean="0">
                <a:latin typeface="Arial" panose="020B0604020202020204" pitchFamily="34" charset="0"/>
                <a:cs typeface="Arial" panose="020B0604020202020204" pitchFamily="34" charset="0"/>
              </a:rPr>
              <a:t>)-&gt; </a:t>
            </a:r>
            <a:r>
              <a:rPr kumimoji="1" lang="zh-CN" altLang="en-US" smtClean="0">
                <a:latin typeface="Arial" panose="020B0604020202020204" pitchFamily="34" charset="0"/>
                <a:cs typeface="Arial" panose="020B0604020202020204" pitchFamily="34" charset="0"/>
              </a:rPr>
              <a:t>完成解压</a:t>
            </a:r>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文件恢复</a:t>
            </a:r>
            <a:r>
              <a:rPr kumimoji="1" lang="en-US" altLang="zh-CN" smtClean="0">
                <a:latin typeface="Arial" panose="020B0604020202020204" pitchFamily="34" charset="0"/>
                <a:cs typeface="Arial" panose="020B0604020202020204" pitchFamily="34" charset="0"/>
              </a:rPr>
              <a:t>)</a:t>
            </a:r>
            <a:endParaRPr kumimoji="1" lang="en-US" altLang="zh-CN" smtClean="0">
              <a:latin typeface="Arial" panose="020B0604020202020204" pitchFamily="34" charset="0"/>
              <a:cs typeface="Arial" panose="020B0604020202020204" pitchFamily="34" charset="0"/>
            </a:endParaRPr>
          </a:p>
          <a:p>
            <a:endParaRPr kumimoji="1" lang="en-US" altLang="zh-CN" b="1" smtClean="0">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代码实现</a:t>
            </a:r>
            <a:r>
              <a:rPr kumimoji="1" lang="zh-CN" altLang="en-US" smtClean="0">
                <a:latin typeface="Arial" panose="020B0604020202020204" pitchFamily="34" charset="0"/>
                <a:cs typeface="Arial" panose="020B0604020202020204" pitchFamily="34" charset="0"/>
              </a:rPr>
              <a:t>：</a:t>
            </a:r>
            <a:endParaRPr kumimoji="1" lang="en-US" altLang="zh-CN" smtClean="0"/>
          </a:p>
        </p:txBody>
      </p:sp>
      <p:sp>
        <p:nvSpPr>
          <p:cNvPr id="3" name="TextBox 2"/>
          <p:cNvSpPr txBox="1"/>
          <p:nvPr/>
        </p:nvSpPr>
        <p:spPr>
          <a:xfrm>
            <a:off x="882005" y="4276323"/>
            <a:ext cx="896399" cy="1107996"/>
          </a:xfrm>
          <a:prstGeom prst="rect">
            <a:avLst/>
          </a:prstGeom>
          <a:noFill/>
        </p:spPr>
        <p:txBody>
          <a:bodyPr wrap="none" rtlCol="0">
            <a:spAutoFit/>
          </a:bodyPr>
          <a:lstStyle/>
          <a:p>
            <a:r>
              <a:rPr lang="en-US" altLang="zh-CN" sz="200" b="1"/>
              <a:t>public static void unZipFile(String zipFile,String dstFile) {</a:t>
            </a:r>
            <a:endParaRPr lang="en-US" altLang="zh-CN" sz="200" b="1"/>
          </a:p>
          <a:p>
            <a:r>
              <a:rPr lang="en-US" altLang="zh-CN" sz="200"/>
              <a:t>System.</a:t>
            </a:r>
            <a:r>
              <a:rPr lang="en-US" altLang="zh-CN" sz="200" b="1" i="1"/>
              <a:t>out.println("</a:t>
            </a:r>
            <a:r>
              <a:rPr lang="zh-CN" altLang="en-US" sz="200" b="1" i="1"/>
              <a:t>解压文件</a:t>
            </a:r>
            <a:r>
              <a:rPr lang="en-US" altLang="zh-CN" sz="200" b="1" i="1"/>
              <a:t>~~");</a:t>
            </a:r>
            <a:endParaRPr lang="en-US" altLang="zh-CN" sz="200" b="1" i="1"/>
          </a:p>
          <a:p>
            <a:r>
              <a:rPr lang="en-US" altLang="zh-CN" sz="200"/>
              <a:t>//</a:t>
            </a:r>
            <a:r>
              <a:rPr lang="zh-CN" altLang="en-US" sz="200"/>
              <a:t>创建一个输入流</a:t>
            </a:r>
            <a:endParaRPr lang="zh-CN" altLang="en-US" sz="200"/>
          </a:p>
          <a:p>
            <a:r>
              <a:rPr lang="en-US" altLang="zh-CN" sz="200"/>
              <a:t>InputStream is = </a:t>
            </a:r>
            <a:r>
              <a:rPr lang="en-US" altLang="zh-CN" sz="200" b="1"/>
              <a:t>null;</a:t>
            </a:r>
            <a:endParaRPr lang="en-US" altLang="zh-CN" sz="200" b="1"/>
          </a:p>
          <a:p>
            <a:r>
              <a:rPr lang="en-US" altLang="zh-CN" sz="200"/>
              <a:t>//</a:t>
            </a:r>
            <a:r>
              <a:rPr lang="zh-CN" altLang="en-US" sz="200"/>
              <a:t>因为写入是按对象输入流方式，恢复时，我们使用对象输出流</a:t>
            </a:r>
            <a:endParaRPr lang="zh-CN" altLang="en-US" sz="200"/>
          </a:p>
          <a:p>
            <a:r>
              <a:rPr lang="en-US" altLang="zh-CN" sz="200"/>
              <a:t>ObjectInputStream ois = </a:t>
            </a:r>
            <a:r>
              <a:rPr lang="en-US" altLang="zh-CN" sz="200" b="1"/>
              <a:t>null;</a:t>
            </a:r>
            <a:endParaRPr lang="en-US" altLang="zh-CN" sz="200" b="1"/>
          </a:p>
          <a:p>
            <a:r>
              <a:rPr lang="en-US" altLang="zh-CN" sz="200"/>
              <a:t>//</a:t>
            </a:r>
            <a:r>
              <a:rPr lang="zh-CN" altLang="en-US" sz="200"/>
              <a:t>创建一个输出流 </a:t>
            </a:r>
            <a:endParaRPr lang="zh-CN" altLang="en-US" sz="200"/>
          </a:p>
          <a:p>
            <a:r>
              <a:rPr lang="en-US" altLang="zh-CN" sz="200"/>
              <a:t>OutputStream os = </a:t>
            </a:r>
            <a:r>
              <a:rPr lang="en-US" altLang="zh-CN" sz="200" b="1"/>
              <a:t>null;</a:t>
            </a:r>
            <a:endParaRPr lang="en-US" altLang="zh-CN" sz="200" b="1"/>
          </a:p>
          <a:p>
            <a:r>
              <a:rPr lang="en-US" altLang="zh-CN" sz="200" b="1"/>
              <a:t>try {</a:t>
            </a:r>
            <a:endParaRPr lang="en-US" altLang="zh-CN" sz="200" b="1"/>
          </a:p>
          <a:p>
            <a:r>
              <a:rPr lang="en-US" altLang="zh-CN" sz="200"/>
              <a:t>is = </a:t>
            </a:r>
            <a:r>
              <a:rPr lang="en-US" altLang="zh-CN" sz="200" b="1"/>
              <a:t>new FileInputStream(zipFile);</a:t>
            </a:r>
            <a:endParaRPr lang="en-US" altLang="zh-CN" sz="200" b="1"/>
          </a:p>
          <a:p>
            <a:r>
              <a:rPr lang="en-US" altLang="zh-CN" sz="200"/>
              <a:t>ois = </a:t>
            </a:r>
            <a:r>
              <a:rPr lang="en-US" altLang="zh-CN" sz="200" b="1"/>
              <a:t>new ObjectInputStream(is);</a:t>
            </a:r>
            <a:endParaRPr lang="en-US" altLang="zh-CN" sz="200" b="1"/>
          </a:p>
          <a:p>
            <a:r>
              <a:rPr lang="en-US" altLang="zh-CN" sz="200"/>
              <a:t>//</a:t>
            </a:r>
            <a:r>
              <a:rPr lang="zh-CN" altLang="en-US" sz="200"/>
              <a:t>读取</a:t>
            </a:r>
            <a:r>
              <a:rPr lang="en-US" altLang="zh-CN" sz="200"/>
              <a:t>byte</a:t>
            </a:r>
            <a:r>
              <a:rPr lang="zh-CN" altLang="en-US" sz="200"/>
              <a:t>数组</a:t>
            </a:r>
            <a:endParaRPr lang="zh-CN" altLang="en-US" sz="200"/>
          </a:p>
          <a:p>
            <a:r>
              <a:rPr lang="en-US" altLang="zh-CN" sz="200" b="1"/>
              <a:t>byte[] b = (byte[]) ois.readObject();</a:t>
            </a:r>
            <a:endParaRPr lang="en-US" altLang="zh-CN" sz="200" b="1"/>
          </a:p>
          <a:p>
            <a:r>
              <a:rPr lang="en-US" altLang="zh-CN" sz="200"/>
              <a:t>//</a:t>
            </a:r>
            <a:r>
              <a:rPr lang="zh-CN" altLang="en-US" sz="200"/>
              <a:t>读取赫夫曼编码表</a:t>
            </a:r>
            <a:endParaRPr lang="zh-CN" altLang="en-US" sz="200"/>
          </a:p>
          <a:p>
            <a:r>
              <a:rPr lang="en-US" altLang="zh-CN" sz="200"/>
              <a:t>Map&lt;Byte, String&gt; codes = (Map&lt;Byte, String&gt;) ois.readObject();</a:t>
            </a:r>
            <a:endParaRPr lang="en-US" altLang="zh-CN" sz="200"/>
          </a:p>
          <a:p>
            <a:r>
              <a:rPr lang="en-US" altLang="zh-CN" sz="200"/>
              <a:t>//</a:t>
            </a:r>
            <a:r>
              <a:rPr lang="zh-CN" altLang="en-US" sz="200"/>
              <a:t>解码</a:t>
            </a:r>
            <a:endParaRPr lang="zh-CN" altLang="en-US" sz="200"/>
          </a:p>
          <a:p>
            <a:r>
              <a:rPr lang="en-US" altLang="zh-CN" sz="200" b="1"/>
              <a:t>byte[] bytes = </a:t>
            </a:r>
            <a:r>
              <a:rPr lang="en-US" altLang="zh-CN" sz="200" b="1" i="1"/>
              <a:t>decode(codes, b);</a:t>
            </a:r>
            <a:endParaRPr lang="en-US" altLang="zh-CN" sz="200" b="1" i="1"/>
          </a:p>
          <a:p>
            <a:r>
              <a:rPr lang="en-US" altLang="zh-CN" sz="200"/>
              <a:t>os = </a:t>
            </a:r>
            <a:r>
              <a:rPr lang="en-US" altLang="zh-CN" sz="200" b="1"/>
              <a:t>new FileOutputStream(dstFile);</a:t>
            </a:r>
            <a:endParaRPr lang="en-US" altLang="zh-CN" sz="200" b="1"/>
          </a:p>
          <a:p>
            <a:r>
              <a:rPr lang="en-US" altLang="zh-CN" sz="200"/>
              <a:t>//</a:t>
            </a:r>
            <a:r>
              <a:rPr lang="zh-CN" altLang="en-US" sz="200"/>
              <a:t>写出数据</a:t>
            </a:r>
            <a:endParaRPr lang="zh-CN" altLang="en-US" sz="200"/>
          </a:p>
          <a:p>
            <a:r>
              <a:rPr lang="en-US" altLang="zh-CN" sz="200"/>
              <a:t>os.write(bytes);</a:t>
            </a:r>
            <a:endParaRPr lang="en-US" altLang="zh-CN" sz="200"/>
          </a:p>
          <a:p>
            <a:r>
              <a:rPr lang="en-US" altLang="zh-CN" sz="200"/>
              <a:t>} </a:t>
            </a:r>
            <a:r>
              <a:rPr lang="en-US" altLang="zh-CN" sz="200" b="1"/>
              <a:t>catch (Exception e) {</a:t>
            </a:r>
            <a:endParaRPr lang="en-US" altLang="zh-CN" sz="200" b="1"/>
          </a:p>
          <a:p>
            <a:r>
              <a:rPr lang="en-US" altLang="zh-CN" sz="200"/>
              <a:t>e.printStackTrace();</a:t>
            </a:r>
            <a:endParaRPr lang="en-US" altLang="zh-CN" sz="200"/>
          </a:p>
          <a:p>
            <a:r>
              <a:rPr lang="en-US" altLang="zh-CN" sz="200"/>
              <a:t>} </a:t>
            </a:r>
            <a:r>
              <a:rPr lang="en-US" altLang="zh-CN" sz="200" b="1"/>
              <a:t>finally {</a:t>
            </a:r>
            <a:endParaRPr lang="en-US" altLang="zh-CN" sz="200" b="1"/>
          </a:p>
          <a:p>
            <a:r>
              <a:rPr lang="en-US" altLang="zh-CN" sz="200" b="1"/>
              <a:t>try {</a:t>
            </a:r>
            <a:endParaRPr lang="en-US" altLang="zh-CN" sz="200" b="1"/>
          </a:p>
          <a:p>
            <a:r>
              <a:rPr lang="en-US" altLang="zh-CN" sz="200"/>
              <a:t>ois.close();</a:t>
            </a:r>
            <a:endParaRPr lang="en-US" altLang="zh-CN" sz="200"/>
          </a:p>
          <a:p>
            <a:r>
              <a:rPr lang="en-US" altLang="zh-CN" sz="200"/>
              <a:t>is.close();</a:t>
            </a:r>
            <a:endParaRPr lang="en-US" altLang="zh-CN" sz="200"/>
          </a:p>
          <a:p>
            <a:r>
              <a:rPr lang="en-US" altLang="zh-CN" sz="200"/>
              <a:t>os.close();</a:t>
            </a:r>
            <a:endParaRPr lang="en-US" altLang="zh-CN" sz="200"/>
          </a:p>
          <a:p>
            <a:r>
              <a:rPr lang="en-US" altLang="zh-CN" sz="200"/>
              <a:t>} </a:t>
            </a:r>
            <a:r>
              <a:rPr lang="en-US" altLang="zh-CN" sz="200" b="1"/>
              <a:t>catch (IOException e) {</a:t>
            </a:r>
            <a:endParaRPr lang="en-US" altLang="zh-CN" sz="200" b="1"/>
          </a:p>
          <a:p>
            <a:r>
              <a:rPr lang="en-US" altLang="zh-CN" sz="200"/>
              <a:t>// </a:t>
            </a:r>
            <a:r>
              <a:rPr lang="en-US" altLang="zh-CN" sz="200" b="1"/>
              <a:t>TODO Auto-generated catch block</a:t>
            </a:r>
            <a:endParaRPr lang="en-US" altLang="zh-CN" sz="200" b="1"/>
          </a:p>
          <a:p>
            <a:r>
              <a:rPr lang="en-US" altLang="zh-CN" sz="200"/>
              <a:t>e.printStackTrace();</a:t>
            </a:r>
            <a:endParaRPr lang="en-US" altLang="zh-CN" sz="200"/>
          </a:p>
          <a:p>
            <a:r>
              <a:rPr lang="en-US" altLang="zh-CN" sz="200"/>
              <a:t>}</a:t>
            </a:r>
            <a:endParaRPr lang="en-US" altLang="zh-CN" sz="200"/>
          </a:p>
          <a:p>
            <a:r>
              <a:rPr lang="en-US" altLang="zh-CN" sz="200"/>
              <a:t>}</a:t>
            </a:r>
            <a:endParaRPr lang="en-US" altLang="zh-CN" sz="200"/>
          </a:p>
          <a:p>
            <a:r>
              <a:rPr lang="en-US" altLang="zh-CN" sz="200"/>
              <a:t>}</a:t>
            </a:r>
            <a:endParaRPr lang="zh-CN" altLang="en-US" sz="200"/>
          </a:p>
        </p:txBody>
      </p:sp>
      <p:sp>
        <p:nvSpPr>
          <p:cNvPr id="4" name="TextBox 3"/>
          <p:cNvSpPr txBox="1"/>
          <p:nvPr/>
        </p:nvSpPr>
        <p:spPr>
          <a:xfrm>
            <a:off x="2178149" y="3744391"/>
            <a:ext cx="3342966" cy="1569660"/>
          </a:xfrm>
          <a:prstGeom prst="rect">
            <a:avLst/>
          </a:prstGeom>
          <a:noFill/>
        </p:spPr>
        <p:txBody>
          <a:bodyPr wrap="none" rtlCol="0">
            <a:spAutoFit/>
          </a:bodyPr>
          <a:lstStyle/>
          <a:p>
            <a:r>
              <a:rPr lang="en-US" altLang="zh-CN" sz="1600" smtClean="0"/>
              <a:t>//main</a:t>
            </a:r>
            <a:r>
              <a:rPr lang="zh-CN" altLang="en-US" sz="1600" smtClean="0"/>
              <a:t>方法中</a:t>
            </a:r>
            <a:endParaRPr lang="en-US" altLang="zh-CN" sz="1600" smtClean="0"/>
          </a:p>
          <a:p>
            <a:r>
              <a:rPr lang="en-US" altLang="zh-CN" sz="1600" smtClean="0"/>
              <a:t>String </a:t>
            </a:r>
            <a:r>
              <a:rPr lang="en-US" altLang="zh-CN" sz="1600"/>
              <a:t>zipFile="d:/dst.zip";</a:t>
            </a:r>
            <a:endParaRPr lang="en-US" altLang="zh-CN" sz="1600"/>
          </a:p>
          <a:p>
            <a:r>
              <a:rPr lang="en-US" altLang="zh-CN" sz="1600"/>
              <a:t>String dst="d:/src2.bmp";</a:t>
            </a:r>
            <a:endParaRPr lang="en-US" altLang="zh-CN" sz="1600"/>
          </a:p>
          <a:p>
            <a:endParaRPr lang="zh-CN" altLang="en-US" sz="1600"/>
          </a:p>
          <a:p>
            <a:r>
              <a:rPr lang="en-US" altLang="zh-CN" sz="1600" i="1"/>
              <a:t>unZipFile(zipFile, dst);</a:t>
            </a:r>
            <a:endParaRPr lang="en-US" altLang="zh-CN" sz="1600" i="1"/>
          </a:p>
          <a:p>
            <a:r>
              <a:rPr lang="en-US" altLang="zh-CN" sz="1600"/>
              <a:t>System.</a:t>
            </a:r>
            <a:r>
              <a:rPr lang="en-US" altLang="zh-CN" sz="1600" b="1" i="1"/>
              <a:t>out.println("</a:t>
            </a:r>
            <a:r>
              <a:rPr lang="zh-CN" altLang="en-US" sz="1600" b="1" i="1"/>
              <a:t>解压文件</a:t>
            </a:r>
            <a:r>
              <a:rPr lang="en-US" altLang="zh-CN" sz="1600" b="1" i="1"/>
              <a:t>ok~~");</a:t>
            </a:r>
            <a:endParaRPr lang="zh-CN" altLang="en-US" sz="1600"/>
          </a:p>
        </p:txBody>
      </p:sp>
      <p:graphicFrame>
        <p:nvGraphicFramePr>
          <p:cNvPr id="8" name="对象 7"/>
          <p:cNvGraphicFramePr>
            <a:graphicFrameLocks noChangeAspect="1"/>
          </p:cNvGraphicFramePr>
          <p:nvPr/>
        </p:nvGraphicFramePr>
        <p:xfrm>
          <a:off x="7563861" y="4859432"/>
          <a:ext cx="1023908" cy="454619"/>
        </p:xfrm>
        <a:graphic>
          <a:graphicData uri="http://schemas.openxmlformats.org/presentationml/2006/ole">
            <mc:AlternateContent xmlns:mc="http://schemas.openxmlformats.org/markup-compatibility/2006">
              <mc:Choice xmlns:v="urn:schemas-microsoft-com:vml" Requires="v">
                <p:oleObj spid="_x0000_s72824" name="包装程序外壳对象" showAsIcon="1" r:id="rId1" imgW="1190625" imgH="523875" progId="Package">
                  <p:embed/>
                </p:oleObj>
              </mc:Choice>
              <mc:Fallback>
                <p:oleObj name="包装程序外壳对象" showAsIcon="1" r:id="rId1" imgW="1190625" imgH="523875" progId="Package">
                  <p:embed/>
                  <p:pic>
                    <p:nvPicPr>
                      <p:cNvPr id="0" name="图片 72823"/>
                      <p:cNvPicPr/>
                      <p:nvPr/>
                    </p:nvPicPr>
                    <p:blipFill>
                      <a:blip r:embed="rId2"/>
                      <a:stretch>
                        <a:fillRect/>
                      </a:stretch>
                    </p:blipFill>
                    <p:spPr>
                      <a:xfrm>
                        <a:off x="7563861" y="4859432"/>
                        <a:ext cx="1023908" cy="45461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2062103"/>
          </a:xfrm>
          <a:prstGeom prst="rect">
            <a:avLst/>
          </a:prstGeom>
          <a:noFill/>
        </p:spPr>
        <p:txBody>
          <a:bodyPr wrap="square" rtlCol="0">
            <a:spAutoFit/>
          </a:bodyPr>
          <a:lstStyle/>
          <a:p>
            <a:r>
              <a:rPr lang="zh-CN" altLang="en-US" sz="2000" b="1" smtClean="0">
                <a:solidFill>
                  <a:srgbClr val="0070C0"/>
                </a:solidFill>
              </a:rPr>
              <a:t>赫夫曼编码压缩文件注意事项</a:t>
            </a:r>
            <a:endParaRPr lang="en-US" altLang="zh-CN"/>
          </a:p>
          <a:p>
            <a:endParaRPr kumimoji="1" lang="en-US" altLang="zh-CN"/>
          </a:p>
          <a:p>
            <a:pPr marL="342900" indent="-342900">
              <a:buAutoNum type="arabicParenR"/>
            </a:pPr>
            <a:r>
              <a:rPr kumimoji="1" lang="zh-CN" altLang="en-US"/>
              <a:t>如</a:t>
            </a:r>
            <a:r>
              <a:rPr kumimoji="1" lang="zh-CN" altLang="en-US" smtClean="0"/>
              <a:t>果文件本身就是经过压缩处理的，那么使用赫夫曼编码再压缩效率不会有明显变化</a:t>
            </a:r>
            <a:r>
              <a:rPr kumimoji="1" lang="en-US" altLang="zh-CN" smtClean="0"/>
              <a:t>, </a:t>
            </a:r>
            <a:r>
              <a:rPr kumimoji="1" lang="zh-CN" altLang="en-US" smtClean="0"/>
              <a:t>比如视频</a:t>
            </a:r>
            <a:r>
              <a:rPr kumimoji="1" lang="en-US" altLang="zh-CN" smtClean="0"/>
              <a:t>,ppt </a:t>
            </a:r>
            <a:r>
              <a:rPr kumimoji="1" lang="zh-CN" altLang="en-US" smtClean="0"/>
              <a:t>等等文件 </a:t>
            </a:r>
            <a:r>
              <a:rPr kumimoji="1" lang="en-US" altLang="zh-CN"/>
              <a:t> </a:t>
            </a:r>
            <a:r>
              <a:rPr kumimoji="1" lang="en-US" altLang="zh-CN" smtClean="0"/>
              <a:t>[</a:t>
            </a:r>
            <a:r>
              <a:rPr kumimoji="1" lang="zh-CN" altLang="en-US" sz="1200" smtClean="0"/>
              <a:t>举例压一个 </a:t>
            </a:r>
            <a:r>
              <a:rPr kumimoji="1" lang="en-US" altLang="zh-CN" sz="1200" smtClean="0"/>
              <a:t>.ppt</a:t>
            </a:r>
            <a:r>
              <a:rPr kumimoji="1" lang="en-US" altLang="zh-CN" smtClean="0"/>
              <a:t>]</a:t>
            </a:r>
            <a:endParaRPr kumimoji="1" lang="en-US" altLang="zh-CN" smtClean="0"/>
          </a:p>
          <a:p>
            <a:pPr marL="342900" indent="-342900">
              <a:buAutoNum type="arabicParenR"/>
            </a:pPr>
            <a:r>
              <a:rPr kumimoji="1" lang="zh-CN" altLang="en-US"/>
              <a:t>赫夫</a:t>
            </a:r>
            <a:r>
              <a:rPr kumimoji="1" lang="zh-CN" altLang="en-US" smtClean="0"/>
              <a:t>曼编码是按字节来处理的，因此可以处理所有的文件</a:t>
            </a:r>
            <a:r>
              <a:rPr kumimoji="1" lang="en-US" altLang="zh-CN" smtClean="0"/>
              <a:t>(</a:t>
            </a:r>
            <a:r>
              <a:rPr kumimoji="1" lang="zh-CN" altLang="en-US" smtClean="0"/>
              <a:t>二进制文件、文本文件</a:t>
            </a:r>
            <a:r>
              <a:rPr kumimoji="1" lang="en-US" altLang="zh-CN" smtClean="0"/>
              <a:t>) [</a:t>
            </a:r>
            <a:r>
              <a:rPr kumimoji="1" lang="zh-CN" altLang="en-US" sz="1200" smtClean="0"/>
              <a:t>举例压一个</a:t>
            </a:r>
            <a:r>
              <a:rPr kumimoji="1" lang="en-US" altLang="zh-CN" sz="1200" smtClean="0"/>
              <a:t>.xml</a:t>
            </a:r>
            <a:r>
              <a:rPr kumimoji="1" lang="zh-CN" altLang="en-US" sz="1200" smtClean="0"/>
              <a:t>文件</a:t>
            </a:r>
            <a:r>
              <a:rPr kumimoji="1" lang="en-US" altLang="zh-CN" smtClean="0"/>
              <a:t>]</a:t>
            </a:r>
            <a:endParaRPr kumimoji="1" lang="en-US" altLang="zh-CN" smtClean="0"/>
          </a:p>
          <a:p>
            <a:pPr marL="342900" indent="-342900">
              <a:buAutoNum type="arabicParenR"/>
            </a:pPr>
            <a:r>
              <a:rPr kumimoji="1" lang="zh-CN" altLang="en-US"/>
              <a:t>如</a:t>
            </a:r>
            <a:r>
              <a:rPr kumimoji="1" lang="zh-CN" altLang="en-US" smtClean="0"/>
              <a:t>果一个文件中的内容，重复的数据不多，压缩效果也不会很明显</a:t>
            </a:r>
            <a:r>
              <a:rPr kumimoji="1" lang="en-US" altLang="zh-CN" smtClean="0"/>
              <a:t>. </a:t>
            </a:r>
            <a:endParaRPr kumimoji="1" lang="en-US" altLang="zh-CN" b="1"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smtClean="0">
                <a:solidFill>
                  <a:srgbClr val="0070C0"/>
                </a:solidFill>
              </a:rPr>
              <a:t>先看一个需求</a:t>
            </a:r>
            <a:endParaRPr lang="en-US" altLang="zh-CN"/>
          </a:p>
          <a:p>
            <a:endParaRPr lang="en-US" altLang="zh-CN" smtClean="0"/>
          </a:p>
          <a:p>
            <a:r>
              <a:rPr lang="zh-CN" altLang="en-US" smtClean="0"/>
              <a:t>给你一个</a:t>
            </a:r>
            <a:r>
              <a:rPr lang="zh-CN" altLang="en-US"/>
              <a:t>数列</a:t>
            </a:r>
            <a:r>
              <a:rPr lang="zh-CN" altLang="en-US" smtClean="0"/>
              <a:t> </a:t>
            </a:r>
            <a:r>
              <a:rPr lang="en-US" altLang="zh-CN" smtClean="0"/>
              <a:t>(7, 3, 10, 12, 5, 1, 9)</a:t>
            </a:r>
            <a:r>
              <a:rPr lang="zh-CN" altLang="en-US" smtClean="0"/>
              <a:t>，要求能够高效的完成对</a:t>
            </a:r>
            <a:r>
              <a:rPr lang="zh-CN" altLang="en-US"/>
              <a:t>数据</a:t>
            </a:r>
            <a:r>
              <a:rPr lang="zh-CN" altLang="en-US" smtClean="0"/>
              <a:t>的查询和</a:t>
            </a:r>
            <a:r>
              <a:rPr lang="zh-CN" altLang="en-US"/>
              <a:t>添加</a:t>
            </a:r>
            <a:r>
              <a:rPr lang="zh-CN" altLang="en-US" smtClean="0"/>
              <a:t>。</a:t>
            </a: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rPr>
              <a:t>解决方案分析</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t>使用数组</a:t>
            </a:r>
            <a:endParaRPr lang="en-US" altLang="zh-CN" smtClean="0"/>
          </a:p>
          <a:p>
            <a:pPr marL="342900" indent="-342900">
              <a:buAutoNum type="arabicParenR"/>
            </a:pPr>
            <a:r>
              <a:rPr lang="zh-CN" altLang="en-US" smtClean="0"/>
              <a:t>数组未排序， </a:t>
            </a:r>
            <a:r>
              <a:rPr lang="zh-CN" altLang="en-US"/>
              <a:t>优</a:t>
            </a:r>
            <a:r>
              <a:rPr lang="zh-CN" altLang="en-US" smtClean="0"/>
              <a:t>点：直接在数组尾添加，速度快。 </a:t>
            </a:r>
            <a:r>
              <a:rPr lang="zh-CN" altLang="en-US"/>
              <a:t>缺</a:t>
            </a:r>
            <a:r>
              <a:rPr lang="zh-CN" altLang="en-US" smtClean="0"/>
              <a:t>点：查找速度慢</a:t>
            </a:r>
            <a:r>
              <a:rPr lang="en-US" altLang="zh-CN" smtClean="0"/>
              <a:t>. [</a:t>
            </a:r>
            <a:r>
              <a:rPr lang="zh-CN" altLang="en-US" sz="1100" smtClean="0"/>
              <a:t>示意图</a:t>
            </a:r>
            <a:r>
              <a:rPr lang="en-US" altLang="zh-CN" smtClean="0"/>
              <a:t>]</a:t>
            </a:r>
            <a:endParaRPr lang="en-US" altLang="zh-CN" smtClean="0"/>
          </a:p>
          <a:p>
            <a:pPr marL="342900" indent="-342900">
              <a:buAutoNum type="arabicParenR"/>
            </a:pPr>
            <a:r>
              <a:rPr lang="zh-CN" altLang="en-US"/>
              <a:t>数</a:t>
            </a:r>
            <a:r>
              <a:rPr lang="zh-CN" altLang="en-US" smtClean="0"/>
              <a:t>组排序，</a:t>
            </a:r>
            <a:r>
              <a:rPr lang="zh-CN" altLang="en-US"/>
              <a:t>优</a:t>
            </a:r>
            <a:r>
              <a:rPr lang="zh-CN" altLang="en-US" smtClean="0"/>
              <a:t>点：可以使用二分查找，查找速度快，缺点：为了保证数组有序，在添加新数据时，</a:t>
            </a:r>
            <a:r>
              <a:rPr lang="zh-CN" altLang="en-US"/>
              <a:t>找</a:t>
            </a:r>
            <a:r>
              <a:rPr lang="zh-CN" altLang="en-US" smtClean="0"/>
              <a:t>到插入位置后，</a:t>
            </a:r>
            <a:r>
              <a:rPr lang="zh-CN" altLang="en-US"/>
              <a:t>后</a:t>
            </a:r>
            <a:r>
              <a:rPr lang="zh-CN" altLang="en-US" smtClean="0"/>
              <a:t>面的数据需整体移动，速度慢。</a:t>
            </a:r>
            <a:r>
              <a:rPr lang="en-US" altLang="zh-CN" smtClean="0"/>
              <a:t>[</a:t>
            </a:r>
            <a:r>
              <a:rPr lang="zh-CN" altLang="en-US" sz="1100" smtClean="0"/>
              <a:t>示意图</a:t>
            </a:r>
            <a:r>
              <a:rPr lang="en-US" altLang="zh-CN" smtClean="0"/>
              <a:t>]</a:t>
            </a:r>
            <a:endParaRPr lang="en-US" altLang="zh-CN" smtClean="0"/>
          </a:p>
          <a:p>
            <a:endParaRPr lang="en-US" altLang="zh-CN"/>
          </a:p>
          <a:p>
            <a:pPr marL="285750" indent="-285750">
              <a:buFont typeface="Wingdings" panose="05000000000000000000" pitchFamily="2" charset="2"/>
              <a:buChar char="Ø"/>
            </a:pPr>
            <a:r>
              <a:rPr lang="zh-CN" altLang="en-US"/>
              <a:t>使</a:t>
            </a:r>
            <a:r>
              <a:rPr lang="zh-CN" altLang="en-US" smtClean="0"/>
              <a:t>用链式存储</a:t>
            </a:r>
            <a:r>
              <a:rPr lang="en-US" altLang="zh-CN" smtClean="0"/>
              <a:t>-</a:t>
            </a:r>
            <a:r>
              <a:rPr lang="zh-CN" altLang="en-US" smtClean="0"/>
              <a:t>链表</a:t>
            </a:r>
            <a:br>
              <a:rPr lang="en-US" altLang="zh-CN"/>
            </a:br>
            <a:r>
              <a:rPr lang="zh-CN" altLang="en-US"/>
              <a:t>不</a:t>
            </a:r>
            <a:r>
              <a:rPr lang="zh-CN" altLang="en-US" smtClean="0"/>
              <a:t>管链表是否有序，查找速度都慢，添加数据速度比数组快，不需要数据整体移动。</a:t>
            </a:r>
            <a:r>
              <a:rPr lang="en-US" altLang="zh-CN" smtClean="0"/>
              <a:t>[</a:t>
            </a:r>
            <a:r>
              <a:rPr lang="zh-CN" altLang="en-US" sz="1100" smtClean="0"/>
              <a:t>示意图</a:t>
            </a:r>
            <a:r>
              <a:rPr lang="en-US" altLang="zh-CN" smtClean="0"/>
              <a:t>]</a:t>
            </a:r>
            <a:endParaRPr lang="en-US" altLang="zh-CN" smtClean="0"/>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smtClean="0"/>
              <a:t>使用二叉排序树</a:t>
            </a:r>
            <a:endParaRPr lang="en-US" altLang="zh-CN" smtClean="0"/>
          </a:p>
          <a:p>
            <a:endParaRPr lang="zh-CN" altLang="en-US"/>
          </a:p>
        </p:txBody>
      </p:sp>
      <p:graphicFrame>
        <p:nvGraphicFramePr>
          <p:cNvPr id="3" name="对象 2"/>
          <p:cNvGraphicFramePr>
            <a:graphicFrameLocks noChangeAspect="1"/>
          </p:cNvGraphicFramePr>
          <p:nvPr/>
        </p:nvGraphicFramePr>
        <p:xfrm>
          <a:off x="8062673" y="4032423"/>
          <a:ext cx="720080" cy="620377"/>
        </p:xfrm>
        <a:graphic>
          <a:graphicData uri="http://schemas.openxmlformats.org/presentationml/2006/ole">
            <mc:AlternateContent xmlns:mc="http://schemas.openxmlformats.org/markup-compatibility/2006">
              <mc:Choice xmlns:v="urn:schemas-microsoft-com:vml" Requires="v">
                <p:oleObj spid="_x0000_s27856" name="包装程序外壳对象" showAsIcon="1" r:id="rId1" imgW="609600" imgH="523875" progId="Package">
                  <p:embed/>
                </p:oleObj>
              </mc:Choice>
              <mc:Fallback>
                <p:oleObj name="包装程序外壳对象" showAsIcon="1" r:id="rId1" imgW="609600" imgH="523875" progId="Package">
                  <p:embed/>
                  <p:pic>
                    <p:nvPicPr>
                      <p:cNvPr id="0" name="图片 27855"/>
                      <p:cNvPicPr/>
                      <p:nvPr/>
                    </p:nvPicPr>
                    <p:blipFill>
                      <a:blip r:embed="rId2"/>
                      <a:stretch>
                        <a:fillRect/>
                      </a:stretch>
                    </p:blipFill>
                    <p:spPr>
                      <a:xfrm>
                        <a:off x="8062673" y="4032423"/>
                        <a:ext cx="720080" cy="6203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二叉排序树介绍</a:t>
            </a:r>
            <a:endParaRPr lang="en-US" altLang="zh-CN" sz="2000" b="1" smtClean="0">
              <a:solidFill>
                <a:srgbClr val="0070C0"/>
              </a:solidFill>
            </a:endParaRPr>
          </a:p>
          <a:p>
            <a:endParaRPr lang="en-US" altLang="zh-CN"/>
          </a:p>
          <a:p>
            <a:r>
              <a:rPr lang="zh-CN" altLang="en-US" smtClean="0">
                <a:ea typeface="宋体" panose="02010600030101010101" pitchFamily="2" charset="-122"/>
              </a:rPr>
              <a:t>二</a:t>
            </a:r>
            <a:r>
              <a:rPr lang="zh-CN" altLang="en-US">
                <a:ea typeface="宋体" panose="02010600030101010101" pitchFamily="2" charset="-122"/>
              </a:rPr>
              <a:t>叉排序树：</a:t>
            </a:r>
            <a:r>
              <a:rPr lang="en-US" altLang="zh-CN">
                <a:ea typeface="宋体" panose="02010600030101010101" pitchFamily="2" charset="-122"/>
              </a:rPr>
              <a:t>BST: (Binary Sort(Search) Tree), </a:t>
            </a:r>
            <a:r>
              <a:rPr lang="zh-CN" altLang="en-US">
                <a:ea typeface="宋体" panose="02010600030101010101" pitchFamily="2" charset="-122"/>
              </a:rPr>
              <a:t>对于二叉排序树的任何一个非叶子节点，要求左子节点的值比当前节点的值小</a:t>
            </a:r>
            <a:r>
              <a:rPr lang="zh-CN" altLang="en-US" smtClean="0">
                <a:ea typeface="宋体" panose="02010600030101010101" pitchFamily="2" charset="-122"/>
              </a:rPr>
              <a:t>，右</a:t>
            </a:r>
            <a:r>
              <a:rPr lang="zh-CN" altLang="en-US">
                <a:ea typeface="宋体" panose="02010600030101010101" pitchFamily="2" charset="-122"/>
              </a:rPr>
              <a:t>子节点的值比当前节点的值大</a:t>
            </a:r>
            <a:r>
              <a:rPr lang="zh-CN" altLang="en-US" smtClean="0">
                <a:ea typeface="宋体" panose="02010600030101010101" pitchFamily="2" charset="-122"/>
              </a:rPr>
              <a:t>。</a:t>
            </a:r>
            <a:endParaRPr lang="en-US" altLang="zh-CN" smtClean="0">
              <a:ea typeface="宋体" panose="02010600030101010101" pitchFamily="2" charset="-122"/>
            </a:endParaRPr>
          </a:p>
          <a:p>
            <a:r>
              <a:rPr lang="zh-CN" altLang="en-US" b="1" smtClean="0">
                <a:ea typeface="宋体" panose="02010600030101010101" pitchFamily="2" charset="-122"/>
              </a:rPr>
              <a:t>特别说明</a:t>
            </a:r>
            <a:r>
              <a:rPr lang="zh-CN" altLang="en-US" smtClean="0">
                <a:ea typeface="宋体" panose="02010600030101010101" pitchFamily="2" charset="-122"/>
              </a:rPr>
              <a:t>：如果有相同的值，可以将该节点放在左子节点或右子节点</a:t>
            </a:r>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比如针对前面的</a:t>
            </a:r>
            <a:r>
              <a:rPr lang="zh-CN" altLang="en-US">
                <a:ea typeface="宋体" panose="02010600030101010101" pitchFamily="2" charset="-122"/>
              </a:rPr>
              <a:t>数据</a:t>
            </a:r>
            <a:r>
              <a:rPr lang="zh-CN" altLang="en-US" smtClean="0"/>
              <a:t> </a:t>
            </a:r>
            <a:r>
              <a:rPr lang="en-US" altLang="zh-CN"/>
              <a:t>(7, 3, 10, 12, 5, 1, </a:t>
            </a:r>
            <a:r>
              <a:rPr lang="en-US" altLang="zh-CN" smtClean="0"/>
              <a:t>9) </a:t>
            </a:r>
            <a:r>
              <a:rPr lang="zh-CN" altLang="en-US" smtClean="0">
                <a:ea typeface="宋体" panose="02010600030101010101" pitchFamily="2" charset="-122"/>
              </a:rPr>
              <a:t>，对应的二叉排序树为：</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31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3517925"/>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3186261" y="3870213"/>
            <a:ext cx="123958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插</a:t>
            </a:r>
            <a:r>
              <a:rPr lang="zh-CN" altLang="en-US" smtClean="0"/>
              <a:t>入</a:t>
            </a:r>
            <a:r>
              <a:rPr lang="en-US" altLang="zh-CN" smtClean="0"/>
              <a:t>2 </a:t>
            </a:r>
            <a:endParaRPr lang="zh-CN" altLang="en-US"/>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437" y="3435474"/>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7362725" y="4621720"/>
          <a:ext cx="508000" cy="711200"/>
        </p:xfrm>
        <a:graphic>
          <a:graphicData uri="http://schemas.openxmlformats.org/presentationml/2006/ole">
            <mc:AlternateContent xmlns:mc="http://schemas.openxmlformats.org/markup-compatibility/2006">
              <mc:Choice xmlns:v="urn:schemas-microsoft-com:vml" Requires="v">
                <p:oleObj spid="_x0000_s28882" name="包装程序外壳对象" showAsIcon="1" r:id="rId3" imgW="371475" imgH="523875" progId="Package">
                  <p:embed/>
                </p:oleObj>
              </mc:Choice>
              <mc:Fallback>
                <p:oleObj name="包装程序外壳对象" showAsIcon="1" r:id="rId3" imgW="371475" imgH="523875" progId="Package">
                  <p:embed/>
                  <p:pic>
                    <p:nvPicPr>
                      <p:cNvPr id="0" name="图片 28881"/>
                      <p:cNvPicPr/>
                      <p:nvPr/>
                    </p:nvPicPr>
                    <p:blipFill>
                      <a:blip r:embed="rId4"/>
                      <a:stretch>
                        <a:fillRect/>
                      </a:stretch>
                    </p:blipFill>
                    <p:spPr>
                      <a:xfrm>
                        <a:off x="7362725" y="4621720"/>
                        <a:ext cx="5080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创</a:t>
            </a:r>
            <a:r>
              <a:rPr lang="zh-CN" altLang="en-US" sz="2000" b="1" smtClean="0">
                <a:solidFill>
                  <a:srgbClr val="0070C0"/>
                </a:solidFill>
              </a:rPr>
              <a:t>建和遍历</a:t>
            </a:r>
            <a:endParaRPr lang="en-US" altLang="zh-CN" sz="2000" b="1" smtClean="0">
              <a:solidFill>
                <a:srgbClr val="0070C0"/>
              </a:solidFill>
            </a:endParaRPr>
          </a:p>
          <a:p>
            <a:endParaRPr lang="en-US" altLang="zh-CN"/>
          </a:p>
          <a:p>
            <a:r>
              <a:rPr lang="zh-CN" altLang="en-US" smtClean="0">
                <a:ea typeface="宋体" panose="02010600030101010101" pitchFamily="2" charset="-122"/>
              </a:rPr>
              <a:t>一个数组</a:t>
            </a:r>
            <a:r>
              <a:rPr lang="zh-CN" altLang="en-US" b="1" smtClean="0">
                <a:ea typeface="宋体" panose="02010600030101010101" pitchFamily="2" charset="-122"/>
              </a:rPr>
              <a:t>创建</a:t>
            </a:r>
            <a:r>
              <a:rPr lang="zh-CN" altLang="en-US" smtClean="0">
                <a:ea typeface="宋体" panose="02010600030101010101" pitchFamily="2" charset="-122"/>
              </a:rPr>
              <a:t>成对应的二叉排序树，并使用</a:t>
            </a:r>
            <a:r>
              <a:rPr lang="zh-CN" altLang="en-US" b="1" smtClean="0">
                <a:ea typeface="宋体" panose="02010600030101010101" pitchFamily="2" charset="-122"/>
              </a:rPr>
              <a:t>中序遍历二叉排序树</a:t>
            </a:r>
            <a:r>
              <a:rPr lang="zh-CN" altLang="en-US" smtClean="0">
                <a:ea typeface="宋体" panose="02010600030101010101" pitchFamily="2" charset="-122"/>
              </a:rPr>
              <a:t>，比如</a:t>
            </a:r>
            <a:r>
              <a:rPr lang="en-US" altLang="zh-CN" smtClean="0">
                <a:ea typeface="宋体" panose="02010600030101010101" pitchFamily="2" charset="-122"/>
              </a:rPr>
              <a:t>: </a:t>
            </a:r>
            <a:r>
              <a:rPr lang="zh-CN" altLang="en-US" smtClean="0">
                <a:ea typeface="宋体" panose="02010600030101010101" pitchFamily="2" charset="-122"/>
              </a:rPr>
              <a:t>数组为 </a:t>
            </a:r>
            <a:r>
              <a:rPr lang="en-US" altLang="zh-CN" i="1"/>
              <a:t>Array</a:t>
            </a:r>
            <a:r>
              <a:rPr lang="en-US" altLang="zh-CN"/>
              <a:t>(7, 3, 10, 12, 5, 1, 9</a:t>
            </a:r>
            <a:r>
              <a:rPr lang="en-US" altLang="zh-CN" smtClean="0"/>
              <a:t>) </a:t>
            </a:r>
            <a:r>
              <a:rPr lang="zh-CN" altLang="en-US" smtClean="0"/>
              <a:t>， </a:t>
            </a:r>
            <a:r>
              <a:rPr lang="zh-CN" altLang="en-US"/>
              <a:t>创</a:t>
            </a:r>
            <a:r>
              <a:rPr lang="zh-CN" altLang="en-US" smtClean="0"/>
              <a:t>建成对应的二叉排序树为 </a:t>
            </a:r>
            <a:r>
              <a:rPr lang="en-US" altLang="zh-CN" smtClean="0"/>
              <a:t>:</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代码实现</a:t>
            </a:r>
            <a:r>
              <a:rPr lang="en-US" altLang="zh-CN" smtClean="0">
                <a:ea typeface="宋体" panose="02010600030101010101" pitchFamily="2" charset="-122"/>
              </a:rPr>
              <a:t>(</a:t>
            </a:r>
            <a:r>
              <a:rPr lang="zh-CN" altLang="en-US" smtClean="0">
                <a:ea typeface="宋体" panose="02010600030101010101" pitchFamily="2" charset="-122"/>
              </a:rPr>
              <a:t>看老师演示</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743" y="2638582"/>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08022" y="2520255"/>
            <a:ext cx="2135521" cy="2970044"/>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public void add(Node node)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(node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return;</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if </a:t>
            </a:r>
            <a:r>
              <a:rPr lang="en-US" altLang="zh-CN" sz="1100" b="1">
                <a:latin typeface="Arial" panose="020B0604020202020204" pitchFamily="34" charset="0"/>
                <a:cs typeface="Arial" panose="020B0604020202020204" pitchFamily="34" charset="0"/>
              </a:rPr>
              <a:t>(node.value &lt; this.value)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如果左节点为空</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(this.left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this.left = 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 </a:t>
            </a:r>
            <a:r>
              <a:rPr lang="zh-CN" altLang="en-US" sz="1100" b="1">
                <a:latin typeface="Arial" panose="020B0604020202020204" pitchFamily="34" charset="0"/>
                <a:cs typeface="Arial" panose="020B0604020202020204" pitchFamily="34" charset="0"/>
              </a:rPr>
              <a:t>如果不为空</a:t>
            </a:r>
            <a:r>
              <a:rPr lang="en-US" altLang="zh-CN" sz="1100" b="1">
                <a:latin typeface="Arial" panose="020B0604020202020204" pitchFamily="34" charset="0"/>
                <a:cs typeface="Arial" panose="020B0604020202020204" pitchFamily="34" charset="0"/>
              </a:rPr>
              <a:t>,</a:t>
            </a:r>
            <a:r>
              <a:rPr lang="zh-CN" altLang="en-US" sz="1100" b="1">
                <a:latin typeface="Arial" panose="020B0604020202020204" pitchFamily="34" charset="0"/>
                <a:cs typeface="Arial" panose="020B0604020202020204" pitchFamily="34" charset="0"/>
              </a:rPr>
              <a:t>递归添加</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this.left.add(node);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(this.right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this.right = 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 </a:t>
            </a:r>
            <a:r>
              <a:rPr lang="zh-CN" altLang="en-US" sz="1100" b="1">
                <a:latin typeface="Arial" panose="020B0604020202020204" pitchFamily="34" charset="0"/>
                <a:cs typeface="Arial" panose="020B0604020202020204" pitchFamily="34" charset="0"/>
              </a:rPr>
              <a:t>如果不为空</a:t>
            </a:r>
            <a:r>
              <a:rPr lang="en-US" altLang="zh-CN" sz="1100" b="1">
                <a:latin typeface="Arial" panose="020B0604020202020204" pitchFamily="34" charset="0"/>
                <a:cs typeface="Arial" panose="020B0604020202020204" pitchFamily="34" charset="0"/>
              </a:rPr>
              <a:t>,</a:t>
            </a:r>
            <a:r>
              <a:rPr lang="zh-CN" altLang="en-US" sz="1100" b="1">
                <a:latin typeface="Arial" panose="020B0604020202020204" pitchFamily="34" charset="0"/>
                <a:cs typeface="Arial" panose="020B0604020202020204" pitchFamily="34" charset="0"/>
              </a:rPr>
              <a:t>递归添加</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this.right.add(node);</a:t>
            </a:r>
            <a:endParaRPr lang="en-US" altLang="zh-CN" sz="1100" b="1">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5" name="TextBox 4"/>
          <p:cNvSpPr txBox="1"/>
          <p:nvPr/>
        </p:nvSpPr>
        <p:spPr>
          <a:xfrm>
            <a:off x="5706541" y="2539126"/>
            <a:ext cx="2696572" cy="1446550"/>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向二叉排序树添加节点</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add(Node node)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如果是一颗空树，则直接赋给</a:t>
            </a:r>
            <a:r>
              <a:rPr lang="en-US" altLang="zh-CN" sz="1100">
                <a:latin typeface="Arial" panose="020B0604020202020204" pitchFamily="34" charset="0"/>
                <a:cs typeface="Arial" panose="020B0604020202020204" pitchFamily="34" charset="0"/>
              </a:rPr>
              <a:t>root</a:t>
            </a:r>
            <a:r>
              <a:rPr lang="zh-CN" altLang="en-US" sz="1100">
                <a:latin typeface="Arial" panose="020B0604020202020204" pitchFamily="34" charset="0"/>
                <a:cs typeface="Arial" panose="020B0604020202020204" pitchFamily="34" charset="0"/>
              </a:rPr>
              <a:t>即可</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(root == null)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root = node;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root.add(node);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nvGraphicFramePr>
        <p:xfrm>
          <a:off x="2942885" y="3456359"/>
          <a:ext cx="465137" cy="356207"/>
        </p:xfrm>
        <a:graphic>
          <a:graphicData uri="http://schemas.openxmlformats.org/presentationml/2006/ole">
            <mc:AlternateContent xmlns:mc="http://schemas.openxmlformats.org/markup-compatibility/2006">
              <mc:Choice xmlns:v="urn:schemas-microsoft-com:vml" Requires="v">
                <p:oleObj spid="_x0000_s29906" name="包装程序外壳对象" showAsIcon="1" r:id="rId2" imgW="685800" imgH="523875" progId="Package">
                  <p:embed/>
                </p:oleObj>
              </mc:Choice>
              <mc:Fallback>
                <p:oleObj name="包装程序外壳对象" showAsIcon="1" r:id="rId2" imgW="685800" imgH="523875" progId="Package">
                  <p:embed/>
                  <p:pic>
                    <p:nvPicPr>
                      <p:cNvPr id="0" name="图片 29905"/>
                      <p:cNvPicPr/>
                      <p:nvPr/>
                    </p:nvPicPr>
                    <p:blipFill>
                      <a:blip r:embed="rId3"/>
                      <a:stretch>
                        <a:fillRect/>
                      </a:stretch>
                    </p:blipFill>
                    <p:spPr>
                      <a:xfrm>
                        <a:off x="2942885" y="3456359"/>
                        <a:ext cx="465137" cy="35620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r>
              <a:rPr lang="zh-CN" altLang="en-US">
                <a:ea typeface="宋体" panose="02010600030101010101" pitchFamily="2" charset="-122"/>
              </a:rPr>
              <a:t>二</a:t>
            </a:r>
            <a:r>
              <a:rPr lang="zh-CN" altLang="en-US" smtClean="0">
                <a:ea typeface="宋体" panose="02010600030101010101" pitchFamily="2" charset="-122"/>
              </a:rPr>
              <a:t>叉排序树的删除情况比较复杂，有下面三种情况需要考虑</a:t>
            </a:r>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删除叶子节点 </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2, 5, 9, 12)</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删</a:t>
            </a:r>
            <a:r>
              <a:rPr lang="zh-CN" altLang="en-US" smtClean="0">
                <a:ea typeface="宋体" panose="02010600030101010101" pitchFamily="2" charset="-122"/>
              </a:rPr>
              <a:t>除只有一颗子树的节点 </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1)</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删</a:t>
            </a:r>
            <a:r>
              <a:rPr lang="zh-CN" altLang="en-US" smtClean="0">
                <a:ea typeface="宋体" panose="02010600030101010101" pitchFamily="2" charset="-122"/>
              </a:rPr>
              <a:t>除有两颗子树的节点</a:t>
            </a:r>
            <a:r>
              <a:rPr lang="en-US" altLang="zh-CN" smtClean="0">
                <a:ea typeface="宋体" panose="02010600030101010101" pitchFamily="2" charset="-122"/>
              </a:rPr>
              <a:t>. (</a:t>
            </a:r>
            <a:r>
              <a:rPr lang="zh-CN" altLang="en-US" smtClean="0">
                <a:ea typeface="宋体" panose="02010600030101010101" pitchFamily="2" charset="-122"/>
              </a:rPr>
              <a:t>比如：</a:t>
            </a:r>
            <a:r>
              <a:rPr lang="en-US" altLang="zh-CN" smtClean="0">
                <a:ea typeface="宋体" panose="02010600030101010101" pitchFamily="2" charset="-122"/>
              </a:rPr>
              <a:t>7, 3</a:t>
            </a:r>
            <a:r>
              <a:rPr lang="zh-CN" altLang="en-US" smtClean="0">
                <a:ea typeface="宋体" panose="02010600030101010101" pitchFamily="2" charset="-122"/>
              </a:rPr>
              <a:t>，</a:t>
            </a:r>
            <a:r>
              <a:rPr lang="en-US" altLang="zh-CN" smtClean="0">
                <a:ea typeface="宋体" panose="02010600030101010101" pitchFamily="2" charset="-122"/>
              </a:rPr>
              <a:t>10 )</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r>
              <a:rPr lang="en-US" altLang="zh-CN" smtClean="0">
                <a:ea typeface="宋体" panose="02010600030101010101" pitchFamily="2" charset="-122"/>
              </a:rPr>
              <a:t>[</a:t>
            </a:r>
            <a:r>
              <a:rPr lang="zh-CN" altLang="en-US" sz="1100"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528367"/>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4414105" y="4421483"/>
          <a:ext cx="716372" cy="548606"/>
        </p:xfrm>
        <a:graphic>
          <a:graphicData uri="http://schemas.openxmlformats.org/presentationml/2006/ole">
            <mc:AlternateContent xmlns:mc="http://schemas.openxmlformats.org/markup-compatibility/2006">
              <mc:Choice xmlns:v="urn:schemas-microsoft-com:vml" Requires="v">
                <p:oleObj spid="_x0000_s30928" name="包装程序外壳对象" showAsIcon="1" r:id="rId2" imgW="685800" imgH="523875" progId="Package">
                  <p:embed/>
                </p:oleObj>
              </mc:Choice>
              <mc:Fallback>
                <p:oleObj name="包装程序外壳对象" showAsIcon="1" r:id="rId2" imgW="685800" imgH="523875" progId="Package">
                  <p:embed/>
                  <p:pic>
                    <p:nvPicPr>
                      <p:cNvPr id="0" name="图片 30927"/>
                      <p:cNvPicPr/>
                      <p:nvPr/>
                    </p:nvPicPr>
                    <p:blipFill>
                      <a:blip r:embed="rId3"/>
                      <a:stretch>
                        <a:fillRect/>
                      </a:stretch>
                    </p:blipFill>
                    <p:spPr>
                      <a:xfrm>
                        <a:off x="4414105" y="4421483"/>
                        <a:ext cx="716372" cy="54860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删除叶子节点</a:t>
            </a:r>
            <a:br>
              <a:rPr lang="en-US" altLang="zh-CN" smtClean="0">
                <a:ea typeface="宋体" panose="02010600030101010101" pitchFamily="2" charset="-122"/>
              </a:rPr>
            </a:br>
            <a:r>
              <a:rPr lang="zh-CN" altLang="en-US" smtClean="0">
                <a:ea typeface="宋体" panose="02010600030101010101" pitchFamily="2" charset="-122"/>
              </a:rPr>
              <a:t>删除的节点是叶子节点，即该节点下没有左右子节点。</a:t>
            </a:r>
            <a:br>
              <a:rPr lang="en-US" altLang="zh-CN" smtClean="0">
                <a:ea typeface="宋体" panose="02010600030101010101" pitchFamily="2" charset="-122"/>
              </a:rPr>
            </a:br>
            <a:r>
              <a:rPr lang="zh-CN" altLang="en-US" smtClean="0">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2, 5, 9, 12)</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161925" y="3240335"/>
            <a:ext cx="2627642" cy="2462213"/>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查找要删除的节点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public Node search(int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(value == this.value) {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找到</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a:t>
            </a:r>
            <a:r>
              <a:rPr lang="en-US" altLang="zh-CN" sz="1100" smtClean="0">
                <a:latin typeface="Arial" panose="020B0604020202020204" pitchFamily="34" charset="0"/>
                <a:cs typeface="Arial" panose="020B0604020202020204" pitchFamily="34" charset="0"/>
              </a:rPr>
              <a:t>this;</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(value &gt; this.value) {// </a:t>
            </a:r>
            <a:r>
              <a:rPr lang="zh-CN" altLang="en-US" sz="1100" smtClean="0">
                <a:latin typeface="Arial" panose="020B0604020202020204" pitchFamily="34" charset="0"/>
                <a:cs typeface="Arial" panose="020B0604020202020204" pitchFamily="34" charset="0"/>
              </a:rPr>
              <a:t>右</a:t>
            </a:r>
            <a:r>
              <a:rPr lang="zh-CN" altLang="en-US" sz="1100">
                <a:latin typeface="Arial" panose="020B0604020202020204" pitchFamily="34" charset="0"/>
                <a:cs typeface="Arial" panose="020B0604020202020204" pitchFamily="34" charset="0"/>
              </a:rPr>
              <a:t>子树</a:t>
            </a:r>
            <a:r>
              <a:rPr lang="zh-CN" altLang="en-US" sz="1100" smtClean="0">
                <a:latin typeface="Arial" panose="020B0604020202020204" pitchFamily="34" charset="0"/>
                <a:cs typeface="Arial" panose="020B0604020202020204" pitchFamily="34" charset="0"/>
              </a:rPr>
              <a:t>查</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(this.right == null) { // </a:t>
            </a:r>
            <a:r>
              <a:rPr lang="zh-CN" altLang="en-US" sz="1100" smtClean="0">
                <a:latin typeface="Arial" panose="020B0604020202020204" pitchFamily="34" charset="0"/>
                <a:cs typeface="Arial" panose="020B0604020202020204" pitchFamily="34" charset="0"/>
              </a:rPr>
              <a:t>右</a:t>
            </a:r>
            <a:r>
              <a:rPr lang="zh-CN" altLang="en-US" sz="1100">
                <a:latin typeface="Arial" panose="020B0604020202020204" pitchFamily="34" charset="0"/>
                <a:cs typeface="Arial" panose="020B0604020202020204" pitchFamily="34" charset="0"/>
              </a:rPr>
              <a:t>子树为空</a:t>
            </a:r>
            <a:r>
              <a:rPr lang="zh-CN" altLang="en-US" sz="1100" smtClean="0">
                <a:latin typeface="Arial" panose="020B0604020202020204" pitchFamily="34" charset="0"/>
                <a:cs typeface="Arial" panose="020B0604020202020204" pitchFamily="34" charset="0"/>
              </a:rPr>
              <a:t>了</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this.right.search(value);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左</a:t>
            </a:r>
            <a:r>
              <a:rPr lang="zh-CN" altLang="en-US" sz="1100">
                <a:latin typeface="Arial" panose="020B0604020202020204" pitchFamily="34" charset="0"/>
                <a:cs typeface="Arial" panose="020B0604020202020204" pitchFamily="34" charset="0"/>
              </a:rPr>
              <a:t>子树查找</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(this.left == null) { // </a:t>
            </a:r>
            <a:r>
              <a:rPr lang="zh-CN" altLang="en-US" sz="1100" smtClean="0">
                <a:latin typeface="Arial" panose="020B0604020202020204" pitchFamily="34" charset="0"/>
                <a:cs typeface="Arial" panose="020B0604020202020204" pitchFamily="34" charset="0"/>
              </a:rPr>
              <a:t>左</a:t>
            </a:r>
            <a:r>
              <a:rPr lang="zh-CN" altLang="en-US" sz="1100">
                <a:latin typeface="Arial" panose="020B0604020202020204" pitchFamily="34" charset="0"/>
                <a:cs typeface="Arial" panose="020B0604020202020204" pitchFamily="34" charset="0"/>
              </a:rPr>
              <a:t>子树为空</a:t>
            </a:r>
            <a:r>
              <a:rPr lang="zh-CN" altLang="en-US" sz="1100" smtClean="0">
                <a:latin typeface="Arial" panose="020B0604020202020204" pitchFamily="34" charset="0"/>
                <a:cs typeface="Arial" panose="020B0604020202020204" pitchFamily="34" charset="0"/>
              </a:rPr>
              <a:t>了</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this.left.search(value);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4" name="TextBox 3"/>
          <p:cNvSpPr txBox="1"/>
          <p:nvPr/>
        </p:nvSpPr>
        <p:spPr>
          <a:xfrm>
            <a:off x="2841018" y="3251656"/>
            <a:ext cx="3225563" cy="2292935"/>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查找父节</a:t>
            </a:r>
            <a:r>
              <a:rPr lang="zh-CN" altLang="en-US" sz="1100" smtClean="0">
                <a:latin typeface="Arial" panose="020B0604020202020204" pitchFamily="34" charset="0"/>
                <a:cs typeface="Arial" panose="020B0604020202020204" pitchFamily="34" charset="0"/>
              </a:rPr>
              <a:t>点</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public Node searchParent(int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((this.left != null &amp;&amp; this.left.value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(this.right != null &amp;&amp; this.right.value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(value &gt; this.value &amp;&amp; this.right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this.right.searchParent(value);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(value &lt; this.value &amp;&amp; this.left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this.left.searchParent(value);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5" name="TextBox 4"/>
          <p:cNvSpPr txBox="1"/>
          <p:nvPr/>
        </p:nvSpPr>
        <p:spPr>
          <a:xfrm>
            <a:off x="6066581" y="2502539"/>
            <a:ext cx="3918060" cy="2970044"/>
          </a:xfrm>
          <a:prstGeom prst="rect">
            <a:avLst/>
          </a:prstGeom>
          <a:solidFill>
            <a:schemeClr val="accent3">
              <a:lumMod val="20000"/>
              <a:lumOff val="80000"/>
            </a:schemeClr>
          </a:solidFill>
        </p:spPr>
        <p:txBody>
          <a:bodyPr wrap="none" rtlCol="0">
            <a:spAutoFit/>
          </a:bodyPr>
          <a:lstStyle/>
          <a:p>
            <a:r>
              <a:rPr lang="en-US" altLang="zh-CN" sz="1100" smtClean="0">
                <a:latin typeface="Arial" panose="020B0604020202020204" pitchFamily="34" charset="0"/>
                <a:cs typeface="Arial" panose="020B0604020202020204" pitchFamily="34" charset="0"/>
              </a:rPr>
              <a:t>//class BinarySortTree </a:t>
            </a:r>
            <a:endParaRPr lang="en-US" altLang="zh-CN" sz="1100" smtClean="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public </a:t>
            </a:r>
            <a:r>
              <a:rPr lang="en-US" altLang="zh-CN" sz="1100">
                <a:latin typeface="Arial" panose="020B0604020202020204" pitchFamily="34" charset="0"/>
                <a:cs typeface="Arial" panose="020B0604020202020204" pitchFamily="34" charset="0"/>
              </a:rPr>
              <a:t>void delNode(int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(root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targetNode = search(value</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parent = 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如果要删除的节点是叶子节点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(targetNode.left == null &amp;&amp; targetNode.right == null)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 != null &amp;&amp;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null;</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(parent.right != null &amp;&amp; parent.right.value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null;</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删除节点有一个子节点</a:t>
            </a:r>
            <a:br>
              <a:rPr lang="en-US" altLang="zh-CN" smtClean="0">
                <a:ea typeface="宋体" panose="02010600030101010101" pitchFamily="2" charset="-122"/>
              </a:rPr>
            </a:br>
            <a:r>
              <a:rPr lang="zh-CN" altLang="en-US" smtClean="0">
                <a:ea typeface="宋体" panose="02010600030101010101" pitchFamily="2" charset="-122"/>
              </a:rPr>
              <a:t>删</a:t>
            </a:r>
            <a:r>
              <a:rPr lang="zh-CN" altLang="en-US">
                <a:ea typeface="宋体" panose="02010600030101010101" pitchFamily="2" charset="-122"/>
              </a:rPr>
              <a:t>除的节</a:t>
            </a:r>
            <a:r>
              <a:rPr lang="zh-CN" altLang="en-US" smtClean="0">
                <a:ea typeface="宋体" panose="02010600030101010101" pitchFamily="2" charset="-122"/>
              </a:rPr>
              <a:t>点有一个子</a:t>
            </a:r>
            <a:r>
              <a:rPr lang="zh-CN" altLang="en-US">
                <a:ea typeface="宋体" panose="02010600030101010101" pitchFamily="2" charset="-122"/>
              </a:rPr>
              <a:t>节点，即该节</a:t>
            </a:r>
            <a:r>
              <a:rPr lang="zh-CN" altLang="en-US" smtClean="0">
                <a:ea typeface="宋体" panose="02010600030101010101" pitchFamily="2" charset="-122"/>
              </a:rPr>
              <a:t>点有左子</a:t>
            </a:r>
            <a:r>
              <a:rPr lang="zh-CN" altLang="en-US">
                <a:ea typeface="宋体" panose="02010600030101010101" pitchFamily="2" charset="-122"/>
              </a:rPr>
              <a:t>节</a:t>
            </a:r>
            <a:r>
              <a:rPr lang="zh-CN" altLang="en-US" smtClean="0">
                <a:ea typeface="宋体" panose="02010600030101010101" pitchFamily="2" charset="-122"/>
              </a:rPr>
              <a:t>点或者右子节点。</a:t>
            </a:r>
            <a:r>
              <a:rPr lang="zh-CN" altLang="en-US">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1 )</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aphicFrame>
        <p:nvGraphicFramePr>
          <p:cNvPr id="3" name="对象 2"/>
          <p:cNvGraphicFramePr>
            <a:graphicFrameLocks noChangeAspect="1"/>
          </p:cNvGraphicFramePr>
          <p:nvPr/>
        </p:nvGraphicFramePr>
        <p:xfrm>
          <a:off x="7528921" y="4315023"/>
          <a:ext cx="769908" cy="500608"/>
        </p:xfrm>
        <a:graphic>
          <a:graphicData uri="http://schemas.openxmlformats.org/presentationml/2006/ole">
            <mc:AlternateContent xmlns:mc="http://schemas.openxmlformats.org/markup-compatibility/2006">
              <mc:Choice xmlns:v="urn:schemas-microsoft-com:vml" Requires="v">
                <p:oleObj spid="_x0000_s31955" name="包装程序外壳对象" showAsIcon="1" r:id="rId1" imgW="809625" imgH="523875" progId="Package">
                  <p:embed/>
                </p:oleObj>
              </mc:Choice>
              <mc:Fallback>
                <p:oleObj name="包装程序外壳对象" showAsIcon="1" r:id="rId1" imgW="809625" imgH="523875" progId="Package">
                  <p:embed/>
                  <p:pic>
                    <p:nvPicPr>
                      <p:cNvPr id="0" name="图片 31954"/>
                      <p:cNvPicPr/>
                      <p:nvPr/>
                    </p:nvPicPr>
                    <p:blipFill>
                      <a:blip r:embed="rId2"/>
                      <a:stretch>
                        <a:fillRect/>
                      </a:stretch>
                    </p:blipFill>
                    <p:spPr>
                      <a:xfrm>
                        <a:off x="7528921" y="4315023"/>
                        <a:ext cx="769908" cy="500608"/>
                      </a:xfrm>
                      <a:prstGeom prst="rect">
                        <a:avLst/>
                      </a:prstGeom>
                    </p:spPr>
                  </p:pic>
                </p:oleObj>
              </mc:Fallback>
            </mc:AlternateContent>
          </a:graphicData>
        </a:graphic>
      </p:graphicFrame>
      <p:sp>
        <p:nvSpPr>
          <p:cNvPr id="4" name="TextBox 3"/>
          <p:cNvSpPr txBox="1"/>
          <p:nvPr/>
        </p:nvSpPr>
        <p:spPr>
          <a:xfrm>
            <a:off x="2652196" y="2088207"/>
            <a:ext cx="4638521" cy="3477875"/>
          </a:xfrm>
          <a:prstGeom prst="rect">
            <a:avLst/>
          </a:prstGeom>
          <a:noFill/>
        </p:spPr>
        <p:txBody>
          <a:bodyPr wrap="squar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要删除的节点有两个子节点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else if (targetNode.left != null &amp;&amp; targetNode.right != null) </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要删除的节点有一个子节点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如果要删除的节点有左子节点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(targetNode.left != null) {</a:t>
            </a:r>
            <a:endParaRPr lang="en-US" altLang="zh-CN" sz="1100">
              <a:latin typeface="Arial" panose="020B0604020202020204" pitchFamily="34" charset="0"/>
              <a:cs typeface="Arial" panose="020B0604020202020204" pitchFamily="34" charset="0"/>
            </a:endParaRPr>
          </a:p>
          <a:p>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如果要删除的节点是父节点的左子节点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targetNode.left;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要删除的节点是父节点的右子节点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targetNode.left;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如果要删除的节点有右子节点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如果要删除的节点是父节点的左子节点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targetNode.right;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a:t>
            </a:r>
            <a:r>
              <a:rPr lang="zh-CN" altLang="en-US" sz="1100">
                <a:latin typeface="Arial" panose="020B0604020202020204" pitchFamily="34" charset="0"/>
                <a:cs typeface="Arial" panose="020B0604020202020204" pitchFamily="34" charset="0"/>
              </a:rPr>
              <a:t>要删除的节点是父节点的右子节点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targetNode.right;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a:t>
            </a:r>
            <a:r>
              <a:rPr lang="en-US" altLang="zh-CN" sz="2200" b="1" smtClean="0"/>
              <a:t>sparsearray</a:t>
            </a:r>
            <a:r>
              <a:rPr lang="zh-CN" altLang="en-US" sz="2200" b="1" smtClean="0"/>
              <a:t>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smtClean="0">
                <a:solidFill>
                  <a:srgbClr val="0070C0"/>
                </a:solidFill>
              </a:rPr>
              <a:t>先看一个实际的需求</a:t>
            </a:r>
            <a:endParaRPr lang="en-US" altLang="zh-CN" sz="2000"/>
          </a:p>
          <a:p>
            <a:endParaRPr lang="en-US" altLang="zh-CN"/>
          </a:p>
          <a:p>
            <a:pPr marL="285750" indent="-285750">
              <a:buFont typeface="Wingdings" panose="05000000000000000000" pitchFamily="2" charset="2"/>
              <a:buChar char="Ø"/>
            </a:pPr>
            <a:r>
              <a:rPr lang="zh-CN" altLang="en-US" smtClean="0"/>
              <a:t>编写的五子棋程序中，有</a:t>
            </a:r>
            <a:r>
              <a:rPr lang="zh-CN" altLang="en-US" b="1" smtClean="0"/>
              <a:t>存盘退出</a:t>
            </a:r>
            <a:r>
              <a:rPr lang="zh-CN" altLang="en-US" smtClean="0"/>
              <a:t>和</a:t>
            </a:r>
            <a:r>
              <a:rPr lang="zh-CN" altLang="en-US" smtClean="0">
                <a:solidFill>
                  <a:srgbClr val="FF0000"/>
                </a:solidFill>
              </a:rPr>
              <a:t>续上盘</a:t>
            </a:r>
            <a:r>
              <a:rPr lang="zh-CN" altLang="en-US" smtClean="0"/>
              <a:t>的功能。</a:t>
            </a:r>
            <a:endParaRPr lang="en-US" altLang="zh-CN" smtClean="0"/>
          </a:p>
          <a:p>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pPr marL="285750" indent="-285750">
              <a:buFont typeface="Wingdings" panose="05000000000000000000" pitchFamily="2" charset="2"/>
              <a:buChar char="Ø"/>
            </a:pPr>
            <a:r>
              <a:rPr lang="zh-CN" altLang="en-US" b="1"/>
              <a:t>分</a:t>
            </a:r>
            <a:r>
              <a:rPr lang="zh-CN" altLang="en-US" b="1" smtClean="0"/>
              <a:t>析问题</a:t>
            </a:r>
            <a:r>
              <a:rPr lang="en-US" altLang="zh-CN" smtClean="0"/>
              <a:t>: </a:t>
            </a:r>
            <a:endParaRPr lang="en-US" altLang="zh-CN" smtClean="0"/>
          </a:p>
          <a:p>
            <a:r>
              <a:rPr lang="zh-CN" altLang="en-US" smtClean="0"/>
              <a:t>因为该二维数组的很多值是默认值</a:t>
            </a:r>
            <a:r>
              <a:rPr lang="en-US" altLang="zh-CN" smtClean="0"/>
              <a:t>0, </a:t>
            </a:r>
            <a:r>
              <a:rPr lang="zh-CN" altLang="en-US" smtClean="0"/>
              <a:t>因此记录了很多没有意义的数据</a:t>
            </a:r>
            <a:r>
              <a:rPr lang="en-US" altLang="zh-CN" smtClean="0"/>
              <a:t>.-&gt;</a:t>
            </a:r>
            <a:r>
              <a:rPr lang="zh-CN" altLang="en-US" smtClean="0"/>
              <a:t>稀疏数组。</a:t>
            </a:r>
            <a:endParaRPr lang="zh-CN" alt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5175" y="2376240"/>
            <a:ext cx="239062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258269" y="3744391"/>
            <a:ext cx="21602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186261" y="3240335"/>
            <a:ext cx="2492990" cy="369332"/>
          </a:xfrm>
          <a:prstGeom prst="rect">
            <a:avLst/>
          </a:prstGeom>
          <a:noFill/>
        </p:spPr>
        <p:txBody>
          <a:bodyPr wrap="none" rtlCol="0">
            <a:spAutoFit/>
          </a:bodyPr>
          <a:lstStyle/>
          <a:p>
            <a:r>
              <a:rPr lang="zh-CN" altLang="en-US"/>
              <a:t>使</a:t>
            </a:r>
            <a:r>
              <a:rPr lang="zh-CN" altLang="en-US" smtClean="0"/>
              <a:t>用二维数组记录棋盘</a:t>
            </a:r>
            <a:endParaRPr lang="zh-CN" alt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284" y="2448247"/>
            <a:ext cx="240852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255797" y="4320455"/>
          <a:ext cx="340741" cy="293561"/>
        </p:xfrm>
        <a:graphic>
          <a:graphicData uri="http://schemas.openxmlformats.org/presentationml/2006/ole">
            <mc:AlternateContent xmlns:mc="http://schemas.openxmlformats.org/markup-compatibility/2006">
              <mc:Choice xmlns:v="urn:schemas-microsoft-com:vml" Requires="v">
                <p:oleObj spid="_x0000_s37246" name="包装程序外壳对象" showAsIcon="1" r:id="rId3" imgW="609600" imgH="523875" progId="Package">
                  <p:embed/>
                </p:oleObj>
              </mc:Choice>
              <mc:Fallback>
                <p:oleObj name="包装程序外壳对象" showAsIcon="1" r:id="rId3" imgW="609600" imgH="523875" progId="Package">
                  <p:embed/>
                  <p:pic>
                    <p:nvPicPr>
                      <p:cNvPr id="0" name="图片 37245"/>
                      <p:cNvPicPr/>
                      <p:nvPr/>
                    </p:nvPicPr>
                    <p:blipFill>
                      <a:blip r:embed="rId4"/>
                      <a:stretch>
                        <a:fillRect/>
                      </a:stretch>
                    </p:blipFill>
                    <p:spPr>
                      <a:xfrm>
                        <a:off x="3255797" y="4320455"/>
                        <a:ext cx="340741" cy="293561"/>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226821" y="4300690"/>
          <a:ext cx="496140" cy="427444"/>
        </p:xfrm>
        <a:graphic>
          <a:graphicData uri="http://schemas.openxmlformats.org/presentationml/2006/ole">
            <mc:AlternateContent xmlns:mc="http://schemas.openxmlformats.org/markup-compatibility/2006">
              <mc:Choice xmlns:v="urn:schemas-microsoft-com:vml" Requires="v">
                <p:oleObj spid="_x0000_s37247" name="包装程序外壳对象" showAsIcon="1" r:id="rId5" imgW="609600" imgH="523875" progId="Package">
                  <p:embed/>
                </p:oleObj>
              </mc:Choice>
              <mc:Fallback>
                <p:oleObj name="包装程序外壳对象" showAsIcon="1" r:id="rId5" imgW="609600" imgH="523875" progId="Package">
                  <p:embed/>
                  <p:pic>
                    <p:nvPicPr>
                      <p:cNvPr id="0" name="图片 37246"/>
                      <p:cNvPicPr/>
                      <p:nvPr/>
                    </p:nvPicPr>
                    <p:blipFill>
                      <a:blip r:embed="rId6"/>
                      <a:stretch>
                        <a:fillRect/>
                      </a:stretch>
                    </p:blipFill>
                    <p:spPr>
                      <a:xfrm>
                        <a:off x="8226821" y="4300690"/>
                        <a:ext cx="496140" cy="42744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删除节点有两个子节点</a:t>
            </a:r>
            <a:br>
              <a:rPr lang="en-US" altLang="zh-CN" smtClean="0">
                <a:ea typeface="宋体" panose="02010600030101010101" pitchFamily="2" charset="-122"/>
              </a:rPr>
            </a:br>
            <a:r>
              <a:rPr lang="zh-CN" altLang="en-US" smtClean="0">
                <a:ea typeface="宋体" panose="02010600030101010101" pitchFamily="2" charset="-122"/>
              </a:rPr>
              <a:t>删</a:t>
            </a:r>
            <a:r>
              <a:rPr lang="zh-CN" altLang="en-US">
                <a:ea typeface="宋体" panose="02010600030101010101" pitchFamily="2" charset="-122"/>
              </a:rPr>
              <a:t>除的节</a:t>
            </a:r>
            <a:r>
              <a:rPr lang="zh-CN" altLang="en-US" smtClean="0">
                <a:ea typeface="宋体" panose="02010600030101010101" pitchFamily="2" charset="-122"/>
              </a:rPr>
              <a:t>点有两个子</a:t>
            </a:r>
            <a:r>
              <a:rPr lang="zh-CN" altLang="en-US">
                <a:ea typeface="宋体" panose="02010600030101010101" pitchFamily="2" charset="-122"/>
              </a:rPr>
              <a:t>节点，即该节</a:t>
            </a:r>
            <a:r>
              <a:rPr lang="zh-CN" altLang="en-US" smtClean="0">
                <a:ea typeface="宋体" panose="02010600030101010101" pitchFamily="2" charset="-122"/>
              </a:rPr>
              <a:t>点有左子</a:t>
            </a:r>
            <a:r>
              <a:rPr lang="zh-CN" altLang="en-US">
                <a:ea typeface="宋体" panose="02010600030101010101" pitchFamily="2" charset="-122"/>
              </a:rPr>
              <a:t>节</a:t>
            </a:r>
            <a:r>
              <a:rPr lang="zh-CN" altLang="en-US" smtClean="0">
                <a:ea typeface="宋体" panose="02010600030101010101" pitchFamily="2" charset="-122"/>
              </a:rPr>
              <a:t>点和右子节点。</a:t>
            </a:r>
            <a:r>
              <a:rPr lang="zh-CN" altLang="en-US">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7,3,10)</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a:t>
            </a:r>
            <a:r>
              <a:rPr lang="zh-CN" altLang="en-US" smtClean="0">
                <a:ea typeface="宋体" panose="02010600030101010101" pitchFamily="2" charset="-122"/>
              </a:rPr>
              <a:t>现</a:t>
            </a:r>
            <a:endParaRPr lang="en-US" altLang="zh-CN" smtClean="0">
              <a:ea typeface="宋体" panose="02010600030101010101" pitchFamily="2" charset="-122"/>
            </a:endParaRPr>
          </a:p>
          <a:p>
            <a:pPr marL="342900" indent="-342900">
              <a:buFontTx/>
              <a:buAutoNum type="arabicParenR"/>
            </a:pPr>
            <a:r>
              <a:rPr lang="zh-CN" altLang="en-US" smtClean="0">
                <a:ea typeface="宋体" panose="02010600030101010101" pitchFamily="2" charset="-122"/>
              </a:rPr>
              <a:t>课后练</a:t>
            </a:r>
            <a:r>
              <a:rPr lang="zh-CN" altLang="en-US">
                <a:ea typeface="宋体" panose="02010600030101010101" pitchFamily="2" charset="-122"/>
              </a:rPr>
              <a:t>习：完成老师代码，并使用第二种方式来解决</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86261" y="3816399"/>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778549" y="4878483"/>
          <a:ext cx="520965" cy="398961"/>
        </p:xfrm>
        <a:graphic>
          <a:graphicData uri="http://schemas.openxmlformats.org/presentationml/2006/ole">
            <mc:AlternateContent xmlns:mc="http://schemas.openxmlformats.org/markup-compatibility/2006">
              <mc:Choice xmlns:v="urn:schemas-microsoft-com:vml" Requires="v">
                <p:oleObj spid="_x0000_s33029" name="包装程序外壳对象" showAsIcon="1" r:id="rId2" imgW="685800" imgH="523875" progId="Package">
                  <p:embed/>
                </p:oleObj>
              </mc:Choice>
              <mc:Fallback>
                <p:oleObj name="包装程序外壳对象" showAsIcon="1" r:id="rId2" imgW="685800" imgH="523875" progId="Package">
                  <p:embed/>
                  <p:pic>
                    <p:nvPicPr>
                      <p:cNvPr id="0" name="图片 33028"/>
                      <p:cNvPicPr/>
                      <p:nvPr/>
                    </p:nvPicPr>
                    <p:blipFill>
                      <a:blip r:embed="rId3"/>
                      <a:stretch>
                        <a:fillRect/>
                      </a:stretch>
                    </p:blipFill>
                    <p:spPr>
                      <a:xfrm>
                        <a:off x="5778549" y="4878483"/>
                        <a:ext cx="520965" cy="398961"/>
                      </a:xfrm>
                      <a:prstGeom prst="rect">
                        <a:avLst/>
                      </a:prstGeom>
                    </p:spPr>
                  </p:pic>
                </p:oleObj>
              </mc:Fallback>
            </mc:AlternateContent>
          </a:graphicData>
        </a:graphic>
      </p:graphicFrame>
      <p:sp>
        <p:nvSpPr>
          <p:cNvPr id="8" name="TextBox 7"/>
          <p:cNvSpPr txBox="1"/>
          <p:nvPr/>
        </p:nvSpPr>
        <p:spPr>
          <a:xfrm>
            <a:off x="6515538" y="2555244"/>
            <a:ext cx="2935419" cy="1785104"/>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public int delRightTreeMin(Node node)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target = node;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循环查找左节点，就会找到最小值</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while (target.left != null)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target = target.left;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删除该节点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delNode(target.value);</a:t>
            </a:r>
            <a:endParaRPr lang="en-US" altLang="zh-CN"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return target.value;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r>
              <a:rPr lang="en-US" altLang="zh-CN" sz="2200" b="1" smtClean="0"/>
              <a:t>(AVL</a:t>
            </a:r>
            <a:r>
              <a:rPr lang="zh-CN" altLang="en-US" sz="2200" b="1" smtClean="0"/>
              <a:t>树</a:t>
            </a:r>
            <a:r>
              <a:rPr lang="en-US" altLang="zh-CN" sz="2200" b="1" smtClean="0"/>
              <a:t>)</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smtClean="0">
                <a:solidFill>
                  <a:srgbClr val="0070C0"/>
                </a:solidFill>
              </a:rPr>
              <a:t>看一个案例</a:t>
            </a:r>
            <a:r>
              <a:rPr lang="en-US" altLang="zh-CN" sz="2000" b="1" smtClean="0">
                <a:solidFill>
                  <a:srgbClr val="0070C0"/>
                </a:solidFill>
              </a:rPr>
              <a:t>(</a:t>
            </a:r>
            <a:r>
              <a:rPr lang="zh-CN" altLang="en-US" sz="2000" b="1" smtClean="0">
                <a:solidFill>
                  <a:srgbClr val="0070C0"/>
                </a:solidFill>
              </a:rPr>
              <a:t>说明二叉排序树可能的问题</a:t>
            </a:r>
            <a:r>
              <a:rPr lang="en-US" altLang="zh-CN" sz="2000" b="1" smtClean="0">
                <a:solidFill>
                  <a:srgbClr val="0070C0"/>
                </a:solidFill>
              </a:rPr>
              <a:t>)</a:t>
            </a:r>
            <a:endParaRPr lang="en-US" altLang="zh-CN" sz="2000" b="1" smtClean="0">
              <a:solidFill>
                <a:srgbClr val="0070C0"/>
              </a:solidFill>
            </a:endParaRPr>
          </a:p>
          <a:p>
            <a:endParaRPr lang="en-US" altLang="zh-CN"/>
          </a:p>
          <a:p>
            <a:r>
              <a:rPr lang="zh-CN" altLang="en-US" smtClean="0">
                <a:ea typeface="宋体" panose="02010600030101010101" pitchFamily="2" charset="-122"/>
              </a:rPr>
              <a:t>给你一个数列</a:t>
            </a:r>
            <a:r>
              <a:rPr lang="en-US" altLang="zh-CN" smtClean="0">
                <a:ea typeface="宋体" panose="02010600030101010101" pitchFamily="2" charset="-122"/>
              </a:rPr>
              <a:t>{1,2,3,4,5,6}</a:t>
            </a:r>
            <a:r>
              <a:rPr lang="zh-CN" altLang="en-US" smtClean="0">
                <a:ea typeface="宋体" panose="02010600030101010101" pitchFamily="2" charset="-122"/>
              </a:rPr>
              <a:t>，要求创建一颗二叉排序树</a:t>
            </a:r>
            <a:r>
              <a:rPr lang="en-US" altLang="zh-CN" smtClean="0">
                <a:ea typeface="宋体" panose="02010600030101010101" pitchFamily="2" charset="-122"/>
              </a:rPr>
              <a:t>(BST), </a:t>
            </a:r>
            <a:r>
              <a:rPr lang="zh-CN" altLang="en-US" smtClean="0">
                <a:ea typeface="宋体" panose="02010600030101010101" pitchFamily="2" charset="-122"/>
              </a:rPr>
              <a:t>并分析问题所在</a:t>
            </a:r>
            <a:r>
              <a:rPr lang="en-US" altLang="zh-CN" smtClean="0">
                <a:ea typeface="宋体" panose="02010600030101010101" pitchFamily="2" charset="-122"/>
              </a:rPr>
              <a:t>.</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pSp>
        <p:nvGrpSpPr>
          <p:cNvPr id="3" name="组合 2"/>
          <p:cNvGrpSpPr/>
          <p:nvPr/>
        </p:nvGrpSpPr>
        <p:grpSpPr>
          <a:xfrm>
            <a:off x="938733" y="2432967"/>
            <a:ext cx="2513485" cy="2505355"/>
            <a:chOff x="938733" y="2432967"/>
            <a:chExt cx="2895600" cy="2895600"/>
          </a:xfrm>
        </p:grpSpPr>
        <p:sp>
          <p:nvSpPr>
            <p:cNvPr id="8" name="椭圆 7"/>
            <p:cNvSpPr/>
            <p:nvPr/>
          </p:nvSpPr>
          <p:spPr>
            <a:xfrm>
              <a:off x="938733" y="24329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91358" y="442369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a:t>
              </a:r>
              <a:endParaRPr lang="zh-CN" altLang="en-US" sz="1100"/>
            </a:p>
          </p:txBody>
        </p:sp>
        <p:sp>
          <p:nvSpPr>
            <p:cNvPr id="12" name="椭圆 11"/>
            <p:cNvSpPr/>
            <p:nvPr/>
          </p:nvSpPr>
          <p:spPr>
            <a:xfrm>
              <a:off x="1367358" y="28901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2</a:t>
              </a:r>
              <a:endParaRPr lang="zh-CN" altLang="en-US" sz="1100"/>
            </a:p>
          </p:txBody>
        </p:sp>
        <p:sp>
          <p:nvSpPr>
            <p:cNvPr id="13" name="椭圆 12"/>
            <p:cNvSpPr/>
            <p:nvPr/>
          </p:nvSpPr>
          <p:spPr>
            <a:xfrm>
              <a:off x="1862658" y="34235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14" name="椭圆 13"/>
            <p:cNvSpPr/>
            <p:nvPr/>
          </p:nvSpPr>
          <p:spPr>
            <a:xfrm>
              <a:off x="2367483" y="390934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4</a:t>
              </a:r>
              <a:endParaRPr lang="zh-CN" altLang="en-US" sz="1100"/>
            </a:p>
          </p:txBody>
        </p:sp>
        <p:cxnSp>
          <p:nvCxnSpPr>
            <p:cNvPr id="15" name="直接连接符 14"/>
            <p:cNvCxnSpPr>
              <a:stCxn id="8" idx="5"/>
              <a:endCxn id="12" idx="1"/>
            </p:cNvCxnSpPr>
            <p:nvPr/>
          </p:nvCxnSpPr>
          <p:spPr>
            <a:xfrm>
              <a:off x="1320848" y="2823212"/>
              <a:ext cx="112070" cy="1339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p:cNvCxnSpPr>
              <a:stCxn id="12" idx="5"/>
              <a:endCxn id="13" idx="1"/>
            </p:cNvCxnSpPr>
            <p:nvPr/>
          </p:nvCxnSpPr>
          <p:spPr>
            <a:xfrm>
              <a:off x="1749473" y="3280412"/>
              <a:ext cx="178745" cy="2101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a:stCxn id="13" idx="5"/>
              <a:endCxn id="14" idx="1"/>
            </p:cNvCxnSpPr>
            <p:nvPr/>
          </p:nvCxnSpPr>
          <p:spPr>
            <a:xfrm>
              <a:off x="2244773" y="3813812"/>
              <a:ext cx="188270" cy="1624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a:stCxn id="14" idx="5"/>
              <a:endCxn id="11" idx="1"/>
            </p:cNvCxnSpPr>
            <p:nvPr/>
          </p:nvCxnSpPr>
          <p:spPr>
            <a:xfrm>
              <a:off x="2749598" y="4299587"/>
              <a:ext cx="207320" cy="191060"/>
            </a:xfrm>
            <a:prstGeom prst="line">
              <a:avLst/>
            </a:prstGeom>
          </p:spPr>
          <p:style>
            <a:lnRef idx="3">
              <a:schemeClr val="accent3"/>
            </a:lnRef>
            <a:fillRef idx="0">
              <a:schemeClr val="accent3"/>
            </a:fillRef>
            <a:effectRef idx="2">
              <a:schemeClr val="accent3"/>
            </a:effectRef>
            <a:fontRef idx="minor">
              <a:schemeClr val="tx1"/>
            </a:fontRef>
          </p:style>
        </p:cxnSp>
        <p:sp>
          <p:nvSpPr>
            <p:cNvPr id="19" name="椭圆 18"/>
            <p:cNvSpPr/>
            <p:nvPr/>
          </p:nvSpPr>
          <p:spPr>
            <a:xfrm>
              <a:off x="3386658" y="48713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6</a:t>
              </a:r>
              <a:endParaRPr lang="zh-CN" altLang="en-US" sz="1100"/>
            </a:p>
          </p:txBody>
        </p:sp>
        <p:cxnSp>
          <p:nvCxnSpPr>
            <p:cNvPr id="20" name="直接连接符 19"/>
            <p:cNvCxnSpPr>
              <a:stCxn id="11" idx="5"/>
              <a:endCxn id="19" idx="1"/>
            </p:cNvCxnSpPr>
            <p:nvPr/>
          </p:nvCxnSpPr>
          <p:spPr>
            <a:xfrm>
              <a:off x="3273473" y="4813937"/>
              <a:ext cx="178745" cy="124385"/>
            </a:xfrm>
            <a:prstGeom prst="line">
              <a:avLst/>
            </a:prstGeom>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3840762" y="2361138"/>
            <a:ext cx="5250155" cy="2123658"/>
          </a:xfrm>
          <a:prstGeom prst="rect">
            <a:avLst/>
          </a:prstGeom>
          <a:noFill/>
        </p:spPr>
        <p:txBody>
          <a:bodyPr wrap="none" rtlCol="0">
            <a:spAutoFit/>
          </a:bodyPr>
          <a:lstStyle/>
          <a:p>
            <a:r>
              <a:rPr lang="zh-CN" altLang="en-US" b="1" smtClean="0"/>
              <a:t>左边</a:t>
            </a:r>
            <a:r>
              <a:rPr lang="en-US" altLang="zh-CN" b="1" smtClean="0"/>
              <a:t>BST </a:t>
            </a:r>
            <a:r>
              <a:rPr lang="zh-CN" altLang="en-US" b="1" smtClean="0"/>
              <a:t>存在的问题分析</a:t>
            </a:r>
            <a:r>
              <a:rPr lang="en-US" altLang="zh-CN" smtClean="0"/>
              <a:t>:</a:t>
            </a:r>
            <a:endParaRPr lang="en-US" altLang="zh-CN" smtClean="0"/>
          </a:p>
          <a:p>
            <a:endParaRPr lang="en-US" altLang="zh-CN" smtClean="0"/>
          </a:p>
          <a:p>
            <a:pPr marL="342900" indent="-342900">
              <a:buAutoNum type="arabicParenR"/>
            </a:pPr>
            <a:r>
              <a:rPr lang="zh-CN" altLang="en-US" sz="1600"/>
              <a:t>左子树全部为空，从形式上看，更像一个单链表</a:t>
            </a:r>
            <a:r>
              <a:rPr lang="en-US" altLang="zh-CN" sz="1600"/>
              <a:t>.</a:t>
            </a:r>
            <a:endParaRPr lang="en-US" altLang="zh-CN" sz="1600"/>
          </a:p>
          <a:p>
            <a:pPr marL="342900" indent="-342900">
              <a:buAutoNum type="arabicParenR"/>
            </a:pPr>
            <a:r>
              <a:rPr lang="zh-CN" altLang="en-US" sz="1600"/>
              <a:t>插入速度没有影响</a:t>
            </a:r>
            <a:endParaRPr lang="en-US" altLang="zh-CN" sz="1600"/>
          </a:p>
          <a:p>
            <a:pPr marL="342900" indent="-342900">
              <a:buAutoNum type="arabicParenR"/>
            </a:pPr>
            <a:r>
              <a:rPr lang="zh-CN" altLang="en-US" sz="1600"/>
              <a:t>查询速度明显降低</a:t>
            </a:r>
            <a:r>
              <a:rPr lang="en-US" altLang="zh-CN" sz="1600"/>
              <a:t>(</a:t>
            </a:r>
            <a:r>
              <a:rPr lang="zh-CN" altLang="en-US" sz="1600"/>
              <a:t>因为需要依次比较</a:t>
            </a:r>
            <a:r>
              <a:rPr lang="en-US" altLang="zh-CN" sz="1600"/>
              <a:t>), </a:t>
            </a:r>
            <a:r>
              <a:rPr lang="zh-CN" altLang="en-US" sz="1600"/>
              <a:t>不能发挥</a:t>
            </a:r>
            <a:r>
              <a:rPr lang="en-US" altLang="zh-CN" sz="1600"/>
              <a:t>BST</a:t>
            </a:r>
            <a:br>
              <a:rPr lang="en-US" altLang="zh-CN" sz="1600"/>
            </a:br>
            <a:r>
              <a:rPr lang="zh-CN" altLang="en-US" sz="1600"/>
              <a:t>的优势，因为每次还需要比较左子树，其查询速度比</a:t>
            </a:r>
            <a:br>
              <a:rPr lang="en-US" altLang="zh-CN" sz="1600"/>
            </a:br>
            <a:r>
              <a:rPr lang="zh-CN" altLang="en-US" sz="1600"/>
              <a:t>单链表还慢</a:t>
            </a:r>
            <a:endParaRPr lang="en-US" altLang="zh-CN" sz="1600"/>
          </a:p>
          <a:p>
            <a:pPr marL="342900" indent="-342900">
              <a:buAutoNum type="arabicParenR"/>
            </a:pPr>
            <a:r>
              <a:rPr lang="zh-CN" altLang="en-US" sz="1600"/>
              <a:t>解决方案</a:t>
            </a:r>
            <a:r>
              <a:rPr lang="en-US" altLang="zh-CN" sz="1600"/>
              <a:t>-</a:t>
            </a:r>
            <a:r>
              <a:rPr lang="zh-CN" altLang="en-US" sz="1600"/>
              <a:t>平衡二叉树</a:t>
            </a:r>
            <a:r>
              <a:rPr lang="en-US" altLang="zh-CN" sz="1600"/>
              <a:t>(AVL</a:t>
            </a:r>
            <a:r>
              <a:rPr lang="en-US" altLang="zh-CN" sz="1600" smtClean="0"/>
              <a:t>) </a:t>
            </a:r>
            <a:endParaRPr lang="en-US" altLang="zh-CN" sz="1600" smtClean="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pPr marL="342900" indent="-342900">
              <a:buAutoNum type="arabicParenR"/>
            </a:pPr>
            <a:r>
              <a:rPr lang="zh-CN" altLang="en-US" smtClean="0"/>
              <a:t>平衡二叉树也叫平</a:t>
            </a:r>
            <a:r>
              <a:rPr lang="zh-CN" altLang="en-US"/>
              <a:t>衡二叉搜索树（</a:t>
            </a:r>
            <a:r>
              <a:rPr lang="en-US" altLang="zh-CN"/>
              <a:t>Self-balancing binary search tree</a:t>
            </a:r>
            <a:r>
              <a:rPr lang="zh-CN" altLang="en-US"/>
              <a:t>）又被称为</a:t>
            </a:r>
            <a:r>
              <a:rPr lang="en-US" altLang="zh-CN"/>
              <a:t>AVL</a:t>
            </a:r>
            <a:r>
              <a:rPr lang="zh-CN" altLang="en-US" smtClean="0"/>
              <a:t>树， 可以</a:t>
            </a:r>
            <a:r>
              <a:rPr lang="zh-CN" altLang="en-US" b="1" smtClean="0">
                <a:solidFill>
                  <a:srgbClr val="0070C0"/>
                </a:solidFill>
              </a:rPr>
              <a:t>保证查询效率较高</a:t>
            </a:r>
            <a:r>
              <a:rPr lang="zh-CN" altLang="en-US" smtClean="0"/>
              <a:t>。</a:t>
            </a:r>
            <a:endParaRPr lang="en-US" altLang="zh-CN" smtClean="0"/>
          </a:p>
          <a:p>
            <a:pPr marL="342900" indent="-342900">
              <a:buAutoNum type="arabicParenR"/>
            </a:pPr>
            <a:r>
              <a:rPr lang="zh-CN" altLang="en-US" smtClean="0"/>
              <a:t>具</a:t>
            </a:r>
            <a:r>
              <a:rPr lang="zh-CN" altLang="en-US"/>
              <a:t>有以</a:t>
            </a:r>
            <a:r>
              <a:rPr lang="zh-CN" altLang="en-US" smtClean="0"/>
              <a:t>下</a:t>
            </a:r>
            <a:r>
              <a:rPr lang="zh-CN" altLang="en-US" b="1"/>
              <a:t>特点</a:t>
            </a:r>
            <a:r>
              <a:rPr lang="zh-CN" altLang="en-US" smtClean="0"/>
              <a:t>：</a:t>
            </a:r>
            <a:r>
              <a:rPr lang="zh-CN" altLang="en-US"/>
              <a:t>它是一 棵空树或它的左右两个子树的高度差的绝对值不超过</a:t>
            </a:r>
            <a:r>
              <a:rPr lang="en-US" altLang="zh-CN"/>
              <a:t>1</a:t>
            </a:r>
            <a:r>
              <a:rPr lang="zh-CN" altLang="en-US"/>
              <a:t>，并且左右两个子树都是一棵平衡二叉</a:t>
            </a:r>
            <a:r>
              <a:rPr lang="zh-CN" altLang="en-US" smtClean="0"/>
              <a:t>树。</a:t>
            </a:r>
            <a:r>
              <a:rPr lang="zh-CN" altLang="en-US"/>
              <a:t>平衡二叉树的常用实现方法有</a:t>
            </a:r>
            <a:r>
              <a:rPr lang="zh-CN" altLang="en-US">
                <a:hlinkClick r:id="rId1"/>
              </a:rPr>
              <a:t>红黑树</a:t>
            </a:r>
            <a:r>
              <a:rPr lang="zh-CN" altLang="en-US"/>
              <a:t>、</a:t>
            </a:r>
            <a:r>
              <a:rPr lang="en-US" altLang="zh-CN">
                <a:hlinkClick r:id="rId2"/>
              </a:rPr>
              <a:t>AVL</a:t>
            </a:r>
            <a:r>
              <a:rPr lang="zh-CN" altLang="en-US"/>
              <a:t>、</a:t>
            </a:r>
            <a:r>
              <a:rPr lang="zh-CN" altLang="en-US">
                <a:hlinkClick r:id="rId3"/>
              </a:rPr>
              <a:t>替罪羊树</a:t>
            </a:r>
            <a:r>
              <a:rPr lang="zh-CN" altLang="en-US"/>
              <a:t>、</a:t>
            </a:r>
            <a:r>
              <a:rPr lang="en-US" altLang="zh-CN">
                <a:hlinkClick r:id="rId4"/>
              </a:rPr>
              <a:t>Treap</a:t>
            </a:r>
            <a:r>
              <a:rPr lang="zh-CN" altLang="en-US"/>
              <a:t>、</a:t>
            </a:r>
            <a:r>
              <a:rPr lang="zh-CN" altLang="en-US">
                <a:hlinkClick r:id="rId5"/>
              </a:rPr>
              <a:t>伸展树</a:t>
            </a:r>
            <a:r>
              <a:rPr lang="zh-CN" altLang="en-US"/>
              <a:t>等</a:t>
            </a:r>
            <a:r>
              <a:rPr lang="zh-CN" altLang="en-US" smtClean="0"/>
              <a:t>。</a:t>
            </a:r>
            <a:endParaRPr lang="en-US" altLang="zh-CN" smtClean="0"/>
          </a:p>
          <a:p>
            <a:pPr marL="342900" indent="-342900">
              <a:buAutoNum type="arabicParenR"/>
            </a:pPr>
            <a:r>
              <a:rPr lang="zh-CN" altLang="en-US" smtClean="0">
                <a:ea typeface="宋体" panose="02010600030101010101" pitchFamily="2" charset="-122"/>
              </a:rPr>
              <a:t>举例说明</a:t>
            </a:r>
            <a:r>
              <a:rPr lang="en-US" altLang="zh-CN" smtClean="0">
                <a:ea typeface="宋体" panose="02010600030101010101" pitchFamily="2" charset="-122"/>
              </a:rPr>
              <a:t>, </a:t>
            </a:r>
            <a:r>
              <a:rPr lang="zh-CN" altLang="en-US" smtClean="0">
                <a:ea typeface="宋体" panose="02010600030101010101" pitchFamily="2" charset="-122"/>
              </a:rPr>
              <a:t>看看下面哪</a:t>
            </a:r>
            <a:r>
              <a:rPr lang="zh-CN" altLang="en-US">
                <a:ea typeface="宋体" panose="02010600030101010101" pitchFamily="2" charset="-122"/>
              </a:rPr>
              <a:t>些</a:t>
            </a:r>
            <a:r>
              <a:rPr lang="en-US" altLang="zh-CN" smtClean="0">
                <a:ea typeface="宋体" panose="02010600030101010101" pitchFamily="2" charset="-122"/>
              </a:rPr>
              <a:t>AVL</a:t>
            </a:r>
            <a:r>
              <a:rPr lang="zh-CN" altLang="en-US" smtClean="0">
                <a:ea typeface="宋体" panose="02010600030101010101" pitchFamily="2" charset="-122"/>
              </a:rPr>
              <a:t>树</a:t>
            </a:r>
            <a:r>
              <a:rPr lang="en-US" altLang="zh-CN" smtClean="0">
                <a:ea typeface="宋体" panose="02010600030101010101" pitchFamily="2" charset="-122"/>
              </a:rPr>
              <a:t>, </a:t>
            </a:r>
            <a:r>
              <a:rPr lang="zh-CN" altLang="en-US" smtClean="0">
                <a:ea typeface="宋体" panose="02010600030101010101" pitchFamily="2" charset="-122"/>
              </a:rPr>
              <a:t>为什么</a:t>
            </a:r>
            <a:r>
              <a:rPr lang="en-US" altLang="zh-CN" smtClean="0">
                <a:ea typeface="宋体" panose="02010600030101010101" pitchFamily="2" charset="-122"/>
              </a:rPr>
              <a:t>?</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32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045" y="3898548"/>
            <a:ext cx="13525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2940" y="3744391"/>
            <a:ext cx="14192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401" y="3898548"/>
            <a:ext cx="14954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6426621" y="4561463"/>
          <a:ext cx="643649" cy="554528"/>
        </p:xfrm>
        <a:graphic>
          <a:graphicData uri="http://schemas.openxmlformats.org/presentationml/2006/ole">
            <mc:AlternateContent xmlns:mc="http://schemas.openxmlformats.org/markup-compatibility/2006">
              <mc:Choice xmlns:v="urn:schemas-microsoft-com:vml" Requires="v">
                <p:oleObj spid="_x0000_s53407" name="包装程序外壳对象" showAsIcon="1" r:id="rId9" imgW="609600" imgH="523875" progId="Package">
                  <p:embed/>
                </p:oleObj>
              </mc:Choice>
              <mc:Fallback>
                <p:oleObj name="包装程序外壳对象" showAsIcon="1" r:id="rId9" imgW="609600" imgH="523875" progId="Package">
                  <p:embed/>
                  <p:pic>
                    <p:nvPicPr>
                      <p:cNvPr id="0" name="图片 53406"/>
                      <p:cNvPicPr/>
                      <p:nvPr/>
                    </p:nvPicPr>
                    <p:blipFill>
                      <a:blip r:embed="rId10"/>
                      <a:stretch>
                        <a:fillRect/>
                      </a:stretch>
                    </p:blipFill>
                    <p:spPr>
                      <a:xfrm>
                        <a:off x="6426621" y="4561463"/>
                        <a:ext cx="643649" cy="55452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smtClean="0">
                <a:solidFill>
                  <a:srgbClr val="0070C0"/>
                </a:solidFill>
              </a:rPr>
              <a:t>单旋转</a:t>
            </a:r>
            <a:r>
              <a:rPr lang="en-US" altLang="zh-CN" sz="2000" b="1" smtClean="0">
                <a:solidFill>
                  <a:srgbClr val="0070C0"/>
                </a:solidFill>
              </a:rPr>
              <a:t>(</a:t>
            </a:r>
            <a:r>
              <a:rPr lang="zh-CN" altLang="en-US" sz="2000" b="1" smtClean="0">
                <a:solidFill>
                  <a:srgbClr val="0070C0"/>
                </a:solidFill>
              </a:rPr>
              <a:t>左旋转</a:t>
            </a:r>
            <a:r>
              <a:rPr lang="en-US" altLang="zh-CN" sz="2000" b="1" smtClean="0">
                <a:solidFill>
                  <a:srgbClr val="0070C0"/>
                </a:solidFill>
              </a:rPr>
              <a:t>)</a:t>
            </a:r>
            <a:endParaRPr lang="en-US" altLang="zh-CN" sz="2000" b="1" smtClean="0">
              <a:solidFill>
                <a:srgbClr val="0070C0"/>
              </a:solidFill>
            </a:endParaRPr>
          </a:p>
          <a:p>
            <a:endParaRPr lang="en-US" altLang="zh-CN"/>
          </a:p>
          <a:p>
            <a:pPr marL="342900" indent="-342900">
              <a:buAutoNum type="arabicParenR"/>
            </a:pPr>
            <a:r>
              <a:rPr lang="zh-CN" altLang="en-US" smtClean="0"/>
              <a:t>要求</a:t>
            </a:r>
            <a:r>
              <a:rPr lang="en-US" altLang="zh-CN" smtClean="0"/>
              <a:t>: </a:t>
            </a:r>
            <a:r>
              <a:rPr lang="zh-CN" altLang="en-US" smtClean="0"/>
              <a:t>给你一个数列，创建出对应的平衡二叉树</a:t>
            </a:r>
            <a:r>
              <a:rPr lang="en-US" altLang="zh-CN" smtClean="0"/>
              <a:t>.</a:t>
            </a:r>
            <a:r>
              <a:rPr lang="zh-CN" altLang="en-US" smtClean="0">
                <a:ea typeface="宋体" panose="02010600030101010101" pitchFamily="2" charset="-122"/>
              </a:rPr>
              <a:t>数列</a:t>
            </a:r>
            <a:r>
              <a:rPr lang="en-US" altLang="zh-CN" smtClean="0">
                <a:ea typeface="宋体" panose="02010600030101010101" pitchFamily="2" charset="-122"/>
              </a:rPr>
              <a:t> {</a:t>
            </a:r>
            <a:r>
              <a:rPr lang="en-US" altLang="zh-CN"/>
              <a:t>4,3,6,5,7,8</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r>
              <a:rPr lang="en-US" altLang="zh-CN" smtClean="0">
                <a:ea typeface="宋体" panose="02010600030101010101" pitchFamily="2" charset="-122"/>
              </a:rPr>
              <a:t>(</a:t>
            </a:r>
            <a:r>
              <a:rPr lang="zh-CN" altLang="en-US"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 </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smtClean="0"/>
              <a:t>//add(Node node) </a:t>
            </a:r>
            <a:r>
              <a:rPr lang="zh-CN" altLang="en-US" sz="1600"/>
              <a:t>左旋转</a:t>
            </a:r>
            <a:r>
              <a:rPr lang="en-US" altLang="zh-CN" sz="1600"/>
              <a:t>[</a:t>
            </a:r>
            <a:r>
              <a:rPr lang="zh-CN" altLang="en-US" sz="1600"/>
              <a:t>单旋转</a:t>
            </a:r>
            <a:r>
              <a:rPr lang="en-US" altLang="zh-CN" sz="1600"/>
              <a:t>]</a:t>
            </a:r>
            <a:endParaRPr lang="en-US" altLang="zh-CN" sz="1600"/>
          </a:p>
          <a:p>
            <a:r>
              <a:rPr lang="en-US" altLang="zh-CN" sz="1600" b="1"/>
              <a:t>if (rightHeight() - leftHeight() &gt; 1) {</a:t>
            </a:r>
            <a:endParaRPr lang="en-US" altLang="zh-CN" sz="1600" b="1"/>
          </a:p>
          <a:p>
            <a:r>
              <a:rPr lang="en-US" altLang="zh-CN" sz="1600"/>
              <a:t>leftRotate();</a:t>
            </a:r>
            <a:endParaRPr lang="en-US" altLang="zh-CN" sz="1600"/>
          </a:p>
          <a:p>
            <a:r>
              <a:rPr lang="en-US" altLang="zh-CN" sz="1600"/>
              <a:t>}</a:t>
            </a:r>
            <a:endParaRPr lang="zh-CN" altLang="en-US" sz="1600"/>
          </a:p>
        </p:txBody>
      </p:sp>
      <p:sp>
        <p:nvSpPr>
          <p:cNvPr id="4" name="TextBox 3"/>
          <p:cNvSpPr txBox="1"/>
          <p:nvPr/>
        </p:nvSpPr>
        <p:spPr>
          <a:xfrm>
            <a:off x="5277102" y="3156812"/>
            <a:ext cx="3525783" cy="2169825"/>
          </a:xfrm>
          <a:prstGeom prst="rect">
            <a:avLst/>
          </a:prstGeom>
          <a:noFill/>
        </p:spPr>
        <p:txBody>
          <a:bodyPr wrap="square" rtlCol="0">
            <a:spAutoFit/>
          </a:bodyPr>
          <a:lstStyle/>
          <a:p>
            <a:r>
              <a:rPr lang="en-US" altLang="zh-CN" sz="1500" b="1" smtClean="0"/>
              <a:t>//class Node </a:t>
            </a:r>
            <a:r>
              <a:rPr lang="zh-CN" altLang="en-US" sz="1500" b="1" smtClean="0"/>
              <a:t>左旋转</a:t>
            </a:r>
            <a:endParaRPr lang="en-US" altLang="zh-CN" sz="1500" b="1" smtClean="0"/>
          </a:p>
          <a:p>
            <a:r>
              <a:rPr lang="en-US" altLang="zh-CN" sz="1500" b="1" smtClean="0"/>
              <a:t>private </a:t>
            </a:r>
            <a:r>
              <a:rPr lang="en-US" altLang="zh-CN" sz="1500" b="1"/>
              <a:t>void leftRotate() </a:t>
            </a:r>
            <a:r>
              <a:rPr lang="en-US" altLang="zh-CN" sz="1500" b="1" smtClean="0"/>
              <a:t>{</a:t>
            </a:r>
            <a:endParaRPr lang="zh-CN" altLang="en-US" sz="1500"/>
          </a:p>
          <a:p>
            <a:r>
              <a:rPr lang="en-US" altLang="zh-CN" sz="1500"/>
              <a:t>Node newLeft = </a:t>
            </a:r>
            <a:r>
              <a:rPr lang="en-US" altLang="zh-CN" sz="1500" b="1"/>
              <a:t>new Node(value</a:t>
            </a:r>
            <a:r>
              <a:rPr lang="en-US" altLang="zh-CN" sz="1500" b="1" smtClean="0"/>
              <a:t>);</a:t>
            </a:r>
            <a:endParaRPr lang="zh-CN" altLang="en-US" sz="1500"/>
          </a:p>
          <a:p>
            <a:r>
              <a:rPr lang="en-US" altLang="zh-CN" sz="1500"/>
              <a:t>newLeft.left=left</a:t>
            </a:r>
            <a:r>
              <a:rPr lang="en-US" altLang="zh-CN" sz="1500" smtClean="0"/>
              <a:t>;</a:t>
            </a:r>
            <a:endParaRPr lang="zh-CN" altLang="en-US" sz="1500"/>
          </a:p>
          <a:p>
            <a:r>
              <a:rPr lang="en-US" altLang="zh-CN" sz="1500"/>
              <a:t>newLeft.right=right.left</a:t>
            </a:r>
            <a:r>
              <a:rPr lang="en-US" altLang="zh-CN" sz="1500" smtClean="0"/>
              <a:t>;</a:t>
            </a:r>
            <a:endParaRPr lang="zh-CN" altLang="en-US" sz="1500"/>
          </a:p>
          <a:p>
            <a:r>
              <a:rPr lang="en-US" altLang="zh-CN" sz="1500"/>
              <a:t>value=right.value</a:t>
            </a:r>
            <a:r>
              <a:rPr lang="en-US" altLang="zh-CN" sz="1500" smtClean="0"/>
              <a:t>;</a:t>
            </a:r>
            <a:endParaRPr lang="zh-CN" altLang="en-US" sz="1500"/>
          </a:p>
          <a:p>
            <a:r>
              <a:rPr lang="en-US" altLang="zh-CN" sz="1500"/>
              <a:t>right=right.right</a:t>
            </a:r>
            <a:r>
              <a:rPr lang="en-US" altLang="zh-CN" sz="1500" smtClean="0"/>
              <a:t>;</a:t>
            </a:r>
            <a:endParaRPr lang="zh-CN" altLang="en-US" sz="1500"/>
          </a:p>
          <a:p>
            <a:r>
              <a:rPr lang="en-US" altLang="zh-CN" sz="1500"/>
              <a:t>left=newLeft;</a:t>
            </a:r>
            <a:endParaRPr lang="en-US" altLang="zh-CN" sz="1500"/>
          </a:p>
          <a:p>
            <a:r>
              <a:rPr lang="en-US" altLang="zh-CN" sz="1500"/>
              <a:t>}</a:t>
            </a:r>
            <a:endParaRPr lang="zh-CN" altLang="en-US" sz="1500"/>
          </a:p>
        </p:txBody>
      </p:sp>
      <p:graphicFrame>
        <p:nvGraphicFramePr>
          <p:cNvPr id="5" name="对象 4"/>
          <p:cNvGraphicFramePr>
            <a:graphicFrameLocks noChangeAspect="1"/>
          </p:cNvGraphicFramePr>
          <p:nvPr/>
        </p:nvGraphicFramePr>
        <p:xfrm>
          <a:off x="3186261" y="2407881"/>
          <a:ext cx="846199" cy="408070"/>
        </p:xfrm>
        <a:graphic>
          <a:graphicData uri="http://schemas.openxmlformats.org/presentationml/2006/ole">
            <mc:AlternateContent xmlns:mc="http://schemas.openxmlformats.org/markup-compatibility/2006">
              <mc:Choice xmlns:v="urn:schemas-microsoft-com:vml" Requires="v">
                <p:oleObj spid="_x0000_s55698" name="包装程序外壳对象" showAsIcon="1" r:id="rId1" imgW="1095375" imgH="523875" progId="Package">
                  <p:embed/>
                </p:oleObj>
              </mc:Choice>
              <mc:Fallback>
                <p:oleObj name="包装程序外壳对象" showAsIcon="1" r:id="rId1" imgW="1095375" imgH="523875" progId="Package">
                  <p:embed/>
                  <p:pic>
                    <p:nvPicPr>
                      <p:cNvPr id="0" name="图片 55697"/>
                      <p:cNvPicPr/>
                      <p:nvPr/>
                    </p:nvPicPr>
                    <p:blipFill>
                      <a:blip r:embed="rId2"/>
                      <a:stretch>
                        <a:fillRect/>
                      </a:stretch>
                    </p:blipFill>
                    <p:spPr>
                      <a:xfrm>
                        <a:off x="3186261" y="2407881"/>
                        <a:ext cx="846199" cy="40807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5699" name="包装程序外壳对象" showAsIcon="1" r:id="rId3" imgW="1590675" imgH="523875" progId="Package">
                  <p:embed/>
                </p:oleObj>
              </mc:Choice>
              <mc:Fallback>
                <p:oleObj name="包装程序外壳对象" showAsIcon="1" r:id="rId3" imgW="1590675" imgH="523875" progId="Package">
                  <p:embed/>
                  <p:pic>
                    <p:nvPicPr>
                      <p:cNvPr id="0" name="图片 55698"/>
                      <p:cNvPicPr/>
                      <p:nvPr/>
                    </p:nvPicPr>
                    <p:blipFill>
                      <a:blip r:embed="rId4"/>
                      <a:stretch>
                        <a:fillRect/>
                      </a:stretch>
                    </p:blipFill>
                    <p:spPr>
                      <a:xfrm>
                        <a:off x="4182237" y="2417319"/>
                        <a:ext cx="1176399" cy="391841"/>
                      </a:xfrm>
                      <a:prstGeom prst="rect">
                        <a:avLst/>
                      </a:prstGeom>
                    </p:spPr>
                  </p:pic>
                </p:oleObj>
              </mc:Fallback>
            </mc:AlternateContent>
          </a:graphicData>
        </a:graphic>
      </p:graphicFrame>
      <p:sp>
        <p:nvSpPr>
          <p:cNvPr id="9" name="TextBox 8"/>
          <p:cNvSpPr txBox="1"/>
          <p:nvPr/>
        </p:nvSpPr>
        <p:spPr>
          <a:xfrm>
            <a:off x="593973" y="4589903"/>
            <a:ext cx="4450257" cy="738664"/>
          </a:xfrm>
          <a:prstGeom prst="rect">
            <a:avLst/>
          </a:prstGeom>
          <a:solidFill>
            <a:schemeClr val="bg1">
              <a:lumMod val="95000"/>
            </a:schemeClr>
          </a:solidFill>
        </p:spPr>
        <p:txBody>
          <a:bodyPr wrap="none" rtlCol="0">
            <a:spAutoFit/>
          </a:bodyPr>
          <a:lstStyle/>
          <a:p>
            <a:r>
              <a:rPr lang="zh-CN" altLang="zh-CN" sz="1400" b="1">
                <a:solidFill>
                  <a:srgbClr val="DA0000"/>
                </a:solidFill>
              </a:rPr>
              <a:t>对节点</a:t>
            </a:r>
            <a:r>
              <a:rPr lang="en-US" altLang="zh-CN" sz="1400" b="1">
                <a:solidFill>
                  <a:srgbClr val="DA0000"/>
                </a:solidFill>
              </a:rPr>
              <a:t>A</a:t>
            </a:r>
            <a:r>
              <a:rPr lang="zh-CN" altLang="zh-CN" sz="1400" b="1">
                <a:solidFill>
                  <a:srgbClr val="DA0000"/>
                </a:solidFill>
              </a:rPr>
              <a:t>进行</a:t>
            </a:r>
            <a:r>
              <a:rPr lang="zh-CN" altLang="en-US" sz="1400" b="1">
                <a:solidFill>
                  <a:srgbClr val="DA0000"/>
                </a:solidFill>
              </a:rPr>
              <a:t>左</a:t>
            </a:r>
            <a:r>
              <a:rPr lang="zh-CN" altLang="zh-CN" sz="1400" b="1">
                <a:solidFill>
                  <a:srgbClr val="DA0000"/>
                </a:solidFill>
              </a:rPr>
              <a:t>旋转的步骤 </a:t>
            </a:r>
            <a:endParaRPr lang="zh-CN" altLang="zh-CN" sz="1400" b="1">
              <a:solidFill>
                <a:srgbClr val="DA0000"/>
              </a:solidFill>
            </a:endParaRPr>
          </a:p>
          <a:p>
            <a:pPr marL="342900" indent="-342900">
              <a:buAutoNum type="arabicParenR"/>
            </a:pPr>
            <a:r>
              <a:rPr lang="zh-CN" altLang="zh-CN" sz="1400" smtClean="0"/>
              <a:t>将</a:t>
            </a:r>
            <a:r>
              <a:rPr lang="en-US" altLang="zh-CN" sz="1400"/>
              <a:t>A </a:t>
            </a:r>
            <a:r>
              <a:rPr lang="zh-CN" altLang="zh-CN" sz="1400"/>
              <a:t>节点的 </a:t>
            </a:r>
            <a:r>
              <a:rPr lang="zh-CN" altLang="en-US" sz="1400"/>
              <a:t>右</a:t>
            </a:r>
            <a:r>
              <a:rPr lang="zh-CN" altLang="zh-CN" sz="1400"/>
              <a:t>节点 的 </a:t>
            </a:r>
            <a:r>
              <a:rPr lang="zh-CN" altLang="en-US" sz="1400" smtClean="0"/>
              <a:t>左</a:t>
            </a:r>
            <a:r>
              <a:rPr lang="zh-CN" altLang="zh-CN" sz="1400" smtClean="0"/>
              <a:t>节</a:t>
            </a:r>
            <a:r>
              <a:rPr lang="zh-CN" altLang="zh-CN" sz="1400"/>
              <a:t>点 ，指向 </a:t>
            </a:r>
            <a:r>
              <a:rPr lang="en-US" altLang="zh-CN" sz="1400"/>
              <a:t>A</a:t>
            </a:r>
            <a:r>
              <a:rPr lang="zh-CN" altLang="zh-CN" sz="1400"/>
              <a:t>节</a:t>
            </a:r>
            <a:r>
              <a:rPr lang="zh-CN" altLang="zh-CN" sz="1400" smtClean="0"/>
              <a:t>点</a:t>
            </a:r>
            <a:endParaRPr lang="en-US" altLang="zh-CN" sz="1400" smtClean="0"/>
          </a:p>
          <a:p>
            <a:pPr marL="342900" indent="-342900">
              <a:buAutoNum type="arabicParenR"/>
            </a:pPr>
            <a:r>
              <a:rPr lang="zh-CN" altLang="zh-CN" sz="1400" smtClean="0"/>
              <a:t>将 </a:t>
            </a:r>
            <a:r>
              <a:rPr lang="en-US" altLang="zh-CN" sz="1400"/>
              <a:t>A</a:t>
            </a:r>
            <a:r>
              <a:rPr lang="zh-CN" altLang="zh-CN" sz="1400"/>
              <a:t>节点的</a:t>
            </a:r>
            <a:r>
              <a:rPr lang="zh-CN" altLang="en-US" sz="1400"/>
              <a:t>右</a:t>
            </a:r>
            <a:r>
              <a:rPr lang="zh-CN" altLang="zh-CN" sz="1400"/>
              <a:t>节点，指向</a:t>
            </a:r>
            <a:r>
              <a:rPr lang="en-US" altLang="zh-CN" sz="1400"/>
              <a:t>A </a:t>
            </a:r>
            <a:r>
              <a:rPr lang="zh-CN" altLang="en-US" sz="1400"/>
              <a:t>节</a:t>
            </a:r>
            <a:r>
              <a:rPr lang="zh-CN" altLang="en-US" sz="1400" smtClean="0"/>
              <a:t>点的右</a:t>
            </a:r>
            <a:r>
              <a:rPr lang="zh-CN" altLang="zh-CN" sz="1400"/>
              <a:t>节点的</a:t>
            </a:r>
            <a:r>
              <a:rPr lang="zh-CN" altLang="en-US" sz="1400"/>
              <a:t>左</a:t>
            </a:r>
            <a:r>
              <a:rPr lang="zh-CN" altLang="zh-CN" sz="1400"/>
              <a:t>节点 </a:t>
            </a:r>
            <a:endParaRPr lang="zh-CN" altLang="zh-CN" sz="1400"/>
          </a:p>
        </p:txBody>
      </p:sp>
      <p:graphicFrame>
        <p:nvGraphicFramePr>
          <p:cNvPr id="8" name="对象 7"/>
          <p:cNvGraphicFramePr>
            <a:graphicFrameLocks noChangeAspect="1"/>
          </p:cNvGraphicFramePr>
          <p:nvPr/>
        </p:nvGraphicFramePr>
        <p:xfrm>
          <a:off x="5562525" y="2382266"/>
          <a:ext cx="1584176" cy="570037"/>
        </p:xfrm>
        <a:graphic>
          <a:graphicData uri="http://schemas.openxmlformats.org/presentationml/2006/ole">
            <mc:AlternateContent xmlns:mc="http://schemas.openxmlformats.org/markup-compatibility/2006">
              <mc:Choice xmlns:v="urn:schemas-microsoft-com:vml" Requires="v">
                <p:oleObj spid="_x0000_s55700" name="包装程序外壳对象" showAsIcon="1" r:id="rId5" imgW="952500" imgH="523875" progId="Package">
                  <p:embed/>
                </p:oleObj>
              </mc:Choice>
              <mc:Fallback>
                <p:oleObj name="包装程序外壳对象" showAsIcon="1" r:id="rId5" imgW="952500" imgH="523875" progId="Package">
                  <p:embed/>
                  <p:pic>
                    <p:nvPicPr>
                      <p:cNvPr id="0" name="图片 55699"/>
                      <p:cNvPicPr/>
                      <p:nvPr/>
                    </p:nvPicPr>
                    <p:blipFill>
                      <a:blip r:embed="rId6"/>
                      <a:stretch>
                        <a:fillRect/>
                      </a:stretch>
                    </p:blipFill>
                    <p:spPr>
                      <a:xfrm>
                        <a:off x="5562525" y="2382266"/>
                        <a:ext cx="1584176" cy="57003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smtClean="0">
                <a:solidFill>
                  <a:srgbClr val="0070C0"/>
                </a:solidFill>
              </a:rPr>
              <a:t>单旋转</a:t>
            </a:r>
            <a:r>
              <a:rPr lang="en-US" altLang="zh-CN" sz="2000" b="1" smtClean="0">
                <a:solidFill>
                  <a:srgbClr val="0070C0"/>
                </a:solidFill>
              </a:rPr>
              <a:t>(</a:t>
            </a:r>
            <a:r>
              <a:rPr lang="zh-CN" altLang="en-US" sz="2000" b="1">
                <a:solidFill>
                  <a:srgbClr val="0070C0"/>
                </a:solidFill>
              </a:rPr>
              <a:t>右</a:t>
            </a:r>
            <a:r>
              <a:rPr lang="zh-CN" altLang="en-US" sz="2000" b="1" smtClean="0">
                <a:solidFill>
                  <a:srgbClr val="0070C0"/>
                </a:solidFill>
              </a:rPr>
              <a:t>旋转</a:t>
            </a:r>
            <a:r>
              <a:rPr lang="en-US" altLang="zh-CN" sz="2000" b="1" smtClean="0">
                <a:solidFill>
                  <a:srgbClr val="0070C0"/>
                </a:solidFill>
              </a:rPr>
              <a:t>)</a:t>
            </a:r>
            <a:endParaRPr lang="en-US" altLang="zh-CN" sz="2000" b="1" smtClean="0">
              <a:solidFill>
                <a:srgbClr val="0070C0"/>
              </a:solidFill>
            </a:endParaRPr>
          </a:p>
          <a:p>
            <a:endParaRPr lang="en-US" altLang="zh-CN"/>
          </a:p>
          <a:p>
            <a:pPr marL="342900" indent="-342900">
              <a:buAutoNum type="arabicParenR"/>
            </a:pPr>
            <a:r>
              <a:rPr lang="zh-CN" altLang="en-US" smtClean="0"/>
              <a:t>要求</a:t>
            </a:r>
            <a:r>
              <a:rPr lang="en-US" altLang="zh-CN" smtClean="0"/>
              <a:t>: </a:t>
            </a:r>
            <a:r>
              <a:rPr lang="zh-CN" altLang="en-US" smtClean="0"/>
              <a:t>给你一个数列，创建出对应的平衡二叉树</a:t>
            </a:r>
            <a:r>
              <a:rPr lang="en-US" altLang="zh-CN" smtClean="0"/>
              <a:t>.</a:t>
            </a:r>
            <a:r>
              <a:rPr lang="zh-CN" altLang="en-US" smtClean="0">
                <a:ea typeface="宋体" panose="02010600030101010101" pitchFamily="2" charset="-122"/>
              </a:rPr>
              <a:t>数列</a:t>
            </a:r>
            <a:r>
              <a:rPr lang="en-US" altLang="zh-CN" smtClean="0">
                <a:ea typeface="宋体" panose="02010600030101010101" pitchFamily="2" charset="-122"/>
              </a:rPr>
              <a:t> {</a:t>
            </a:r>
            <a:r>
              <a:rPr lang="en-US" altLang="zh-CN"/>
              <a:t>10,12, 8, 9, 7, 6</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r>
              <a:rPr lang="en-US" altLang="zh-CN" smtClean="0">
                <a:ea typeface="宋体" panose="02010600030101010101" pitchFamily="2" charset="-122"/>
              </a:rPr>
              <a:t>(</a:t>
            </a:r>
            <a:r>
              <a:rPr lang="zh-CN" altLang="en-US"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 </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smtClean="0"/>
              <a:t>//add(Node node) </a:t>
            </a:r>
            <a:r>
              <a:rPr lang="zh-CN" altLang="en-US" sz="1600"/>
              <a:t>右</a:t>
            </a:r>
            <a:r>
              <a:rPr lang="zh-CN" altLang="en-US" sz="1600" smtClean="0"/>
              <a:t>旋</a:t>
            </a:r>
            <a:r>
              <a:rPr lang="zh-CN" altLang="en-US" sz="1600"/>
              <a:t>转</a:t>
            </a:r>
            <a:r>
              <a:rPr lang="en-US" altLang="zh-CN" sz="1600"/>
              <a:t>[</a:t>
            </a:r>
            <a:r>
              <a:rPr lang="zh-CN" altLang="en-US" sz="1600"/>
              <a:t>单旋转</a:t>
            </a:r>
            <a:r>
              <a:rPr lang="en-US" altLang="zh-CN" sz="1600" smtClean="0"/>
              <a:t>]</a:t>
            </a:r>
            <a:endParaRPr lang="zh-CN" altLang="en-US" sz="1600"/>
          </a:p>
          <a:p>
            <a:r>
              <a:rPr lang="en-US" altLang="zh-CN" sz="1600" b="1"/>
              <a:t>if (leftHeight() - rightHeight() &gt; 1) {</a:t>
            </a:r>
            <a:endParaRPr lang="en-US" altLang="zh-CN" sz="1600" b="1"/>
          </a:p>
          <a:p>
            <a:r>
              <a:rPr lang="en-US" altLang="zh-CN" sz="1600"/>
              <a:t>rightRotate();</a:t>
            </a:r>
            <a:endParaRPr lang="en-US" altLang="zh-CN" sz="1600"/>
          </a:p>
          <a:p>
            <a:r>
              <a:rPr lang="en-US" altLang="zh-CN" sz="1600"/>
              <a:t>}</a:t>
            </a:r>
            <a:endParaRPr lang="en-US" altLang="zh-CN" sz="1600"/>
          </a:p>
        </p:txBody>
      </p:sp>
      <p:sp>
        <p:nvSpPr>
          <p:cNvPr id="4" name="TextBox 3"/>
          <p:cNvSpPr txBox="1"/>
          <p:nvPr/>
        </p:nvSpPr>
        <p:spPr>
          <a:xfrm>
            <a:off x="5490517" y="3168327"/>
            <a:ext cx="3525783" cy="2046714"/>
          </a:xfrm>
          <a:prstGeom prst="rect">
            <a:avLst/>
          </a:prstGeom>
          <a:noFill/>
        </p:spPr>
        <p:txBody>
          <a:bodyPr wrap="square" rtlCol="0">
            <a:spAutoFit/>
          </a:bodyPr>
          <a:lstStyle/>
          <a:p>
            <a:r>
              <a:rPr lang="en-US" altLang="zh-CN" sz="1500" b="1" smtClean="0"/>
              <a:t>//class Node </a:t>
            </a:r>
            <a:r>
              <a:rPr lang="zh-CN" altLang="en-US" sz="1500" b="1" smtClean="0"/>
              <a:t>右旋转</a:t>
            </a:r>
            <a:endParaRPr lang="en-US" altLang="zh-CN" sz="1500" b="1" smtClean="0"/>
          </a:p>
          <a:p>
            <a:r>
              <a:rPr lang="en-US" altLang="zh-CN" sz="1400" b="1"/>
              <a:t>private void rightRotate() </a:t>
            </a:r>
            <a:r>
              <a:rPr lang="en-US" altLang="zh-CN" sz="1400" b="1" smtClean="0"/>
              <a:t>{</a:t>
            </a:r>
            <a:endParaRPr lang="en-US" altLang="zh-CN" sz="1400" b="1" i="1"/>
          </a:p>
          <a:p>
            <a:r>
              <a:rPr lang="en-US" altLang="zh-CN" sz="1400"/>
              <a:t>Node newLeft = </a:t>
            </a:r>
            <a:r>
              <a:rPr lang="en-US" altLang="zh-CN" sz="1400" b="1"/>
              <a:t>new Node(value);</a:t>
            </a:r>
            <a:endParaRPr lang="en-US" altLang="zh-CN" sz="1400" b="1"/>
          </a:p>
          <a:p>
            <a:r>
              <a:rPr lang="en-US" altLang="zh-CN" sz="1400"/>
              <a:t>newLeft.right=right;</a:t>
            </a:r>
            <a:endParaRPr lang="en-US" altLang="zh-CN" sz="1400"/>
          </a:p>
          <a:p>
            <a:r>
              <a:rPr lang="en-US" altLang="zh-CN" sz="1400"/>
              <a:t>newLeft.left=left.right;</a:t>
            </a:r>
            <a:endParaRPr lang="en-US" altLang="zh-CN" sz="1400"/>
          </a:p>
          <a:p>
            <a:r>
              <a:rPr lang="en-US" altLang="zh-CN" sz="1400"/>
              <a:t>value=left.value;</a:t>
            </a:r>
            <a:endParaRPr lang="en-US" altLang="zh-CN" sz="1400"/>
          </a:p>
          <a:p>
            <a:r>
              <a:rPr lang="en-US" altLang="zh-CN" sz="1400"/>
              <a:t>left=left.left;</a:t>
            </a:r>
            <a:endParaRPr lang="en-US" altLang="zh-CN" sz="1400"/>
          </a:p>
          <a:p>
            <a:r>
              <a:rPr lang="en-US" altLang="zh-CN" sz="1400"/>
              <a:t>right=newLeft;</a:t>
            </a:r>
            <a:endParaRPr lang="en-US" altLang="zh-CN" sz="1400"/>
          </a:p>
          <a:p>
            <a:r>
              <a:rPr lang="en-US" altLang="zh-CN" sz="1400"/>
              <a:t>}</a:t>
            </a:r>
            <a:endParaRPr lang="en-US" altLang="zh-CN" sz="1400" b="1" smtClean="0"/>
          </a:p>
        </p:txBody>
      </p:sp>
      <p:graphicFrame>
        <p:nvGraphicFramePr>
          <p:cNvPr id="6" name="对象 5"/>
          <p:cNvGraphicFramePr>
            <a:graphicFrameLocks noChangeAspect="1"/>
          </p:cNvGraphicFramePr>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4671" name="包装程序外壳对象" showAsIcon="1" r:id="rId1" imgW="1590675" imgH="523875" progId="Package">
                  <p:embed/>
                </p:oleObj>
              </mc:Choice>
              <mc:Fallback>
                <p:oleObj name="包装程序外壳对象" showAsIcon="1" r:id="rId1" imgW="1590675" imgH="523875" progId="Package">
                  <p:embed/>
                  <p:pic>
                    <p:nvPicPr>
                      <p:cNvPr id="0" name="图片 54670"/>
                      <p:cNvPicPr/>
                      <p:nvPr/>
                    </p:nvPicPr>
                    <p:blipFill>
                      <a:blip r:embed="rId2"/>
                      <a:stretch>
                        <a:fillRect/>
                      </a:stretch>
                    </p:blipFill>
                    <p:spPr>
                      <a:xfrm>
                        <a:off x="4182237" y="2417319"/>
                        <a:ext cx="1176399" cy="39184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186261" y="2401090"/>
          <a:ext cx="846199" cy="408070"/>
        </p:xfrm>
        <a:graphic>
          <a:graphicData uri="http://schemas.openxmlformats.org/presentationml/2006/ole">
            <mc:AlternateContent xmlns:mc="http://schemas.openxmlformats.org/markup-compatibility/2006">
              <mc:Choice xmlns:v="urn:schemas-microsoft-com:vml" Requires="v">
                <p:oleObj spid="_x0000_s54672" name="包装程序外壳对象" showAsIcon="1" r:id="rId3" imgW="1095375" imgH="523875" progId="Package">
                  <p:embed/>
                </p:oleObj>
              </mc:Choice>
              <mc:Fallback>
                <p:oleObj name="包装程序外壳对象" showAsIcon="1" r:id="rId3" imgW="1095375" imgH="523875" progId="Package">
                  <p:embed/>
                  <p:pic>
                    <p:nvPicPr>
                      <p:cNvPr id="0" name="图片 54671"/>
                      <p:cNvPicPr/>
                      <p:nvPr/>
                    </p:nvPicPr>
                    <p:blipFill>
                      <a:blip r:embed="rId4"/>
                      <a:stretch>
                        <a:fillRect/>
                      </a:stretch>
                    </p:blipFill>
                    <p:spPr>
                      <a:xfrm>
                        <a:off x="3186261" y="2401090"/>
                        <a:ext cx="846199" cy="408070"/>
                      </a:xfrm>
                      <a:prstGeom prst="rect">
                        <a:avLst/>
                      </a:prstGeom>
                    </p:spPr>
                  </p:pic>
                </p:oleObj>
              </mc:Fallback>
            </mc:AlternateContent>
          </a:graphicData>
        </a:graphic>
      </p:graphicFrame>
      <p:sp>
        <p:nvSpPr>
          <p:cNvPr id="13" name="TextBox 12"/>
          <p:cNvSpPr txBox="1"/>
          <p:nvPr/>
        </p:nvSpPr>
        <p:spPr>
          <a:xfrm>
            <a:off x="786781" y="4536479"/>
            <a:ext cx="4450257" cy="738664"/>
          </a:xfrm>
          <a:prstGeom prst="rect">
            <a:avLst/>
          </a:prstGeom>
          <a:solidFill>
            <a:schemeClr val="bg1">
              <a:lumMod val="95000"/>
            </a:schemeClr>
          </a:solidFill>
        </p:spPr>
        <p:txBody>
          <a:bodyPr wrap="none" rtlCol="0">
            <a:spAutoFit/>
          </a:bodyPr>
          <a:lstStyle/>
          <a:p>
            <a:r>
              <a:rPr lang="zh-CN" altLang="en-US" sz="1400" b="1" smtClean="0">
                <a:solidFill>
                  <a:srgbClr val="DA0000"/>
                </a:solidFill>
              </a:rPr>
              <a:t>说明</a:t>
            </a:r>
            <a:r>
              <a:rPr lang="en-US" altLang="zh-CN" sz="1400" b="1" smtClean="0">
                <a:solidFill>
                  <a:srgbClr val="DA0000"/>
                </a:solidFill>
              </a:rPr>
              <a:t>: </a:t>
            </a:r>
            <a:r>
              <a:rPr lang="zh-CN" altLang="en-US" sz="1400" b="1" smtClean="0">
                <a:solidFill>
                  <a:srgbClr val="DA0000"/>
                </a:solidFill>
              </a:rPr>
              <a:t>对</a:t>
            </a:r>
            <a:r>
              <a:rPr lang="zh-CN" altLang="en-US" sz="1400" b="1">
                <a:solidFill>
                  <a:srgbClr val="DA0000"/>
                </a:solidFill>
              </a:rPr>
              <a:t>节点</a:t>
            </a:r>
            <a:r>
              <a:rPr lang="en-US" altLang="zh-CN" sz="1400" b="1">
                <a:solidFill>
                  <a:srgbClr val="DA0000"/>
                </a:solidFill>
              </a:rPr>
              <a:t>A</a:t>
            </a:r>
            <a:r>
              <a:rPr lang="zh-CN" altLang="en-US" sz="1400" b="1">
                <a:solidFill>
                  <a:srgbClr val="DA0000"/>
                </a:solidFill>
              </a:rPr>
              <a:t>进行右旋转的步骤 </a:t>
            </a:r>
            <a:endParaRPr lang="en-US" altLang="zh-CN" sz="1400" b="1">
              <a:solidFill>
                <a:srgbClr val="DA0000"/>
              </a:solidFill>
            </a:endParaRPr>
          </a:p>
          <a:p>
            <a:pPr marL="342900" indent="-342900">
              <a:buAutoNum type="arabicParenR"/>
            </a:pPr>
            <a:r>
              <a:rPr lang="zh-CN" altLang="en-US" sz="1400" smtClean="0"/>
              <a:t>将</a:t>
            </a:r>
            <a:r>
              <a:rPr lang="en-US" altLang="zh-CN" sz="1400"/>
              <a:t>A </a:t>
            </a:r>
            <a:r>
              <a:rPr lang="zh-CN" altLang="en-US" sz="1400"/>
              <a:t>节点的 左节点 的 </a:t>
            </a:r>
            <a:r>
              <a:rPr lang="zh-CN" altLang="en-US" sz="1400" smtClean="0"/>
              <a:t>右节</a:t>
            </a:r>
            <a:r>
              <a:rPr lang="zh-CN" altLang="en-US" sz="1400"/>
              <a:t>点 ，指向 </a:t>
            </a:r>
            <a:r>
              <a:rPr lang="en-US" altLang="zh-CN" sz="1400"/>
              <a:t>A</a:t>
            </a:r>
            <a:r>
              <a:rPr lang="zh-CN" altLang="en-US" sz="1400"/>
              <a:t>节</a:t>
            </a:r>
            <a:r>
              <a:rPr lang="zh-CN" altLang="en-US" sz="1400" smtClean="0"/>
              <a:t>点</a:t>
            </a:r>
            <a:endParaRPr lang="en-US" altLang="zh-CN" sz="1400" smtClean="0"/>
          </a:p>
          <a:p>
            <a:pPr marL="342900" indent="-342900">
              <a:buAutoNum type="arabicParenR"/>
            </a:pPr>
            <a:r>
              <a:rPr lang="zh-CN" altLang="en-US" sz="1400" smtClean="0"/>
              <a:t>将 </a:t>
            </a:r>
            <a:r>
              <a:rPr lang="en-US" altLang="zh-CN" sz="1400"/>
              <a:t>A</a:t>
            </a:r>
            <a:r>
              <a:rPr lang="zh-CN" altLang="en-US" sz="1400"/>
              <a:t>节点的左节点，指向</a:t>
            </a:r>
            <a:r>
              <a:rPr lang="en-US" altLang="zh-CN" sz="1400"/>
              <a:t>A </a:t>
            </a:r>
            <a:r>
              <a:rPr lang="zh-CN" altLang="en-US" sz="1400" smtClean="0"/>
              <a:t>节点的左</a:t>
            </a:r>
            <a:r>
              <a:rPr lang="zh-CN" altLang="en-US" sz="1400"/>
              <a:t>节点的右节点 </a:t>
            </a:r>
            <a:endParaRPr lang="en-US" altLang="zh-CN" sz="1400"/>
          </a:p>
        </p:txBody>
      </p:sp>
      <p:graphicFrame>
        <p:nvGraphicFramePr>
          <p:cNvPr id="5" name="对象 4"/>
          <p:cNvGraphicFramePr>
            <a:graphicFrameLocks noChangeAspect="1"/>
          </p:cNvGraphicFramePr>
          <p:nvPr/>
        </p:nvGraphicFramePr>
        <p:xfrm>
          <a:off x="5634533" y="2304231"/>
          <a:ext cx="1800200" cy="711200"/>
        </p:xfrm>
        <a:graphic>
          <a:graphicData uri="http://schemas.openxmlformats.org/presentationml/2006/ole">
            <mc:AlternateContent xmlns:mc="http://schemas.openxmlformats.org/markup-compatibility/2006">
              <mc:Choice xmlns:v="urn:schemas-microsoft-com:vml" Requires="v">
                <p:oleObj spid="_x0000_s54673" name="包装程序外壳对象" showAsIcon="1" r:id="rId5" imgW="952500" imgH="523875" progId="Package">
                  <p:embed/>
                </p:oleObj>
              </mc:Choice>
              <mc:Fallback>
                <p:oleObj name="包装程序外壳对象" showAsIcon="1" r:id="rId5" imgW="952500" imgH="523875" progId="Package">
                  <p:embed/>
                  <p:pic>
                    <p:nvPicPr>
                      <p:cNvPr id="0" name="图片 54672"/>
                      <p:cNvPicPr/>
                      <p:nvPr/>
                    </p:nvPicPr>
                    <p:blipFill>
                      <a:blip r:embed="rId6"/>
                      <a:stretch>
                        <a:fillRect/>
                      </a:stretch>
                    </p:blipFill>
                    <p:spPr>
                      <a:xfrm>
                        <a:off x="5634533" y="2304231"/>
                        <a:ext cx="18002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a:solidFill>
                  <a:srgbClr val="0070C0"/>
                </a:solidFill>
              </a:rPr>
              <a:t>双旋转</a:t>
            </a:r>
            <a:endParaRPr lang="en-US" altLang="zh-CN" sz="2000" b="1" smtClean="0">
              <a:solidFill>
                <a:srgbClr val="0070C0"/>
              </a:solidFill>
            </a:endParaRPr>
          </a:p>
          <a:p>
            <a:endParaRPr lang="en-US" altLang="zh-CN"/>
          </a:p>
          <a:p>
            <a:r>
              <a:rPr lang="zh-CN" altLang="en-US" smtClean="0"/>
              <a:t>前面的两个数列，进行单旋转</a:t>
            </a:r>
            <a:r>
              <a:rPr lang="en-US" altLang="zh-CN" smtClean="0"/>
              <a:t>(</a:t>
            </a:r>
            <a:r>
              <a:rPr lang="zh-CN" altLang="en-US" smtClean="0"/>
              <a:t>即一次旋转</a:t>
            </a:r>
            <a:r>
              <a:rPr lang="en-US" altLang="zh-CN" smtClean="0"/>
              <a:t>)</a:t>
            </a:r>
            <a:r>
              <a:rPr lang="zh-CN" altLang="en-US" smtClean="0"/>
              <a:t>就可以将非平衡二叉树转成平衡二叉树</a:t>
            </a:r>
            <a:r>
              <a:rPr lang="en-US" altLang="zh-CN" smtClean="0"/>
              <a:t>,</a:t>
            </a:r>
            <a:r>
              <a:rPr lang="zh-CN" altLang="en-US" smtClean="0"/>
              <a:t>但是在某些情况下，单旋转不能完成平衡二叉树的转换。比如数列</a:t>
            </a:r>
            <a:endParaRPr lang="en-US" altLang="zh-CN" smtClean="0"/>
          </a:p>
          <a:p>
            <a:r>
              <a:rPr lang="en-US" altLang="zh-CN" b="1"/>
              <a:t>int[] arr = { 10, 11, 7, 6, 8, 9 </a:t>
            </a:r>
            <a:r>
              <a:rPr lang="en-US" altLang="zh-CN" b="1" smtClean="0"/>
              <a:t>};  </a:t>
            </a:r>
            <a:r>
              <a:rPr lang="zh-CN" altLang="en-US" b="1" smtClean="0"/>
              <a:t>运行原来的代码可以看到，并没有转成 </a:t>
            </a:r>
            <a:r>
              <a:rPr lang="en-US" altLang="zh-CN" b="1" smtClean="0"/>
              <a:t>AVL</a:t>
            </a:r>
            <a:r>
              <a:rPr lang="zh-CN" altLang="en-US" b="1" smtClean="0"/>
              <a:t>树</a:t>
            </a:r>
            <a:r>
              <a:rPr lang="en-US" altLang="zh-CN" b="1" smtClean="0"/>
              <a:t>.</a:t>
            </a:r>
            <a:endParaRPr lang="en-US" altLang="zh-CN" b="1" smtClean="0"/>
          </a:p>
          <a:p>
            <a:r>
              <a:rPr lang="en-US" altLang="zh-CN" b="1"/>
              <a:t>int[] arr = {2,1,6,5,7,3}; // </a:t>
            </a:r>
            <a:r>
              <a:rPr lang="zh-CN" altLang="en-US" b="1" smtClean="0"/>
              <a:t>运</a:t>
            </a:r>
            <a:r>
              <a:rPr lang="zh-CN" altLang="en-US" b="1"/>
              <a:t>行原来的代码可以看到，并没有转成 </a:t>
            </a:r>
            <a:r>
              <a:rPr lang="en-US" altLang="zh-CN" b="1"/>
              <a:t>AVL</a:t>
            </a:r>
            <a:r>
              <a:rPr lang="zh-CN" altLang="en-US" b="1"/>
              <a:t>树</a:t>
            </a:r>
            <a:endParaRPr lang="en-US" altLang="zh-CN" b="1"/>
          </a:p>
          <a:p>
            <a:endParaRPr lang="en-US" altLang="zh-CN" b="1">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问</a:t>
            </a:r>
            <a:r>
              <a:rPr lang="zh-CN" altLang="en-US" smtClean="0">
                <a:ea typeface="宋体" panose="02010600030101010101" pitchFamily="2" charset="-122"/>
              </a:rPr>
              <a:t>题分析</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解决思路分析</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aphicFrame>
        <p:nvGraphicFramePr>
          <p:cNvPr id="5" name="对象 4"/>
          <p:cNvGraphicFramePr>
            <a:graphicFrameLocks noChangeAspect="1"/>
          </p:cNvGraphicFramePr>
          <p:nvPr/>
        </p:nvGraphicFramePr>
        <p:xfrm>
          <a:off x="2660064" y="3096319"/>
          <a:ext cx="655699" cy="426347"/>
        </p:xfrm>
        <a:graphic>
          <a:graphicData uri="http://schemas.openxmlformats.org/presentationml/2006/ole">
            <mc:AlternateContent xmlns:mc="http://schemas.openxmlformats.org/markup-compatibility/2006">
              <mc:Choice xmlns:v="urn:schemas-microsoft-com:vml" Requires="v">
                <p:oleObj spid="_x0000_s56630" name="包装程序外壳对象" showAsIcon="1" r:id="rId1" imgW="809625" imgH="523875" progId="Package">
                  <p:embed/>
                </p:oleObj>
              </mc:Choice>
              <mc:Fallback>
                <p:oleObj name="包装程序外壳对象" showAsIcon="1" r:id="rId1" imgW="809625" imgH="523875" progId="Package">
                  <p:embed/>
                  <p:pic>
                    <p:nvPicPr>
                      <p:cNvPr id="0" name="图片 56629"/>
                      <p:cNvPicPr/>
                      <p:nvPr/>
                    </p:nvPicPr>
                    <p:blipFill>
                      <a:blip r:embed="rId2"/>
                      <a:stretch>
                        <a:fillRect/>
                      </a:stretch>
                    </p:blipFill>
                    <p:spPr>
                      <a:xfrm>
                        <a:off x="2660064" y="3096319"/>
                        <a:ext cx="655699" cy="426347"/>
                      </a:xfrm>
                      <a:prstGeom prst="rect">
                        <a:avLst/>
                      </a:prstGeom>
                    </p:spPr>
                  </p:pic>
                </p:oleObj>
              </mc:Fallback>
            </mc:AlternateContent>
          </a:graphicData>
        </a:graphic>
      </p:graphicFrame>
      <p:sp>
        <p:nvSpPr>
          <p:cNvPr id="9" name="TextBox 8"/>
          <p:cNvSpPr txBox="1"/>
          <p:nvPr/>
        </p:nvSpPr>
        <p:spPr>
          <a:xfrm>
            <a:off x="2765664" y="3528367"/>
            <a:ext cx="2436821" cy="2123658"/>
          </a:xfrm>
          <a:prstGeom prst="rect">
            <a:avLst/>
          </a:prstGeom>
          <a:noFill/>
        </p:spPr>
        <p:txBody>
          <a:bodyPr wrap="none" rtlCol="0">
            <a:spAutoFit/>
          </a:bodyPr>
          <a:lstStyle/>
          <a:p>
            <a:r>
              <a:rPr lang="en-US" altLang="zh-CN" sz="1200" smtClean="0"/>
              <a:t>//class Node</a:t>
            </a:r>
            <a:endParaRPr lang="en-US" altLang="zh-CN" sz="1200" smtClean="0"/>
          </a:p>
          <a:p>
            <a:r>
              <a:rPr lang="en-US" altLang="zh-CN" sz="1200" smtClean="0"/>
              <a:t>// </a:t>
            </a:r>
            <a:r>
              <a:rPr lang="zh-CN" altLang="en-US" sz="1200"/>
              <a:t>右旋转 </a:t>
            </a:r>
            <a:r>
              <a:rPr lang="en-US" altLang="zh-CN" sz="1200"/>
              <a:t>[</a:t>
            </a:r>
            <a:r>
              <a:rPr lang="zh-CN" altLang="en-US" sz="1200"/>
              <a:t>考虑到双旋转问题</a:t>
            </a:r>
            <a:r>
              <a:rPr lang="en-US" altLang="zh-CN" sz="1200"/>
              <a:t>]</a:t>
            </a:r>
            <a:endParaRPr lang="en-US" altLang="zh-CN" sz="1200"/>
          </a:p>
          <a:p>
            <a:r>
              <a:rPr lang="en-US" altLang="zh-CN" sz="1200" b="1"/>
              <a:t>if (leftHeight() - rightHeight() &gt; 1) {</a:t>
            </a:r>
            <a:endParaRPr lang="en-US" altLang="zh-CN" sz="1200" b="1"/>
          </a:p>
          <a:p>
            <a:r>
              <a:rPr lang="en-US" altLang="zh-CN" sz="1200" b="1"/>
              <a:t>if (left != null &amp;&amp; left.leftHeight() &lt; </a:t>
            </a:r>
            <a:endParaRPr lang="en-US" altLang="zh-CN" sz="1200" b="1" smtClean="0"/>
          </a:p>
          <a:p>
            <a:r>
              <a:rPr lang="en-US" altLang="zh-CN" sz="1200" b="1"/>
              <a:t> </a:t>
            </a:r>
            <a:r>
              <a:rPr lang="en-US" altLang="zh-CN" sz="1200" b="1" smtClean="0"/>
              <a:t>    left.rightHeight</a:t>
            </a:r>
            <a:r>
              <a:rPr lang="en-US" altLang="zh-CN" sz="1200" b="1"/>
              <a:t>()) </a:t>
            </a:r>
            <a:r>
              <a:rPr lang="en-US" altLang="zh-CN" sz="1200" b="1" smtClean="0"/>
              <a:t>{</a:t>
            </a:r>
            <a:endParaRPr lang="zh-CN" altLang="en-US" sz="1200"/>
          </a:p>
          <a:p>
            <a:r>
              <a:rPr lang="en-US" altLang="zh-CN" sz="1200"/>
              <a:t>left.leftRotate</a:t>
            </a:r>
            <a:r>
              <a:rPr lang="en-US" altLang="zh-CN" sz="1200" smtClean="0"/>
              <a:t>();</a:t>
            </a:r>
            <a:endParaRPr lang="zh-CN" altLang="en-US" sz="1200"/>
          </a:p>
          <a:p>
            <a:r>
              <a:rPr lang="en-US" altLang="zh-CN" sz="1200"/>
              <a:t>rightRotate();</a:t>
            </a:r>
            <a:endParaRPr lang="en-US" altLang="zh-CN" sz="1200"/>
          </a:p>
          <a:p>
            <a:r>
              <a:rPr lang="en-US" altLang="zh-CN" sz="1200"/>
              <a:t>} </a:t>
            </a:r>
            <a:r>
              <a:rPr lang="en-US" altLang="zh-CN" sz="1200" b="1"/>
              <a:t>else {</a:t>
            </a:r>
            <a:endParaRPr lang="en-US" altLang="zh-CN" sz="1200" b="1"/>
          </a:p>
          <a:p>
            <a:r>
              <a:rPr lang="en-US" altLang="zh-CN" sz="1200"/>
              <a:t>rightRotate();</a:t>
            </a:r>
            <a:endParaRPr lang="en-US" altLang="zh-CN" sz="1200"/>
          </a:p>
          <a:p>
            <a:r>
              <a:rPr lang="en-US" altLang="zh-CN" sz="1200" smtClean="0"/>
              <a:t>}</a:t>
            </a:r>
            <a:endParaRPr lang="en-US" altLang="zh-CN" sz="1200" smtClean="0"/>
          </a:p>
          <a:p>
            <a:r>
              <a:rPr lang="en-US" altLang="zh-CN" sz="1200" smtClean="0"/>
              <a:t>return ;}</a:t>
            </a:r>
            <a:endParaRPr lang="zh-CN" altLang="en-US" sz="1200"/>
          </a:p>
        </p:txBody>
      </p:sp>
      <p:sp>
        <p:nvSpPr>
          <p:cNvPr id="10" name="TextBox 9"/>
          <p:cNvSpPr txBox="1"/>
          <p:nvPr/>
        </p:nvSpPr>
        <p:spPr>
          <a:xfrm>
            <a:off x="5346501" y="3528367"/>
            <a:ext cx="3661580" cy="1938992"/>
          </a:xfrm>
          <a:prstGeom prst="rect">
            <a:avLst/>
          </a:prstGeom>
          <a:noFill/>
        </p:spPr>
        <p:txBody>
          <a:bodyPr wrap="none" rtlCol="0">
            <a:spAutoFit/>
          </a:bodyPr>
          <a:lstStyle/>
          <a:p>
            <a:r>
              <a:rPr lang="en-US" altLang="zh-CN" sz="1200"/>
              <a:t>// </a:t>
            </a:r>
            <a:r>
              <a:rPr lang="zh-CN" altLang="en-US" sz="1200"/>
              <a:t>左旋转</a:t>
            </a:r>
            <a:r>
              <a:rPr lang="en-US" altLang="zh-CN" sz="1200"/>
              <a:t>[</a:t>
            </a:r>
            <a:r>
              <a:rPr lang="zh-CN" altLang="en-US" sz="1200"/>
              <a:t>考虑到双旋转</a:t>
            </a:r>
            <a:r>
              <a:rPr lang="en-US" altLang="zh-CN" sz="1200" smtClean="0"/>
              <a:t>] class Node</a:t>
            </a:r>
            <a:endParaRPr lang="en-US" altLang="zh-CN" sz="1200"/>
          </a:p>
          <a:p>
            <a:r>
              <a:rPr lang="en-US" altLang="zh-CN" sz="1200" b="1"/>
              <a:t>if (rightHeight() - leftHeight() &gt; 1) {</a:t>
            </a:r>
            <a:endParaRPr lang="en-US" altLang="zh-CN" sz="1200" b="1"/>
          </a:p>
          <a:p>
            <a:r>
              <a:rPr lang="en-US" altLang="zh-CN" sz="1200" b="1"/>
              <a:t>if(right!=null&amp;&amp;right.rightHeight()&lt;right.leftHeight()) </a:t>
            </a:r>
            <a:r>
              <a:rPr lang="en-US" altLang="zh-CN" sz="1200" b="1" smtClean="0"/>
              <a:t>{</a:t>
            </a:r>
            <a:endParaRPr lang="zh-CN" altLang="en-US" sz="1200"/>
          </a:p>
          <a:p>
            <a:r>
              <a:rPr lang="en-US" altLang="zh-CN" sz="1200"/>
              <a:t>right.rightRotate</a:t>
            </a:r>
            <a:r>
              <a:rPr lang="en-US" altLang="zh-CN" sz="1200" smtClean="0"/>
              <a:t>();</a:t>
            </a:r>
            <a:endParaRPr lang="zh-CN" altLang="en-US" sz="1200"/>
          </a:p>
          <a:p>
            <a:r>
              <a:rPr lang="en-US" altLang="zh-CN" sz="1200"/>
              <a:t>leftRotate</a:t>
            </a:r>
            <a:r>
              <a:rPr lang="en-US" altLang="zh-CN" sz="1200" smtClean="0"/>
              <a:t>();</a:t>
            </a:r>
            <a:endParaRPr lang="zh-CN" altLang="en-US" sz="1200"/>
          </a:p>
          <a:p>
            <a:r>
              <a:rPr lang="en-US" altLang="zh-CN" sz="1200"/>
              <a:t>}  </a:t>
            </a:r>
            <a:r>
              <a:rPr lang="en-US" altLang="zh-CN" sz="1200" b="1"/>
              <a:t>else {</a:t>
            </a:r>
            <a:endParaRPr lang="en-US" altLang="zh-CN" sz="1200" b="1"/>
          </a:p>
          <a:p>
            <a:r>
              <a:rPr lang="en-US" altLang="zh-CN" sz="1200"/>
              <a:t>leftRotate();</a:t>
            </a:r>
            <a:endParaRPr lang="en-US" altLang="zh-CN" sz="1200"/>
          </a:p>
          <a:p>
            <a:r>
              <a:rPr lang="en-US" altLang="zh-CN" sz="1200"/>
              <a:t>}</a:t>
            </a:r>
            <a:endParaRPr lang="en-US" altLang="zh-CN" sz="1200"/>
          </a:p>
          <a:p>
            <a:r>
              <a:rPr lang="en-US" altLang="zh-CN" sz="1200" b="1"/>
              <a:t>return; //</a:t>
            </a:r>
            <a:r>
              <a:rPr lang="en-US" altLang="zh-CN" sz="1200" b="1" u="sng"/>
              <a:t>retrun </a:t>
            </a:r>
            <a:r>
              <a:rPr lang="zh-CN" altLang="en-US" sz="1200" b="1" u="sng"/>
              <a:t>不要忘了写</a:t>
            </a:r>
            <a:r>
              <a:rPr lang="en-US" altLang="zh-CN" sz="1200" b="1" u="sng" smtClean="0"/>
              <a:t>... </a:t>
            </a:r>
            <a:endParaRPr lang="en-US" altLang="zh-CN" sz="1200" b="1" u="sng" smtClean="0"/>
          </a:p>
          <a:p>
            <a:r>
              <a:rPr lang="en-US" altLang="zh-CN" sz="1200" smtClean="0"/>
              <a:t>}</a:t>
            </a:r>
            <a:endParaRPr lang="zh-CN" altLang="en-US" sz="1200"/>
          </a:p>
        </p:txBody>
      </p:sp>
      <p:graphicFrame>
        <p:nvGraphicFramePr>
          <p:cNvPr id="11" name="对象 10"/>
          <p:cNvGraphicFramePr>
            <a:graphicFrameLocks noChangeAspect="1"/>
          </p:cNvGraphicFramePr>
          <p:nvPr/>
        </p:nvGraphicFramePr>
        <p:xfrm>
          <a:off x="487837" y="4896519"/>
          <a:ext cx="1080120" cy="520876"/>
        </p:xfrm>
        <a:graphic>
          <a:graphicData uri="http://schemas.openxmlformats.org/presentationml/2006/ole">
            <mc:AlternateContent xmlns:mc="http://schemas.openxmlformats.org/markup-compatibility/2006">
              <mc:Choice xmlns:v="urn:schemas-microsoft-com:vml" Requires="v">
                <p:oleObj spid="_x0000_s56631" name="包装程序外壳对象" showAsIcon="1" r:id="rId3" imgW="1095375" imgH="523875" progId="Package">
                  <p:embed/>
                </p:oleObj>
              </mc:Choice>
              <mc:Fallback>
                <p:oleObj name="包装程序外壳对象" showAsIcon="1" r:id="rId3" imgW="1095375" imgH="523875" progId="Package">
                  <p:embed/>
                  <p:pic>
                    <p:nvPicPr>
                      <p:cNvPr id="0" name="图片 56630"/>
                      <p:cNvPicPr/>
                      <p:nvPr/>
                    </p:nvPicPr>
                    <p:blipFill>
                      <a:blip r:embed="rId4"/>
                      <a:stretch>
                        <a:fillRect/>
                      </a:stretch>
                    </p:blipFill>
                    <p:spPr>
                      <a:xfrm>
                        <a:off x="487837" y="4896519"/>
                        <a:ext cx="1080120" cy="52087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多</a:t>
            </a:r>
            <a:r>
              <a:rPr lang="zh-CN" altLang="en-US" sz="2400" b="1" smtClean="0">
                <a:solidFill>
                  <a:schemeClr val="bg1">
                    <a:lumMod val="65000"/>
                  </a:schemeClr>
                </a:solidFill>
              </a:rPr>
              <a:t>路查找树</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424936" cy="5355312"/>
          </a:xfrm>
          <a:prstGeom prst="rect">
            <a:avLst/>
          </a:prstGeom>
          <a:noFill/>
        </p:spPr>
        <p:txBody>
          <a:bodyPr wrap="square" rtlCol="0">
            <a:spAutoFit/>
          </a:bodyPr>
          <a:lstStyle/>
          <a:p>
            <a:r>
              <a:rPr lang="zh-CN" altLang="en-US" sz="2000" b="1" smtClean="0">
                <a:solidFill>
                  <a:srgbClr val="0070C0"/>
                </a:solidFill>
              </a:rPr>
              <a:t>二</a:t>
            </a:r>
            <a:r>
              <a:rPr lang="zh-CN" altLang="en-US" sz="2000" b="1">
                <a:solidFill>
                  <a:srgbClr val="0070C0"/>
                </a:solidFill>
              </a:rPr>
              <a:t>叉</a:t>
            </a:r>
            <a:r>
              <a:rPr lang="zh-CN" altLang="en-US" sz="2000" b="1" smtClean="0">
                <a:solidFill>
                  <a:srgbClr val="0070C0"/>
                </a:solidFill>
              </a:rPr>
              <a:t>树的问题分析</a:t>
            </a:r>
            <a:endParaRPr lang="en-US" altLang="zh-CN" sz="2000" b="1" smtClean="0">
              <a:solidFill>
                <a:srgbClr val="0070C0"/>
              </a:solidFill>
            </a:endParaRPr>
          </a:p>
          <a:p>
            <a:endParaRPr lang="en-US" altLang="zh-CN"/>
          </a:p>
          <a:p>
            <a:r>
              <a:rPr lang="zh-CN" altLang="en-US" smtClean="0"/>
              <a:t>二叉树的操作效率较高，但是也存在问题</a:t>
            </a:r>
            <a:r>
              <a:rPr lang="en-US" altLang="zh-CN" smtClean="0"/>
              <a:t>, </a:t>
            </a:r>
            <a:r>
              <a:rPr lang="zh-CN" altLang="en-US" smtClean="0"/>
              <a:t>请看下面的二叉树</a:t>
            </a:r>
            <a:endParaRPr lang="en-US" altLang="zh-CN" b="1"/>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pPr marL="342900" indent="-342900">
              <a:buAutoNum type="arabicParenR"/>
            </a:pPr>
            <a:r>
              <a:rPr lang="zh-CN" altLang="en-US" sz="1400" b="1" smtClean="0">
                <a:ea typeface="宋体" panose="02010600030101010101" pitchFamily="2" charset="-122"/>
              </a:rPr>
              <a:t>二叉树需要加载到内存的，如果二叉树的节点少，没有什么问题，但是如果</a:t>
            </a:r>
            <a:r>
              <a:rPr lang="zh-CN" altLang="en-US" sz="1400" b="1">
                <a:ea typeface="宋体" panose="02010600030101010101" pitchFamily="2" charset="-122"/>
              </a:rPr>
              <a:t>二叉</a:t>
            </a:r>
            <a:r>
              <a:rPr lang="zh-CN" altLang="en-US" sz="1400" b="1" smtClean="0">
                <a:ea typeface="宋体" panose="02010600030101010101" pitchFamily="2" charset="-122"/>
              </a:rPr>
              <a:t>树的节点很多</a:t>
            </a:r>
            <a:r>
              <a:rPr lang="en-US" altLang="zh-CN" sz="1400" b="1" smtClean="0">
                <a:ea typeface="宋体" panose="02010600030101010101" pitchFamily="2" charset="-122"/>
              </a:rPr>
              <a:t>(</a:t>
            </a:r>
            <a:r>
              <a:rPr lang="zh-CN" altLang="en-US" sz="1400" b="1" smtClean="0">
                <a:ea typeface="宋体" panose="02010600030101010101" pitchFamily="2" charset="-122"/>
              </a:rPr>
              <a:t>比如</a:t>
            </a:r>
            <a:r>
              <a:rPr lang="en-US" altLang="zh-CN" sz="1400" b="1" smtClean="0">
                <a:ea typeface="宋体" panose="02010600030101010101" pitchFamily="2" charset="-122"/>
              </a:rPr>
              <a:t>1</a:t>
            </a:r>
            <a:r>
              <a:rPr lang="zh-CN" altLang="en-US" sz="1400" b="1" smtClean="0">
                <a:ea typeface="宋体" panose="02010600030101010101" pitchFamily="2" charset="-122"/>
              </a:rPr>
              <a:t>亿</a:t>
            </a:r>
            <a:r>
              <a:rPr lang="en-US" altLang="zh-CN" sz="1400" b="1" smtClean="0">
                <a:ea typeface="宋体" panose="02010600030101010101" pitchFamily="2" charset="-122"/>
              </a:rPr>
              <a:t>)</a:t>
            </a:r>
            <a:r>
              <a:rPr lang="zh-CN" altLang="en-US" sz="1400" b="1" smtClean="0">
                <a:ea typeface="宋体" panose="02010600030101010101" pitchFamily="2" charset="-122"/>
              </a:rPr>
              <a:t>， 就存在如下问题</a:t>
            </a:r>
            <a:r>
              <a:rPr lang="en-US" altLang="zh-CN" sz="1400" b="1" smtClean="0">
                <a:ea typeface="宋体" panose="02010600030101010101" pitchFamily="2" charset="-122"/>
              </a:rPr>
              <a:t>:</a:t>
            </a:r>
            <a:endParaRPr lang="en-US" altLang="zh-CN" sz="1400" b="1" smtClean="0">
              <a:ea typeface="宋体" panose="02010600030101010101" pitchFamily="2" charset="-122"/>
            </a:endParaRPr>
          </a:p>
          <a:p>
            <a:pPr marL="342900" indent="-342900">
              <a:buAutoNum type="arabicParenR"/>
            </a:pPr>
            <a:r>
              <a:rPr lang="zh-CN" altLang="en-US" sz="1400" b="1">
                <a:ea typeface="宋体" panose="02010600030101010101" pitchFamily="2" charset="-122"/>
              </a:rPr>
              <a:t>问</a:t>
            </a:r>
            <a:r>
              <a:rPr lang="zh-CN" altLang="en-US" sz="1400" b="1" smtClean="0">
                <a:ea typeface="宋体" panose="02010600030101010101" pitchFamily="2" charset="-122"/>
              </a:rPr>
              <a:t>题</a:t>
            </a:r>
            <a:r>
              <a:rPr lang="en-US" altLang="zh-CN" sz="1400" b="1" smtClean="0">
                <a:ea typeface="宋体" panose="02010600030101010101" pitchFamily="2" charset="-122"/>
              </a:rPr>
              <a:t>1</a:t>
            </a:r>
            <a:r>
              <a:rPr lang="zh-CN" altLang="en-US" sz="1400" b="1" smtClean="0">
                <a:ea typeface="宋体" panose="02010600030101010101" pitchFamily="2" charset="-122"/>
              </a:rPr>
              <a:t>：在构建二叉树时，需要多次进行</a:t>
            </a:r>
            <a:r>
              <a:rPr lang="en-US" altLang="zh-CN" sz="1400" b="1" smtClean="0">
                <a:ea typeface="宋体" panose="02010600030101010101" pitchFamily="2" charset="-122"/>
              </a:rPr>
              <a:t>i/o</a:t>
            </a:r>
            <a:r>
              <a:rPr lang="zh-CN" altLang="en-US" sz="1400" b="1" smtClean="0">
                <a:ea typeface="宋体" panose="02010600030101010101" pitchFamily="2" charset="-122"/>
              </a:rPr>
              <a:t>操作</a:t>
            </a:r>
            <a:r>
              <a:rPr lang="en-US" altLang="zh-CN" sz="1400" b="1" smtClean="0">
                <a:ea typeface="宋体" panose="02010600030101010101" pitchFamily="2" charset="-122"/>
              </a:rPr>
              <a:t>(</a:t>
            </a:r>
            <a:r>
              <a:rPr lang="zh-CN" altLang="en-US" sz="1400" b="1" smtClean="0">
                <a:ea typeface="宋体" panose="02010600030101010101" pitchFamily="2" charset="-122"/>
              </a:rPr>
              <a:t>海量数据存在数据库或文件中</a:t>
            </a:r>
            <a:r>
              <a:rPr lang="en-US" altLang="zh-CN" sz="1400" b="1" smtClean="0">
                <a:ea typeface="宋体" panose="02010600030101010101" pitchFamily="2" charset="-122"/>
              </a:rPr>
              <a:t>)</a:t>
            </a:r>
            <a:r>
              <a:rPr lang="zh-CN" altLang="en-US" sz="1400" b="1" smtClean="0">
                <a:ea typeface="宋体" panose="02010600030101010101" pitchFamily="2" charset="-122"/>
              </a:rPr>
              <a:t>，节点海量，构建二叉树时，速度有影响</a:t>
            </a:r>
            <a:endParaRPr lang="en-US" altLang="zh-CN" sz="1400" b="1" smtClean="0">
              <a:ea typeface="宋体" panose="02010600030101010101" pitchFamily="2" charset="-122"/>
            </a:endParaRPr>
          </a:p>
          <a:p>
            <a:pPr marL="342900" indent="-342900">
              <a:buAutoNum type="arabicParenR"/>
            </a:pPr>
            <a:r>
              <a:rPr lang="zh-CN" altLang="en-US" sz="1400" b="1" smtClean="0">
                <a:ea typeface="宋体" panose="02010600030101010101" pitchFamily="2" charset="-122"/>
              </a:rPr>
              <a:t>问题</a:t>
            </a:r>
            <a:r>
              <a:rPr lang="en-US" altLang="zh-CN" sz="1400" b="1" smtClean="0">
                <a:ea typeface="宋体" panose="02010600030101010101" pitchFamily="2" charset="-122"/>
              </a:rPr>
              <a:t>2</a:t>
            </a:r>
            <a:r>
              <a:rPr lang="zh-CN" altLang="en-US" sz="1400" b="1" smtClean="0">
                <a:ea typeface="宋体" panose="02010600030101010101" pitchFamily="2" charset="-122"/>
              </a:rPr>
              <a:t>：节点海量，</a:t>
            </a:r>
            <a:r>
              <a:rPr lang="zh-CN" altLang="en-US" sz="1400" b="1">
                <a:ea typeface="宋体" panose="02010600030101010101" pitchFamily="2" charset="-122"/>
              </a:rPr>
              <a:t>也</a:t>
            </a:r>
            <a:r>
              <a:rPr lang="zh-CN" altLang="en-US" sz="1400" b="1" smtClean="0">
                <a:ea typeface="宋体" panose="02010600030101010101" pitchFamily="2" charset="-122"/>
              </a:rPr>
              <a:t>会造成二叉树的高度很大，会降低操作</a:t>
            </a:r>
            <a:r>
              <a:rPr lang="zh-CN" altLang="en-US" sz="1400" b="1">
                <a:ea typeface="宋体" panose="02010600030101010101" pitchFamily="2" charset="-122"/>
              </a:rPr>
              <a:t>速</a:t>
            </a:r>
            <a:r>
              <a:rPr lang="zh-CN" altLang="en-US" sz="1400" b="1" smtClean="0">
                <a:ea typeface="宋体" panose="02010600030101010101" pitchFamily="2" charset="-122"/>
              </a:rPr>
              <a:t>度</a:t>
            </a:r>
            <a:r>
              <a:rPr lang="en-US" altLang="zh-CN" sz="1400" b="1" smtClean="0">
                <a:ea typeface="宋体" panose="02010600030101010101" pitchFamily="2" charset="-122"/>
              </a:rPr>
              <a:t>.</a:t>
            </a:r>
            <a:endParaRPr lang="en-US" altLang="zh-CN" sz="1400" b="1">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7014" y="2237676"/>
            <a:ext cx="59912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文档 11"/>
          <p:cNvSpPr/>
          <p:nvPr/>
        </p:nvSpPr>
        <p:spPr>
          <a:xfrm>
            <a:off x="7488059" y="242500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文档</a:t>
            </a:r>
            <a:endParaRPr lang="zh-CN" altLang="en-US" sz="1200"/>
          </a:p>
        </p:txBody>
      </p:sp>
      <p:sp>
        <p:nvSpPr>
          <p:cNvPr id="13" name="圆柱形 12"/>
          <p:cNvSpPr/>
          <p:nvPr/>
        </p:nvSpPr>
        <p:spPr>
          <a:xfrm>
            <a:off x="8435281" y="238799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t>db</a:t>
            </a:r>
            <a:endParaRPr lang="zh-CN" altLang="en-US" sz="120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rPr>
              <a:t>多叉树</a:t>
            </a:r>
            <a:endParaRPr lang="en-US" altLang="zh-CN" sz="2000" b="1" smtClean="0">
              <a:solidFill>
                <a:srgbClr val="0070C0"/>
              </a:solidFill>
            </a:endParaRPr>
          </a:p>
          <a:p>
            <a:endParaRPr lang="en-US" altLang="zh-CN"/>
          </a:p>
          <a:p>
            <a:pPr marL="342900" indent="-342900">
              <a:buAutoNum type="arabicParenR"/>
            </a:pPr>
            <a:r>
              <a:rPr lang="zh-CN" altLang="en-US" smtClean="0"/>
              <a:t>在</a:t>
            </a:r>
            <a:r>
              <a:rPr lang="zh-CN" altLang="en-US"/>
              <a:t>二叉树中，每个节点</a:t>
            </a:r>
            <a:r>
              <a:rPr lang="zh-CN" altLang="en-US" smtClean="0"/>
              <a:t>有数</a:t>
            </a:r>
            <a:r>
              <a:rPr lang="zh-CN" altLang="en-US"/>
              <a:t>据</a:t>
            </a:r>
            <a:r>
              <a:rPr lang="zh-CN" altLang="en-US" smtClean="0"/>
              <a:t>项，</a:t>
            </a:r>
            <a:r>
              <a:rPr lang="zh-CN" altLang="en-US"/>
              <a:t>最多有两个子节点。如果</a:t>
            </a:r>
            <a:r>
              <a:rPr lang="zh-CN" altLang="en-US" b="1"/>
              <a:t>允许每个节点可以有更多的数据项和更多的子节点</a:t>
            </a:r>
            <a:r>
              <a:rPr lang="zh-CN" altLang="en-US"/>
              <a:t>，就是</a:t>
            </a:r>
            <a:r>
              <a:rPr lang="zh-CN" altLang="en-US" b="1"/>
              <a:t>多叉树（</a:t>
            </a:r>
            <a:r>
              <a:rPr lang="en-US" altLang="zh-CN" b="1"/>
              <a:t>multiway tree</a:t>
            </a:r>
            <a:r>
              <a:rPr lang="zh-CN" altLang="en-US" b="1" smtClean="0"/>
              <a:t>）</a:t>
            </a:r>
            <a:endParaRPr lang="en-US" altLang="zh-CN" b="1" smtClean="0"/>
          </a:p>
          <a:p>
            <a:pPr marL="342900" indent="-342900">
              <a:buAutoNum type="arabicParenR"/>
            </a:pPr>
            <a:r>
              <a:rPr lang="zh-CN" altLang="en-US" b="1"/>
              <a:t>后</a:t>
            </a:r>
            <a:r>
              <a:rPr lang="zh-CN" altLang="en-US" b="1" smtClean="0"/>
              <a:t>面我们讲解的</a:t>
            </a:r>
            <a:r>
              <a:rPr lang="en-US" altLang="zh-CN" b="1" smtClean="0"/>
              <a:t>2-3</a:t>
            </a:r>
            <a:r>
              <a:rPr lang="zh-CN" altLang="en-US" b="1" smtClean="0"/>
              <a:t>树，</a:t>
            </a:r>
            <a:r>
              <a:rPr lang="en-US" altLang="zh-CN" b="1" smtClean="0"/>
              <a:t>2-3-4</a:t>
            </a:r>
            <a:r>
              <a:rPr lang="zh-CN" altLang="en-US" b="1" smtClean="0"/>
              <a:t>树就是多叉树，多叉树通过重新组织节点，减少树的高度，能对二叉树进行优化。</a:t>
            </a:r>
            <a:endParaRPr lang="en-US" altLang="zh-CN" b="1">
              <a:ea typeface="宋体" panose="02010600030101010101" pitchFamily="2" charset="-122"/>
            </a:endParaRPr>
          </a:p>
          <a:p>
            <a:pPr marL="342900" indent="-342900">
              <a:buAutoNum type="arabicParenR"/>
            </a:pPr>
            <a:r>
              <a:rPr lang="zh-CN" altLang="en-US" b="1">
                <a:ea typeface="宋体" panose="02010600030101010101" pitchFamily="2" charset="-122"/>
              </a:rPr>
              <a:t>举</a:t>
            </a:r>
            <a:r>
              <a:rPr lang="zh-CN" altLang="en-US" b="1" smtClean="0">
                <a:ea typeface="宋体" panose="02010600030101010101" pitchFamily="2" charset="-122"/>
              </a:rPr>
              <a:t>例说明</a:t>
            </a:r>
            <a:r>
              <a:rPr lang="en-US" altLang="zh-CN" b="1" smtClean="0">
                <a:ea typeface="宋体" panose="02010600030101010101" pitchFamily="2" charset="-122"/>
              </a:rPr>
              <a:t>(</a:t>
            </a:r>
            <a:r>
              <a:rPr lang="zh-CN" altLang="en-US" b="1" smtClean="0">
                <a:ea typeface="宋体" panose="02010600030101010101" pitchFamily="2" charset="-122"/>
              </a:rPr>
              <a:t>下面</a:t>
            </a:r>
            <a:r>
              <a:rPr lang="en-US" altLang="zh-CN" b="1" smtClean="0">
                <a:ea typeface="宋体" panose="02010600030101010101" pitchFamily="2" charset="-122"/>
              </a:rPr>
              <a:t>2-3</a:t>
            </a:r>
            <a:r>
              <a:rPr lang="zh-CN" altLang="en-US" b="1" smtClean="0">
                <a:ea typeface="宋体" panose="02010600030101010101" pitchFamily="2" charset="-122"/>
              </a:rPr>
              <a:t>树就是</a:t>
            </a:r>
            <a:r>
              <a:rPr lang="zh-CN" altLang="en-US" b="1">
                <a:ea typeface="宋体" panose="02010600030101010101" pitchFamily="2" charset="-122"/>
              </a:rPr>
              <a:t>一</a:t>
            </a:r>
            <a:r>
              <a:rPr lang="zh-CN" altLang="en-US" b="1" smtClean="0">
                <a:ea typeface="宋体" panose="02010600030101010101" pitchFamily="2" charset="-122"/>
              </a:rPr>
              <a:t>颗多叉树</a:t>
            </a:r>
            <a:r>
              <a:rPr lang="en-US" altLang="zh-CN" b="1" smtClean="0">
                <a:ea typeface="宋体" panose="02010600030101010101" pitchFamily="2" charset="-122"/>
              </a:rPr>
              <a:t>)</a:t>
            </a:r>
            <a:endParaRPr lang="en-US" altLang="zh-CN" b="1" smtClean="0">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9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455793"/>
            <a:ext cx="7394972" cy="185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794773" y="4975353"/>
          <a:ext cx="398929" cy="343693"/>
        </p:xfrm>
        <a:graphic>
          <a:graphicData uri="http://schemas.openxmlformats.org/presentationml/2006/ole">
            <mc:AlternateContent xmlns:mc="http://schemas.openxmlformats.org/markup-compatibility/2006">
              <mc:Choice xmlns:v="urn:schemas-microsoft-com:vml" Requires="v">
                <p:oleObj spid="_x0000_s59539" name="包装程序外壳对象" showAsIcon="1" r:id="rId2" imgW="609600" imgH="523875" progId="Package">
                  <p:embed/>
                </p:oleObj>
              </mc:Choice>
              <mc:Fallback>
                <p:oleObj name="包装程序外壳对象" showAsIcon="1" r:id="rId2" imgW="609600" imgH="523875" progId="Package">
                  <p:embed/>
                  <p:pic>
                    <p:nvPicPr>
                      <p:cNvPr id="0" name="图片 59538"/>
                      <p:cNvPicPr/>
                      <p:nvPr/>
                    </p:nvPicPr>
                    <p:blipFill>
                      <a:blip r:embed="rId3"/>
                      <a:stretch>
                        <a:fillRect/>
                      </a:stretch>
                    </p:blipFill>
                    <p:spPr>
                      <a:xfrm>
                        <a:off x="7794773" y="4975353"/>
                        <a:ext cx="398929" cy="34369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443198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a:t>
            </a:r>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endParaRPr lang="en-US" altLang="zh-CN"/>
          </a:p>
          <a:p>
            <a:r>
              <a:rPr lang="en-US" altLang="zh-CN" smtClean="0"/>
              <a:t>B</a:t>
            </a:r>
            <a:r>
              <a:rPr lang="zh-CN" altLang="en-US" smtClean="0"/>
              <a:t>树通过重新组织</a:t>
            </a:r>
            <a:r>
              <a:rPr lang="zh-CN" altLang="en-US"/>
              <a:t>节点</a:t>
            </a:r>
            <a:r>
              <a:rPr lang="zh-CN" altLang="en-US" smtClean="0"/>
              <a:t>，</a:t>
            </a:r>
            <a:r>
              <a:rPr lang="zh-CN" altLang="en-US"/>
              <a:t>降</a:t>
            </a:r>
            <a:r>
              <a:rPr lang="zh-CN" altLang="en-US" smtClean="0"/>
              <a:t>低树的高度，并且减少</a:t>
            </a:r>
            <a:r>
              <a:rPr lang="en-US" altLang="zh-CN" smtClean="0"/>
              <a:t>i/o</a:t>
            </a:r>
            <a:r>
              <a:rPr lang="zh-CN" altLang="en-US" smtClean="0"/>
              <a:t>读写次数来提升效率。</a:t>
            </a:r>
            <a:br>
              <a:rPr lang="en-US" altLang="zh-CN" smtClean="0"/>
            </a:br>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pPr marL="342900" indent="-342900">
              <a:buAutoNum type="arabicParenR"/>
            </a:pPr>
            <a:endParaRPr lang="en-US" altLang="zh-CN" sz="1600" b="1" smtClean="0">
              <a:ea typeface="宋体" panose="02010600030101010101" pitchFamily="2" charset="-122"/>
            </a:endParaRPr>
          </a:p>
          <a:p>
            <a:pPr marL="342900" indent="-342900">
              <a:buAutoNum type="arabicParenR"/>
            </a:pPr>
            <a:r>
              <a:rPr lang="zh-CN" altLang="en-US" sz="1600" b="1" smtClean="0">
                <a:ea typeface="宋体" panose="02010600030101010101" pitchFamily="2" charset="-122"/>
              </a:rPr>
              <a:t>如图</a:t>
            </a:r>
            <a:r>
              <a:rPr lang="en-US" altLang="zh-CN" sz="1600" b="1" smtClean="0">
                <a:ea typeface="宋体" panose="02010600030101010101" pitchFamily="2" charset="-122"/>
              </a:rPr>
              <a:t>B</a:t>
            </a:r>
            <a:r>
              <a:rPr lang="zh-CN" altLang="en-US" sz="1600" b="1" smtClean="0">
                <a:ea typeface="宋体" panose="02010600030101010101" pitchFamily="2" charset="-122"/>
              </a:rPr>
              <a:t>树通过重新组织节点， </a:t>
            </a:r>
            <a:r>
              <a:rPr lang="zh-CN" altLang="en-US" sz="1600" b="1">
                <a:ea typeface="宋体" panose="02010600030101010101" pitchFamily="2" charset="-122"/>
              </a:rPr>
              <a:t>降</a:t>
            </a:r>
            <a:r>
              <a:rPr lang="zh-CN" altLang="en-US" sz="1600" b="1" smtClean="0">
                <a:ea typeface="宋体" panose="02010600030101010101" pitchFamily="2" charset="-122"/>
              </a:rPr>
              <a:t>低了树的高度</a:t>
            </a:r>
            <a:r>
              <a:rPr lang="en-US" altLang="zh-CN" sz="1600" b="1" smtClean="0">
                <a:ea typeface="宋体" panose="02010600030101010101" pitchFamily="2" charset="-122"/>
              </a:rPr>
              <a:t>.</a:t>
            </a:r>
            <a:endParaRPr lang="en-US" altLang="zh-CN" sz="1600" b="1" smtClean="0">
              <a:ea typeface="宋体" panose="02010600030101010101" pitchFamily="2" charset="-122"/>
            </a:endParaRPr>
          </a:p>
          <a:p>
            <a:pPr marL="342900" indent="-342900">
              <a:buFontTx/>
              <a:buAutoNum type="arabicParenR"/>
            </a:pPr>
            <a:r>
              <a:rPr lang="zh-CN" altLang="en-US" sz="1600" b="1">
                <a:ea typeface="宋体" panose="02010600030101010101" pitchFamily="2" charset="-122"/>
              </a:rPr>
              <a:t>文件系统及数据库系统的设计者利用了磁盘预读原理，将一个节点的大小设为等于一个</a:t>
            </a:r>
            <a:r>
              <a:rPr lang="zh-CN" altLang="en-US" sz="1600" b="1" smtClean="0">
                <a:ea typeface="宋体" panose="02010600030101010101" pitchFamily="2" charset="-122"/>
              </a:rPr>
              <a:t>页</a:t>
            </a:r>
            <a:r>
              <a:rPr lang="en-US" altLang="zh-CN" sz="1600" b="1" smtClean="0">
                <a:ea typeface="宋体" panose="02010600030101010101" pitchFamily="2" charset="-122"/>
              </a:rPr>
              <a:t>(</a:t>
            </a:r>
            <a:r>
              <a:rPr lang="zh-CN" altLang="en-US" sz="1600"/>
              <a:t>页得大小通常为</a:t>
            </a:r>
            <a:r>
              <a:rPr lang="en-US" altLang="zh-CN" sz="1600" smtClean="0"/>
              <a:t>4k</a:t>
            </a:r>
            <a:r>
              <a:rPr lang="en-US" altLang="zh-CN" sz="1600" b="1" smtClean="0">
                <a:ea typeface="宋体" panose="02010600030101010101" pitchFamily="2" charset="-122"/>
              </a:rPr>
              <a:t>)</a:t>
            </a:r>
            <a:r>
              <a:rPr lang="zh-CN" altLang="en-US" sz="1600" b="1" smtClean="0">
                <a:ea typeface="宋体" panose="02010600030101010101" pitchFamily="2" charset="-122"/>
              </a:rPr>
              <a:t>，</a:t>
            </a:r>
            <a:r>
              <a:rPr lang="zh-CN" altLang="en-US" sz="1600" b="1">
                <a:ea typeface="宋体" panose="02010600030101010101" pitchFamily="2" charset="-122"/>
              </a:rPr>
              <a:t>这样每个节点只需要一次</a:t>
            </a:r>
            <a:r>
              <a:rPr lang="en-US" altLang="zh-CN" sz="1600" b="1">
                <a:ea typeface="宋体" panose="02010600030101010101" pitchFamily="2" charset="-122"/>
              </a:rPr>
              <a:t>I/O</a:t>
            </a:r>
            <a:r>
              <a:rPr lang="zh-CN" altLang="en-US" sz="1600" b="1">
                <a:ea typeface="宋体" panose="02010600030101010101" pitchFamily="2" charset="-122"/>
              </a:rPr>
              <a:t>就可以完全载</a:t>
            </a:r>
            <a:r>
              <a:rPr lang="zh-CN" altLang="en-US" sz="1600" b="1" smtClean="0">
                <a:ea typeface="宋体" panose="02010600030101010101" pitchFamily="2" charset="-122"/>
              </a:rPr>
              <a:t>入</a:t>
            </a:r>
            <a:endParaRPr lang="en-US" altLang="zh-CN" sz="1600" b="1" smtClean="0">
              <a:ea typeface="宋体" panose="02010600030101010101" pitchFamily="2" charset="-122"/>
            </a:endParaRPr>
          </a:p>
          <a:p>
            <a:pPr marL="342900" indent="-342900">
              <a:buFontTx/>
              <a:buAutoNum type="arabicParenR"/>
            </a:pPr>
            <a:r>
              <a:rPr lang="zh-CN" altLang="en-US" sz="1600"/>
              <a:t>将树的度</a:t>
            </a:r>
            <a:r>
              <a:rPr lang="en-US" altLang="zh-CN" sz="1600"/>
              <a:t>M</a:t>
            </a:r>
            <a:r>
              <a:rPr lang="zh-CN" altLang="en-US" sz="1600"/>
              <a:t>设置为</a:t>
            </a:r>
            <a:r>
              <a:rPr lang="en-US" altLang="zh-CN" sz="1600"/>
              <a:t>1024</a:t>
            </a:r>
            <a:r>
              <a:rPr lang="zh-CN" altLang="en-US" sz="1600"/>
              <a:t>，在</a:t>
            </a:r>
            <a:r>
              <a:rPr lang="en-US" altLang="zh-CN" sz="1600"/>
              <a:t>600</a:t>
            </a:r>
            <a:r>
              <a:rPr lang="zh-CN" altLang="en-US" sz="1600"/>
              <a:t>亿个元素中最多只需要</a:t>
            </a:r>
            <a:r>
              <a:rPr lang="en-US" altLang="zh-CN" sz="1600"/>
              <a:t>4</a:t>
            </a:r>
            <a:r>
              <a:rPr lang="zh-CN" altLang="en-US" sz="1600"/>
              <a:t>次</a:t>
            </a:r>
            <a:r>
              <a:rPr lang="en-US" altLang="zh-CN" sz="1600"/>
              <a:t>I/O</a:t>
            </a:r>
            <a:r>
              <a:rPr lang="zh-CN" altLang="en-US" sz="1600"/>
              <a:t>操作就可以读取到想要的元</a:t>
            </a:r>
            <a:r>
              <a:rPr lang="zh-CN" altLang="en-US" sz="1600" smtClean="0"/>
              <a:t>素</a:t>
            </a:r>
            <a:r>
              <a:rPr lang="en-US" altLang="zh-CN" sz="1600" smtClean="0"/>
              <a:t>,</a:t>
            </a:r>
            <a:r>
              <a:rPr lang="en-US" altLang="zh-CN" sz="1600"/>
              <a:t> B</a:t>
            </a:r>
            <a:r>
              <a:rPr lang="zh-CN" altLang="en-US" sz="1600" smtClean="0"/>
              <a:t>树</a:t>
            </a:r>
            <a:r>
              <a:rPr lang="en-US" altLang="zh-CN" sz="1600" smtClean="0"/>
              <a:t>(B+)</a:t>
            </a:r>
            <a:r>
              <a:rPr lang="zh-CN" altLang="en-US" sz="1600" smtClean="0"/>
              <a:t>广</a:t>
            </a:r>
            <a:r>
              <a:rPr lang="zh-CN" altLang="en-US" sz="1600"/>
              <a:t>泛应用于文件存储系统以及数据库系统中</a:t>
            </a:r>
            <a:endParaRPr lang="en-US" altLang="zh-CN" sz="1600" smtClean="0">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119" y="2349549"/>
            <a:ext cx="79057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流程图: 文档 2"/>
          <p:cNvSpPr/>
          <p:nvPr/>
        </p:nvSpPr>
        <p:spPr>
          <a:xfrm>
            <a:off x="7579906" y="262927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文档</a:t>
            </a:r>
            <a:endParaRPr lang="zh-CN" altLang="en-US" sz="1200"/>
          </a:p>
        </p:txBody>
      </p:sp>
      <p:sp>
        <p:nvSpPr>
          <p:cNvPr id="4" name="圆柱形 3"/>
          <p:cNvSpPr/>
          <p:nvPr/>
        </p:nvSpPr>
        <p:spPr>
          <a:xfrm>
            <a:off x="8435281" y="259226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t>db</a:t>
            </a:r>
            <a:endParaRPr lang="zh-CN" altLang="en-US" sz="12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3724096"/>
          </a:xfrm>
          <a:prstGeom prst="rect">
            <a:avLst/>
          </a:prstGeom>
          <a:noFill/>
        </p:spPr>
        <p:txBody>
          <a:bodyPr wrap="square" rtlCol="0">
            <a:spAutoFit/>
          </a:bodyPr>
          <a:lstStyle/>
          <a:p>
            <a:r>
              <a:rPr lang="zh-CN" altLang="en-US" sz="2000" b="1" smtClean="0">
                <a:solidFill>
                  <a:srgbClr val="0070C0"/>
                </a:solidFill>
              </a:rPr>
              <a:t>基本介绍</a:t>
            </a:r>
            <a:endParaRPr lang="en-US" altLang="zh-CN" sz="2000"/>
          </a:p>
          <a:p>
            <a:endParaRPr lang="en-US" altLang="zh-CN"/>
          </a:p>
          <a:p>
            <a:r>
              <a:rPr lang="zh-CN" altLang="en-US" smtClean="0"/>
              <a:t>当一个数</a:t>
            </a:r>
            <a:r>
              <a:rPr lang="zh-CN" altLang="en-US"/>
              <a:t>组中大部分元素为０，或者为同一个值的数</a:t>
            </a:r>
            <a:r>
              <a:rPr lang="zh-CN" altLang="en-US" smtClean="0"/>
              <a:t>组时，可以使用稀疏数组来保存该数组。</a:t>
            </a:r>
            <a:endParaRPr lang="en-US" altLang="zh-CN" smtClean="0"/>
          </a:p>
          <a:p>
            <a:endParaRPr lang="en-US" altLang="zh-CN" smtClean="0"/>
          </a:p>
          <a:p>
            <a:r>
              <a:rPr lang="zh-CN" altLang="en-US" smtClean="0"/>
              <a:t>稀</a:t>
            </a:r>
            <a:r>
              <a:rPr lang="zh-CN" altLang="en-US"/>
              <a:t>疏数组的处理方</a:t>
            </a:r>
            <a:r>
              <a:rPr lang="zh-CN" altLang="en-US" smtClean="0"/>
              <a:t>法是</a:t>
            </a:r>
            <a:r>
              <a:rPr lang="en-US" altLang="zh-CN" smtClean="0"/>
              <a:t>:</a:t>
            </a:r>
            <a:endParaRPr lang="en-US" altLang="zh-CN" smtClean="0"/>
          </a:p>
          <a:p>
            <a:pPr marL="342900" indent="-342900">
              <a:buAutoNum type="arabicParenR"/>
            </a:pPr>
            <a:r>
              <a:rPr lang="zh-CN" altLang="en-US" smtClean="0"/>
              <a:t>记</a:t>
            </a:r>
            <a:r>
              <a:rPr lang="zh-CN" altLang="en-US"/>
              <a:t>录数组一共有几行几列，有多少个不同的</a:t>
            </a:r>
            <a:r>
              <a:rPr lang="zh-CN" altLang="en-US" smtClean="0"/>
              <a:t>值</a:t>
            </a:r>
            <a:endParaRPr lang="en-US" altLang="zh-CN" smtClean="0"/>
          </a:p>
          <a:p>
            <a:pPr marL="342900" indent="-342900">
              <a:buAutoNum type="arabicParenR"/>
            </a:pPr>
            <a:r>
              <a:rPr lang="zh-CN" altLang="en-US" smtClean="0"/>
              <a:t>把</a:t>
            </a:r>
            <a:r>
              <a:rPr lang="zh-CN" altLang="en-US"/>
              <a:t>具有不同值的元素的行列及值记录在一个小规模的数组中，从而缩小程序的规</a:t>
            </a:r>
            <a:r>
              <a:rPr lang="zh-CN" altLang="en-US" smtClean="0"/>
              <a:t>模</a:t>
            </a:r>
            <a:endParaRPr lang="en-US" altLang="zh-CN"/>
          </a:p>
          <a:p>
            <a:endParaRPr lang="en-US" altLang="zh-CN" smtClean="0"/>
          </a:p>
          <a:p>
            <a:endParaRPr lang="en-US" altLang="zh-CN"/>
          </a:p>
          <a:p>
            <a:endParaRPr lang="en-US" altLang="zh-CN" smtClean="0"/>
          </a:p>
          <a:p>
            <a:endParaRPr lang="en-US" altLang="zh-CN"/>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4001095"/>
          </a:xfrm>
          <a:prstGeom prst="rect">
            <a:avLst/>
          </a:prstGeom>
          <a:noFill/>
        </p:spPr>
        <p:txBody>
          <a:bodyPr wrap="square" rtlCol="0">
            <a:spAutoFit/>
          </a:bodyPr>
          <a:lstStyle/>
          <a:p>
            <a:r>
              <a:rPr lang="en-US" altLang="zh-CN" sz="2000" b="1" smtClean="0">
                <a:solidFill>
                  <a:srgbClr val="0070C0"/>
                </a:solidFill>
              </a:rPr>
              <a:t>2-3</a:t>
            </a:r>
            <a:r>
              <a:rPr lang="zh-CN" altLang="en-US" sz="2000" b="1" smtClean="0">
                <a:solidFill>
                  <a:srgbClr val="0070C0"/>
                </a:solidFill>
              </a:rPr>
              <a:t>树基本介绍</a:t>
            </a:r>
            <a:endParaRPr lang="en-US" altLang="zh-CN" sz="2000" b="1" smtClean="0">
              <a:solidFill>
                <a:srgbClr val="0070C0"/>
              </a:solidFill>
            </a:endParaRPr>
          </a:p>
          <a:p>
            <a:endParaRPr lang="en-US" altLang="zh-CN" smtClean="0"/>
          </a:p>
          <a:p>
            <a:r>
              <a:rPr lang="en-US" altLang="zh-CN" smtClean="0"/>
              <a:t>2-3</a:t>
            </a:r>
            <a:r>
              <a:rPr lang="zh-CN" altLang="en-US"/>
              <a:t>树是最简单的</a:t>
            </a:r>
            <a:r>
              <a:rPr lang="en-US" altLang="zh-CN" smtClean="0"/>
              <a:t>B</a:t>
            </a:r>
            <a:r>
              <a:rPr lang="zh-CN" altLang="en-US" smtClean="0"/>
              <a:t>树结构</a:t>
            </a:r>
            <a:r>
              <a:rPr lang="en-US" altLang="zh-CN" smtClean="0"/>
              <a:t>, </a:t>
            </a:r>
            <a:r>
              <a:rPr lang="zh-CN" altLang="en-US" smtClean="0"/>
              <a:t>具有如下特点</a:t>
            </a:r>
            <a:r>
              <a:rPr lang="en-US" altLang="zh-CN" smtClean="0"/>
              <a:t>:</a:t>
            </a:r>
            <a:endParaRPr lang="en-US" altLang="zh-CN" smtClean="0"/>
          </a:p>
          <a:p>
            <a:endParaRPr lang="en-US" altLang="zh-CN" smtClean="0"/>
          </a:p>
          <a:p>
            <a:pPr marL="342900" indent="-342900">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树的所有叶子节点都在同一层</a:t>
            </a:r>
            <a:r>
              <a:rPr lang="en-US" altLang="zh-CN" b="1" smtClean="0">
                <a:ea typeface="宋体" panose="02010600030101010101" pitchFamily="2" charset="-122"/>
              </a:rPr>
              <a:t>.(</a:t>
            </a:r>
            <a:r>
              <a:rPr lang="zh-CN" altLang="en-US" b="1" smtClean="0">
                <a:ea typeface="宋体" panose="02010600030101010101" pitchFamily="2" charset="-122"/>
              </a:rPr>
              <a:t>只要是</a:t>
            </a:r>
            <a:r>
              <a:rPr lang="en-US" altLang="zh-CN" b="1" smtClean="0">
                <a:ea typeface="宋体" panose="02010600030101010101" pitchFamily="2" charset="-122"/>
              </a:rPr>
              <a:t>B</a:t>
            </a:r>
            <a:r>
              <a:rPr lang="zh-CN" altLang="en-US" b="1" smtClean="0">
                <a:ea typeface="宋体" panose="02010600030101010101" pitchFamily="2" charset="-122"/>
              </a:rPr>
              <a:t>树都满足这个条件</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r>
              <a:rPr lang="zh-CN" altLang="en-US" b="1" smtClean="0">
                <a:ea typeface="宋体" panose="02010600030101010101" pitchFamily="2" charset="-122"/>
              </a:rPr>
              <a:t>有两个子节点的节点叫二节点，二节点</a:t>
            </a:r>
            <a:r>
              <a:rPr lang="zh-CN" altLang="en-US" b="1">
                <a:ea typeface="宋体" panose="02010600030101010101" pitchFamily="2" charset="-122"/>
              </a:rPr>
              <a:t>要么</a:t>
            </a:r>
            <a:r>
              <a:rPr lang="zh-CN" altLang="en-US" b="1" smtClean="0">
                <a:ea typeface="宋体" panose="02010600030101010101" pitchFamily="2" charset="-122"/>
              </a:rPr>
              <a:t>没有子节点，要么有两个子节点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endParaRPr lang="en-US" altLang="zh-CN" b="1" smtClean="0">
              <a:ea typeface="宋体" panose="02010600030101010101" pitchFamily="2" charset="-122"/>
            </a:endParaRPr>
          </a:p>
          <a:p>
            <a:pPr marL="342900" indent="-342900">
              <a:buFontTx/>
              <a:buAutoNum type="arabicParenR"/>
            </a:pPr>
            <a:r>
              <a:rPr lang="zh-CN" altLang="en-US" b="1" smtClean="0">
                <a:ea typeface="宋体" panose="02010600030101010101" pitchFamily="2" charset="-122"/>
              </a:rPr>
              <a:t>有</a:t>
            </a:r>
            <a:r>
              <a:rPr lang="zh-CN" altLang="en-US" b="1">
                <a:ea typeface="宋体" panose="02010600030101010101" pitchFamily="2" charset="-122"/>
              </a:rPr>
              <a:t>三</a:t>
            </a:r>
            <a:r>
              <a:rPr lang="zh-CN" altLang="en-US" b="1" smtClean="0">
                <a:ea typeface="宋体" panose="02010600030101010101" pitchFamily="2" charset="-122"/>
              </a:rPr>
              <a:t>个</a:t>
            </a:r>
            <a:r>
              <a:rPr lang="zh-CN" altLang="en-US" b="1">
                <a:ea typeface="宋体" panose="02010600030101010101" pitchFamily="2" charset="-122"/>
              </a:rPr>
              <a:t>子节点的节点</a:t>
            </a:r>
            <a:r>
              <a:rPr lang="zh-CN" altLang="en-US" b="1" smtClean="0">
                <a:ea typeface="宋体" panose="02010600030101010101" pitchFamily="2" charset="-122"/>
              </a:rPr>
              <a:t>叫三节</a:t>
            </a:r>
            <a:r>
              <a:rPr lang="zh-CN" altLang="en-US" b="1">
                <a:ea typeface="宋体" panose="02010600030101010101" pitchFamily="2" charset="-122"/>
              </a:rPr>
              <a:t>点</a:t>
            </a:r>
            <a:r>
              <a:rPr lang="zh-CN" altLang="en-US" b="1" smtClean="0">
                <a:ea typeface="宋体" panose="02010600030101010101" pitchFamily="2" charset="-122"/>
              </a:rPr>
              <a:t>，三节点要么没</a:t>
            </a:r>
            <a:r>
              <a:rPr lang="zh-CN" altLang="en-US" b="1">
                <a:ea typeface="宋体" panose="02010600030101010101" pitchFamily="2" charset="-122"/>
              </a:rPr>
              <a:t>有子节</a:t>
            </a:r>
            <a:r>
              <a:rPr lang="zh-CN" altLang="en-US" b="1" smtClean="0">
                <a:ea typeface="宋体" panose="02010600030101010101" pitchFamily="2" charset="-122"/>
              </a:rPr>
              <a:t>点，要么有三个</a:t>
            </a:r>
            <a:r>
              <a:rPr lang="zh-CN" altLang="en-US" b="1">
                <a:ea typeface="宋体" panose="02010600030101010101" pitchFamily="2" charset="-122"/>
              </a:rPr>
              <a:t>子节</a:t>
            </a:r>
            <a:r>
              <a:rPr lang="zh-CN" altLang="en-US" b="1" smtClean="0">
                <a:ea typeface="宋体" panose="02010600030101010101" pitchFamily="2" charset="-122"/>
              </a:rPr>
              <a:t>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FontTx/>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树是由二节点和三节点构成的树。</a:t>
            </a:r>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2893100"/>
          </a:xfrm>
          <a:prstGeom prst="rect">
            <a:avLst/>
          </a:prstGeom>
          <a:noFill/>
        </p:spPr>
        <p:txBody>
          <a:bodyPr wrap="square" rtlCol="0">
            <a:spAutoFit/>
          </a:bodyPr>
          <a:lstStyle/>
          <a:p>
            <a:r>
              <a:rPr lang="en-US" altLang="zh-CN" sz="2000" b="1" smtClean="0">
                <a:solidFill>
                  <a:srgbClr val="0070C0"/>
                </a:solidFill>
              </a:rPr>
              <a:t>2-3</a:t>
            </a:r>
            <a:r>
              <a:rPr lang="zh-CN" altLang="en-US" sz="2000" b="1" smtClean="0">
                <a:solidFill>
                  <a:srgbClr val="0070C0"/>
                </a:solidFill>
              </a:rPr>
              <a:t>树应用案例</a:t>
            </a:r>
            <a:endParaRPr lang="en-US" altLang="zh-CN" sz="2000" b="1" smtClean="0">
              <a:solidFill>
                <a:srgbClr val="0070C0"/>
              </a:solidFill>
            </a:endParaRPr>
          </a:p>
          <a:p>
            <a:endParaRPr lang="en-US" altLang="zh-CN" smtClean="0"/>
          </a:p>
          <a:p>
            <a:r>
              <a:rPr lang="zh-CN" altLang="en-US" smtClean="0"/>
              <a:t>将数列</a:t>
            </a:r>
            <a:r>
              <a:rPr lang="en-US" altLang="zh-CN" smtClean="0"/>
              <a:t>{16, 24, 12, 32, 14, 26, 34, 10, 8, 28, 38, 20} </a:t>
            </a:r>
            <a:r>
              <a:rPr lang="zh-CN" altLang="en-US" smtClean="0"/>
              <a:t>构建成</a:t>
            </a:r>
            <a:r>
              <a:rPr lang="en-US" altLang="zh-CN" smtClean="0"/>
              <a:t>2-3</a:t>
            </a:r>
            <a:r>
              <a:rPr lang="zh-CN" altLang="en-US" smtClean="0"/>
              <a:t>树，并保证数据插入的</a:t>
            </a:r>
            <a:br>
              <a:rPr lang="en-US" altLang="zh-CN" smtClean="0"/>
            </a:br>
            <a:r>
              <a:rPr lang="zh-CN" altLang="en-US" smtClean="0"/>
              <a:t>大小顺序。</a:t>
            </a:r>
            <a:r>
              <a:rPr lang="en-US" altLang="zh-CN" smtClean="0"/>
              <a:t>(</a:t>
            </a:r>
            <a:r>
              <a:rPr lang="zh-CN" altLang="en-US" smtClean="0"/>
              <a:t>演示一下构建</a:t>
            </a:r>
            <a:r>
              <a:rPr lang="en-US" altLang="zh-CN" smtClean="0"/>
              <a:t>2-3</a:t>
            </a:r>
            <a:r>
              <a:rPr lang="zh-CN" altLang="en-US" smtClean="0"/>
              <a:t>树的过程</a:t>
            </a:r>
            <a:r>
              <a:rPr lang="en-US" altLang="zh-CN" smtClean="0"/>
              <a:t>.)</a:t>
            </a:r>
            <a:endParaRPr lang="en-US" altLang="zh-CN" smtClean="0"/>
          </a:p>
          <a:p>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258" y="2520255"/>
            <a:ext cx="52768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38589" y="2520255"/>
            <a:ext cx="3240359" cy="2954655"/>
          </a:xfrm>
          <a:prstGeom prst="rect">
            <a:avLst/>
          </a:prstGeom>
          <a:noFill/>
        </p:spPr>
        <p:txBody>
          <a:bodyPr wrap="square" rtlCol="0">
            <a:spAutoFit/>
          </a:bodyPr>
          <a:lstStyle/>
          <a:p>
            <a:r>
              <a:rPr lang="zh-CN" altLang="en-US" sz="1200" b="1">
                <a:latin typeface="Arial" panose="020B0604020202020204" pitchFamily="34" charset="0"/>
                <a:cs typeface="Arial" panose="020B0604020202020204" pitchFamily="34" charset="0"/>
              </a:rPr>
              <a:t>插入规则</a:t>
            </a:r>
            <a:r>
              <a:rPr lang="en-US" altLang="zh-CN" sz="1200" b="1">
                <a:latin typeface="Arial" panose="020B0604020202020204" pitchFamily="34" charset="0"/>
                <a:cs typeface="Arial" panose="020B0604020202020204" pitchFamily="34" charset="0"/>
              </a:rPr>
              <a:t>:</a:t>
            </a:r>
            <a:endParaRPr lang="en-US" altLang="zh-CN" sz="1200" b="1">
              <a:latin typeface="Arial" panose="020B0604020202020204" pitchFamily="34" charset="0"/>
              <a:cs typeface="Arial" panose="020B0604020202020204" pitchFamily="34" charset="0"/>
            </a:endParaRPr>
          </a:p>
          <a:p>
            <a:pPr marL="342900" indent="-342900">
              <a:buAutoNum type="arabicParenR"/>
            </a:pPr>
            <a:r>
              <a:rPr lang="en-US" altLang="zh-CN" sz="1200">
                <a:latin typeface="Arial" panose="020B0604020202020204" pitchFamily="34" charset="0"/>
                <a:cs typeface="Arial" panose="020B0604020202020204" pitchFamily="34" charset="0"/>
              </a:rPr>
              <a:t>2-3</a:t>
            </a:r>
            <a:r>
              <a:rPr lang="zh-CN" altLang="en-US" sz="1200">
                <a:latin typeface="Arial" panose="020B0604020202020204" pitchFamily="34" charset="0"/>
                <a:cs typeface="Arial" panose="020B0604020202020204" pitchFamily="34" charset="0"/>
              </a:rPr>
              <a:t>树的所有叶子节点都在同一层</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只要是</a:t>
            </a:r>
            <a:r>
              <a:rPr lang="en-US" altLang="zh-CN" sz="1200">
                <a:latin typeface="Arial" panose="020B0604020202020204" pitchFamily="34" charset="0"/>
                <a:cs typeface="Arial" panose="020B0604020202020204" pitchFamily="34" charset="0"/>
              </a:rPr>
              <a:t>B</a:t>
            </a:r>
            <a:r>
              <a:rPr lang="zh-CN" altLang="en-US" sz="1200">
                <a:latin typeface="Arial" panose="020B0604020202020204" pitchFamily="34" charset="0"/>
                <a:cs typeface="Arial" panose="020B0604020202020204" pitchFamily="34" charset="0"/>
              </a:rPr>
              <a:t>树都满足这个条件</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r>
              <a:rPr lang="zh-CN" altLang="en-US" sz="1200">
                <a:latin typeface="Arial" panose="020B0604020202020204" pitchFamily="34" charset="0"/>
                <a:cs typeface="Arial" panose="020B0604020202020204" pitchFamily="34" charset="0"/>
              </a:rPr>
              <a:t>有两个子节点的节点叫二节点，二节点要么没有子节点，要么有两个子节点</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endParaRPr lang="en-US" altLang="zh-CN" sz="1200">
              <a:latin typeface="Arial" panose="020B0604020202020204" pitchFamily="34" charset="0"/>
              <a:cs typeface="Arial" panose="020B0604020202020204" pitchFamily="34" charset="0"/>
            </a:endParaRPr>
          </a:p>
          <a:p>
            <a:pPr marL="342900" indent="-342900">
              <a:buFontTx/>
              <a:buAutoNum type="arabicParenR"/>
            </a:pPr>
            <a:r>
              <a:rPr lang="zh-CN" altLang="en-US" sz="1200">
                <a:latin typeface="Arial" panose="020B0604020202020204" pitchFamily="34" charset="0"/>
                <a:cs typeface="Arial" panose="020B0604020202020204" pitchFamily="34" charset="0"/>
              </a:rPr>
              <a:t>有三个子节点的节点叫三节点，三节点要么没有子节点，要么有三个子节</a:t>
            </a:r>
            <a:r>
              <a:rPr lang="zh-CN" altLang="en-US" sz="1200" smtClean="0">
                <a:latin typeface="Arial" panose="020B0604020202020204" pitchFamily="34" charset="0"/>
                <a:cs typeface="Arial" panose="020B0604020202020204" pitchFamily="34" charset="0"/>
              </a:rPr>
              <a:t>点</a:t>
            </a:r>
            <a:endParaRPr lang="en-US" altLang="zh-CN" sz="1200" smtClean="0">
              <a:latin typeface="Arial" panose="020B0604020202020204" pitchFamily="34" charset="0"/>
              <a:cs typeface="Arial" panose="020B0604020202020204" pitchFamily="34" charset="0"/>
            </a:endParaRPr>
          </a:p>
          <a:p>
            <a:pPr marL="342900" indent="-342900">
              <a:buFontTx/>
              <a:buAutoNum type="arabicParenR"/>
            </a:pPr>
            <a:r>
              <a:rPr lang="zh-CN" altLang="en-US" sz="1200" smtClean="0">
                <a:latin typeface="Arial" panose="020B0604020202020204" pitchFamily="34" charset="0"/>
                <a:cs typeface="Arial" panose="020B0604020202020204" pitchFamily="34" charset="0"/>
              </a:rPr>
              <a:t>当</a:t>
            </a:r>
            <a:r>
              <a:rPr lang="zh-CN" altLang="en-US" sz="1200">
                <a:latin typeface="Arial" panose="020B0604020202020204" pitchFamily="34" charset="0"/>
                <a:cs typeface="Arial" panose="020B0604020202020204" pitchFamily="34" charset="0"/>
              </a:rPr>
              <a:t>按照规则插入一个数到某个节点时</a:t>
            </a:r>
            <a:r>
              <a:rPr lang="zh-CN" altLang="en-US" sz="1200" smtClean="0">
                <a:latin typeface="Arial" panose="020B0604020202020204" pitchFamily="34" charset="0"/>
                <a:cs typeface="Arial" panose="020B0604020202020204" pitchFamily="34" charset="0"/>
              </a:rPr>
              <a:t>，不能满足上面三个要求，就需要拆，先向上拆，如果上层满，则拆本层，拆</a:t>
            </a:r>
            <a:r>
              <a:rPr lang="zh-CN" altLang="en-US" sz="1200">
                <a:latin typeface="Arial" panose="020B0604020202020204" pitchFamily="34" charset="0"/>
                <a:cs typeface="Arial" panose="020B0604020202020204" pitchFamily="34" charset="0"/>
              </a:rPr>
              <a:t>后仍然需要满足上面</a:t>
            </a:r>
            <a:r>
              <a:rPr lang="en-US" altLang="zh-CN" sz="1200">
                <a:latin typeface="Arial" panose="020B0604020202020204" pitchFamily="34" charset="0"/>
                <a:cs typeface="Arial" panose="020B0604020202020204" pitchFamily="34" charset="0"/>
              </a:rPr>
              <a:t>3</a:t>
            </a:r>
            <a:r>
              <a:rPr lang="zh-CN" altLang="en-US" sz="1200">
                <a:latin typeface="Arial" panose="020B0604020202020204" pitchFamily="34" charset="0"/>
                <a:cs typeface="Arial" panose="020B0604020202020204" pitchFamily="34" charset="0"/>
              </a:rPr>
              <a:t>个条件。 </a:t>
            </a:r>
            <a:endParaRPr lang="en-US" altLang="zh-CN" sz="1200" smtClean="0">
              <a:latin typeface="Arial" panose="020B0604020202020204" pitchFamily="34" charset="0"/>
              <a:cs typeface="Arial" panose="020B0604020202020204" pitchFamily="34" charset="0"/>
            </a:endParaRPr>
          </a:p>
          <a:p>
            <a:pPr marL="342900" indent="-342900">
              <a:buFontTx/>
              <a:buAutoNum type="arabicParenR"/>
            </a:pPr>
            <a:r>
              <a:rPr lang="zh-CN" altLang="en-US" sz="1200" smtClean="0">
                <a:latin typeface="Arial" panose="020B0604020202020204" pitchFamily="34" charset="0"/>
                <a:cs typeface="Arial" panose="020B0604020202020204" pitchFamily="34" charset="0"/>
              </a:rPr>
              <a:t>对于三节点的子树的值大小仍然</a:t>
            </a:r>
            <a:r>
              <a:rPr lang="zh-CN" altLang="en-US" sz="1200">
                <a:latin typeface="Arial" panose="020B0604020202020204" pitchFamily="34" charset="0"/>
                <a:cs typeface="Arial" panose="020B0604020202020204" pitchFamily="34" charset="0"/>
              </a:rPr>
              <a:t>遵守</a:t>
            </a:r>
            <a:r>
              <a:rPr lang="en-US" altLang="zh-CN" sz="1200" smtClean="0">
                <a:latin typeface="Arial" panose="020B0604020202020204" pitchFamily="34" charset="0"/>
                <a:cs typeface="Arial" panose="020B0604020202020204" pitchFamily="34" charset="0"/>
              </a:rPr>
              <a:t>(BST </a:t>
            </a:r>
            <a:r>
              <a:rPr lang="zh-CN" altLang="en-US" sz="1200" smtClean="0">
                <a:latin typeface="Arial" panose="020B0604020202020204" pitchFamily="34" charset="0"/>
                <a:cs typeface="Arial" panose="020B0604020202020204" pitchFamily="34" charset="0"/>
              </a:rPr>
              <a:t>二叉排序树</a:t>
            </a:r>
            <a:r>
              <a:rPr lang="en-US" altLang="zh-CN" sz="1200" smtClean="0">
                <a:latin typeface="Arial" panose="020B0604020202020204" pitchFamily="34" charset="0"/>
                <a:cs typeface="Arial" panose="020B0604020202020204" pitchFamily="34" charset="0"/>
              </a:rPr>
              <a:t>)</a:t>
            </a:r>
            <a:r>
              <a:rPr lang="zh-CN" altLang="en-US" sz="1200" smtClean="0">
                <a:latin typeface="Arial" panose="020B0604020202020204" pitchFamily="34" charset="0"/>
                <a:cs typeface="Arial" panose="020B0604020202020204" pitchFamily="34" charset="0"/>
              </a:rPr>
              <a:t>的规则</a:t>
            </a:r>
            <a:endParaRPr lang="en-US" altLang="zh-CN" sz="1200">
              <a:latin typeface="Arial" panose="020B0604020202020204" pitchFamily="34" charset="0"/>
              <a:cs typeface="Arial" panose="020B0604020202020204" pitchFamily="34" charset="0"/>
            </a:endParaRPr>
          </a:p>
          <a:p>
            <a:endParaRPr lang="zh-CN" altLang="en-US"/>
          </a:p>
        </p:txBody>
      </p:sp>
      <p:graphicFrame>
        <p:nvGraphicFramePr>
          <p:cNvPr id="4" name="对象 3"/>
          <p:cNvGraphicFramePr>
            <a:graphicFrameLocks noChangeAspect="1"/>
          </p:cNvGraphicFramePr>
          <p:nvPr/>
        </p:nvGraphicFramePr>
        <p:xfrm>
          <a:off x="481680" y="4800256"/>
          <a:ext cx="1696469" cy="612424"/>
        </p:xfrm>
        <a:graphic>
          <a:graphicData uri="http://schemas.openxmlformats.org/presentationml/2006/ole">
            <mc:AlternateContent xmlns:mc="http://schemas.openxmlformats.org/markup-compatibility/2006">
              <mc:Choice xmlns:v="urn:schemas-microsoft-com:vml" Requires="v">
                <p:oleObj spid="_x0000_s57640" name="包装程序外壳对象" showAsIcon="1" r:id="rId2" imgW="1466850" imgH="523875" progId="Package">
                  <p:embed/>
                </p:oleObj>
              </mc:Choice>
              <mc:Fallback>
                <p:oleObj name="包装程序外壳对象" showAsIcon="1" r:id="rId2" imgW="1466850" imgH="523875" progId="Package">
                  <p:embed/>
                  <p:pic>
                    <p:nvPicPr>
                      <p:cNvPr id="0" name="图片 57639"/>
                      <p:cNvPicPr/>
                      <p:nvPr/>
                    </p:nvPicPr>
                    <p:blipFill>
                      <a:blip r:embed="rId3"/>
                      <a:stretch>
                        <a:fillRect/>
                      </a:stretch>
                    </p:blipFill>
                    <p:spPr>
                      <a:xfrm>
                        <a:off x="481680" y="4800256"/>
                        <a:ext cx="1696469" cy="612424"/>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46501" y="4824511"/>
          <a:ext cx="515535" cy="444153"/>
        </p:xfrm>
        <a:graphic>
          <a:graphicData uri="http://schemas.openxmlformats.org/presentationml/2006/ole">
            <mc:AlternateContent xmlns:mc="http://schemas.openxmlformats.org/markup-compatibility/2006">
              <mc:Choice xmlns:v="urn:schemas-microsoft-com:vml" Requires="v">
                <p:oleObj spid="_x0000_s57641" name="包装程序外壳对象" showAsIcon="1" r:id="rId4" imgW="609600" imgH="523875" progId="Package">
                  <p:embed/>
                </p:oleObj>
              </mc:Choice>
              <mc:Fallback>
                <p:oleObj name="包装程序外壳对象" showAsIcon="1" r:id="rId4" imgW="609600" imgH="523875" progId="Package">
                  <p:embed/>
                  <p:pic>
                    <p:nvPicPr>
                      <p:cNvPr id="0" name="图片 57640"/>
                      <p:cNvPicPr/>
                      <p:nvPr/>
                    </p:nvPicPr>
                    <p:blipFill>
                      <a:blip r:embed="rId5"/>
                      <a:stretch>
                        <a:fillRect/>
                      </a:stretch>
                    </p:blipFill>
                    <p:spPr>
                      <a:xfrm>
                        <a:off x="5346501" y="4824511"/>
                        <a:ext cx="515535" cy="44415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2339102"/>
          </a:xfrm>
          <a:prstGeom prst="rect">
            <a:avLst/>
          </a:prstGeom>
          <a:noFill/>
        </p:spPr>
        <p:txBody>
          <a:bodyPr wrap="square" rtlCol="0">
            <a:spAutoFit/>
          </a:bodyPr>
          <a:lstStyle/>
          <a:p>
            <a:r>
              <a:rPr lang="zh-CN" altLang="en-US" sz="2000" b="1" smtClean="0">
                <a:solidFill>
                  <a:srgbClr val="0070C0"/>
                </a:solidFill>
              </a:rPr>
              <a:t>其它说明</a:t>
            </a:r>
            <a:endParaRPr lang="en-US" altLang="zh-CN" sz="2000" b="1" smtClean="0">
              <a:solidFill>
                <a:srgbClr val="0070C0"/>
              </a:solidFill>
            </a:endParaRPr>
          </a:p>
          <a:p>
            <a:endParaRPr lang="en-US" altLang="zh-CN" smtClean="0"/>
          </a:p>
          <a:p>
            <a:r>
              <a:rPr lang="zh-CN" altLang="en-US" smtClean="0"/>
              <a:t>除了</a:t>
            </a:r>
            <a:r>
              <a:rPr lang="en-US" altLang="zh-CN" smtClean="0"/>
              <a:t>23</a:t>
            </a:r>
            <a:r>
              <a:rPr lang="zh-CN" altLang="en-US" smtClean="0"/>
              <a:t>树，还有</a:t>
            </a:r>
            <a:r>
              <a:rPr lang="en-US" altLang="zh-CN" smtClean="0"/>
              <a:t>234</a:t>
            </a:r>
            <a:r>
              <a:rPr lang="zh-CN" altLang="en-US" smtClean="0"/>
              <a:t>树等，概念和</a:t>
            </a:r>
            <a:r>
              <a:rPr lang="en-US" altLang="zh-CN" smtClean="0"/>
              <a:t>23</a:t>
            </a:r>
            <a:r>
              <a:rPr lang="zh-CN" altLang="en-US" smtClean="0"/>
              <a:t>树类似，也是一种</a:t>
            </a:r>
            <a:r>
              <a:rPr lang="en-US" altLang="zh-CN" smtClean="0"/>
              <a:t>B</a:t>
            </a:r>
            <a:r>
              <a:rPr lang="zh-CN" altLang="en-US" smtClean="0"/>
              <a:t>树</a:t>
            </a:r>
            <a:r>
              <a:rPr lang="zh-CN" altLang="en-US"/>
              <a:t>。</a:t>
            </a:r>
            <a:r>
              <a:rPr lang="zh-CN" altLang="en-US" smtClean="0"/>
              <a:t> </a:t>
            </a:r>
            <a:r>
              <a:rPr lang="zh-CN" altLang="en-US"/>
              <a:t>如</a:t>
            </a:r>
            <a:r>
              <a:rPr lang="zh-CN" altLang="en-US" smtClean="0"/>
              <a:t>图</a:t>
            </a:r>
            <a:r>
              <a:rPr lang="en-US" altLang="zh-CN" smtClean="0"/>
              <a:t>:</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5838" y="2482809"/>
            <a:ext cx="61722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6642645" y="4443405"/>
          <a:ext cx="432048" cy="372226"/>
        </p:xfrm>
        <a:graphic>
          <a:graphicData uri="http://schemas.openxmlformats.org/presentationml/2006/ole">
            <mc:AlternateContent xmlns:mc="http://schemas.openxmlformats.org/markup-compatibility/2006">
              <mc:Choice xmlns:v="urn:schemas-microsoft-com:vml" Requires="v">
                <p:oleObj spid="_x0000_s58513" name="包装程序外壳对象" showAsIcon="1" r:id="rId2" imgW="609600" imgH="523875" progId="Package">
                  <p:embed/>
                </p:oleObj>
              </mc:Choice>
              <mc:Fallback>
                <p:oleObj name="包装程序外壳对象" showAsIcon="1" r:id="rId2" imgW="609600" imgH="523875" progId="Package">
                  <p:embed/>
                  <p:pic>
                    <p:nvPicPr>
                      <p:cNvPr id="0" name="图片 58512"/>
                      <p:cNvPicPr/>
                      <p:nvPr/>
                    </p:nvPicPr>
                    <p:blipFill>
                      <a:blip r:embed="rId3"/>
                      <a:stretch>
                        <a:fillRect/>
                      </a:stretch>
                    </p:blipFill>
                    <p:spPr>
                      <a:xfrm>
                        <a:off x="6642645" y="4443405"/>
                        <a:ext cx="432048" cy="37222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zh-CN" altLang="en-US" sz="2200" b="1"/>
              <a:t>、</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32371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endParaRPr lang="en-US" altLang="zh-CN" sz="1700"/>
          </a:p>
          <a:p>
            <a:r>
              <a:rPr lang="en-US" altLang="zh-CN"/>
              <a:t> </a:t>
            </a:r>
            <a:r>
              <a:rPr lang="en-US" altLang="zh-CN" b="1">
                <a:hlinkClick r:id="rId1"/>
              </a:rPr>
              <a:t>B-tree</a:t>
            </a:r>
            <a:r>
              <a:rPr lang="zh-CN" altLang="en-US" b="1"/>
              <a:t>树即</a:t>
            </a:r>
            <a:r>
              <a:rPr lang="en-US" altLang="zh-CN" b="1">
                <a:hlinkClick r:id="rId2"/>
              </a:rPr>
              <a:t>B</a:t>
            </a:r>
            <a:r>
              <a:rPr lang="zh-CN" altLang="en-US" b="1">
                <a:hlinkClick r:id="rId2"/>
              </a:rPr>
              <a:t>树</a:t>
            </a:r>
            <a:r>
              <a:rPr lang="zh-CN" altLang="en-US"/>
              <a:t>，</a:t>
            </a:r>
            <a:r>
              <a:rPr lang="en-US" altLang="zh-CN"/>
              <a:t>B</a:t>
            </a:r>
            <a:r>
              <a:rPr lang="zh-CN" altLang="en-US"/>
              <a:t>即</a:t>
            </a:r>
            <a:r>
              <a:rPr lang="en-US" altLang="zh-CN"/>
              <a:t>Balanced</a:t>
            </a:r>
            <a:r>
              <a:rPr lang="zh-CN" altLang="en-US"/>
              <a:t>，平衡的意思</a:t>
            </a:r>
            <a:r>
              <a:rPr lang="zh-CN" altLang="en-US" smtClean="0"/>
              <a:t>。有人把</a:t>
            </a:r>
            <a:r>
              <a:rPr lang="en-US" altLang="zh-CN" smtClean="0"/>
              <a:t>B-tree</a:t>
            </a:r>
            <a:r>
              <a:rPr lang="zh-CN" altLang="en-US" smtClean="0"/>
              <a:t>翻译成</a:t>
            </a:r>
            <a:r>
              <a:rPr lang="en-US" altLang="zh-CN" smtClean="0"/>
              <a:t>B-</a:t>
            </a:r>
            <a:r>
              <a:rPr lang="zh-CN" altLang="en-US"/>
              <a:t>树</a:t>
            </a:r>
            <a:r>
              <a:rPr lang="zh-CN" altLang="en-US" smtClean="0"/>
              <a:t>，容</a:t>
            </a:r>
            <a:r>
              <a:rPr lang="zh-CN" altLang="en-US"/>
              <a:t>易让</a:t>
            </a:r>
            <a:r>
              <a:rPr lang="zh-CN" altLang="en-US" smtClean="0"/>
              <a:t>人</a:t>
            </a:r>
            <a:br>
              <a:rPr lang="en-US" altLang="zh-CN" smtClean="0"/>
            </a:br>
            <a:r>
              <a:rPr lang="zh-CN" altLang="en-US" smtClean="0"/>
              <a:t>产</a:t>
            </a:r>
            <a:r>
              <a:rPr lang="zh-CN" altLang="en-US"/>
              <a:t>生</a:t>
            </a:r>
            <a:r>
              <a:rPr lang="zh-CN" altLang="en-US">
                <a:hlinkClick r:id="rId3"/>
              </a:rPr>
              <a:t>误解</a:t>
            </a:r>
            <a:r>
              <a:rPr lang="zh-CN" altLang="en-US" smtClean="0"/>
              <a:t>。会</a:t>
            </a:r>
            <a:r>
              <a:rPr lang="zh-CN" altLang="en-US"/>
              <a:t>以为</a:t>
            </a:r>
            <a:r>
              <a:rPr lang="en-US" altLang="zh-CN"/>
              <a:t>B-</a:t>
            </a:r>
            <a:r>
              <a:rPr lang="zh-CN" altLang="en-US"/>
              <a:t>树是一种树，而</a:t>
            </a:r>
            <a:r>
              <a:rPr lang="en-US" altLang="zh-CN"/>
              <a:t>B</a:t>
            </a:r>
            <a:r>
              <a:rPr lang="zh-CN" altLang="en-US"/>
              <a:t>树又是另一种树</a:t>
            </a:r>
            <a:r>
              <a:rPr lang="zh-CN" altLang="en-US" smtClean="0"/>
              <a:t>。实际上，</a:t>
            </a:r>
            <a:r>
              <a:rPr lang="en-US" altLang="zh-CN" b="1"/>
              <a:t>B-tree</a:t>
            </a:r>
            <a:r>
              <a:rPr lang="zh-CN" altLang="en-US" b="1"/>
              <a:t>就是指的</a:t>
            </a:r>
            <a:r>
              <a:rPr lang="en-US" altLang="zh-CN" b="1"/>
              <a:t>B</a:t>
            </a:r>
            <a:r>
              <a:rPr lang="zh-CN" altLang="en-US" b="1" smtClean="0"/>
              <a:t>树</a:t>
            </a:r>
            <a:r>
              <a:rPr lang="zh-CN" altLang="en-US" b="1"/>
              <a:t>。</a:t>
            </a:r>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zh-CN" altLang="en-US" sz="2200" b="1"/>
              <a:t>、</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308324"/>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zh-CN" altLang="en-US" sz="1700" smtClean="0"/>
              <a:t>前面已经介绍了</a:t>
            </a:r>
            <a:r>
              <a:rPr lang="en-US" altLang="zh-CN" sz="1700" smtClean="0"/>
              <a:t>2-3</a:t>
            </a:r>
            <a:r>
              <a:rPr lang="zh-CN" altLang="en-US" sz="1700" smtClean="0"/>
              <a:t>树和</a:t>
            </a:r>
            <a:r>
              <a:rPr lang="en-US" altLang="zh-CN" sz="1700" smtClean="0"/>
              <a:t>2-3-4</a:t>
            </a:r>
            <a:r>
              <a:rPr lang="zh-CN" altLang="en-US" sz="1700" smtClean="0"/>
              <a:t>树，他们就是</a:t>
            </a:r>
            <a:r>
              <a:rPr lang="en-US" altLang="zh-CN" sz="1700" smtClean="0"/>
              <a:t>B</a:t>
            </a:r>
            <a:r>
              <a:rPr lang="zh-CN" altLang="en-US" sz="1700" smtClean="0"/>
              <a:t>树</a:t>
            </a:r>
            <a:r>
              <a:rPr lang="en-US" altLang="zh-CN" sz="1700" smtClean="0"/>
              <a:t>(</a:t>
            </a:r>
            <a:r>
              <a:rPr lang="zh-CN" altLang="en-US" sz="1700" smtClean="0"/>
              <a:t>英</a:t>
            </a:r>
            <a:r>
              <a:rPr lang="zh-CN" altLang="en-US" sz="1700"/>
              <a:t>语：</a:t>
            </a:r>
            <a:r>
              <a:rPr lang="en-US" altLang="zh-CN" sz="1700" smtClean="0"/>
              <a:t>B-tree</a:t>
            </a:r>
            <a:r>
              <a:rPr lang="zh-CN" altLang="en-US" sz="1700" smtClean="0"/>
              <a:t> 也写成</a:t>
            </a:r>
            <a:r>
              <a:rPr lang="en-US" altLang="zh-CN" sz="1700" smtClean="0"/>
              <a:t>B-</a:t>
            </a:r>
            <a:r>
              <a:rPr lang="zh-CN" altLang="en-US" sz="1700" smtClean="0"/>
              <a:t>树</a:t>
            </a:r>
            <a:r>
              <a:rPr lang="en-US" altLang="zh-CN" sz="1700" smtClean="0"/>
              <a:t>)</a:t>
            </a:r>
            <a:r>
              <a:rPr lang="zh-CN" altLang="en-US" sz="1700" smtClean="0"/>
              <a:t>，这里我们再做一个说明，</a:t>
            </a:r>
            <a:r>
              <a:rPr lang="zh-CN" altLang="en-US" sz="1700"/>
              <a:t>我</a:t>
            </a:r>
            <a:r>
              <a:rPr lang="zh-CN" altLang="en-US" sz="1700" smtClean="0"/>
              <a:t>们在学习</a:t>
            </a:r>
            <a:r>
              <a:rPr lang="en-US" altLang="zh-CN" sz="1700" smtClean="0"/>
              <a:t>Mysql</a:t>
            </a:r>
            <a:r>
              <a:rPr lang="zh-CN" altLang="en-US" sz="1700" smtClean="0"/>
              <a:t>时，经常听到说某种类型的索引是基于</a:t>
            </a:r>
            <a:r>
              <a:rPr lang="en-US" altLang="zh-CN" sz="1700" smtClean="0"/>
              <a:t>B</a:t>
            </a:r>
            <a:r>
              <a:rPr lang="zh-CN" altLang="en-US" sz="1700" smtClean="0"/>
              <a:t>树或者</a:t>
            </a:r>
            <a:r>
              <a:rPr lang="en-US" altLang="zh-CN" sz="1700" smtClean="0"/>
              <a:t>B+</a:t>
            </a:r>
            <a:r>
              <a:rPr lang="zh-CN" altLang="en-US" sz="1700" smtClean="0"/>
              <a:t>树的，如图</a:t>
            </a:r>
            <a:r>
              <a:rPr lang="en-US" altLang="zh-CN" sz="1700" smtClean="0"/>
              <a:t>:</a:t>
            </a:r>
            <a:endParaRPr lang="en-US" altLang="zh-CN" sz="1700"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60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09" y="2412776"/>
            <a:ext cx="6019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75509" y="2332682"/>
            <a:ext cx="3575448" cy="2923877"/>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300" smtClean="0"/>
              <a:t>B</a:t>
            </a:r>
            <a:r>
              <a:rPr lang="zh-CN" altLang="en-US" sz="1300" smtClean="0"/>
              <a:t>树的阶：</a:t>
            </a:r>
            <a:r>
              <a:rPr lang="zh-CN" altLang="en-US" sz="1300"/>
              <a:t>节</a:t>
            </a:r>
            <a:r>
              <a:rPr lang="zh-CN" altLang="en-US" sz="1300" smtClean="0"/>
              <a:t>点的最多子节点个数。</a:t>
            </a:r>
            <a:r>
              <a:rPr lang="zh-CN" altLang="en-US" sz="1300"/>
              <a:t>比</a:t>
            </a:r>
            <a:r>
              <a:rPr lang="zh-CN" altLang="en-US" sz="1300" smtClean="0"/>
              <a:t>如</a:t>
            </a:r>
            <a:r>
              <a:rPr lang="en-US" altLang="zh-CN" sz="1300" smtClean="0"/>
              <a:t>2-3</a:t>
            </a:r>
            <a:r>
              <a:rPr lang="zh-CN" altLang="en-US" sz="1300" smtClean="0"/>
              <a:t>树的阶是</a:t>
            </a:r>
            <a:r>
              <a:rPr lang="en-US" altLang="zh-CN" sz="1300" smtClean="0"/>
              <a:t>3</a:t>
            </a:r>
            <a:r>
              <a:rPr lang="zh-CN" altLang="en-US" sz="1300" smtClean="0"/>
              <a:t>，</a:t>
            </a:r>
            <a:r>
              <a:rPr lang="en-US" altLang="zh-CN" sz="1300" smtClean="0"/>
              <a:t>2-3-4</a:t>
            </a:r>
            <a:r>
              <a:rPr lang="zh-CN" altLang="en-US" sz="1300" smtClean="0"/>
              <a:t>树的阶是</a:t>
            </a:r>
            <a:r>
              <a:rPr lang="en-US" altLang="zh-CN" sz="1300" smtClean="0"/>
              <a:t>4</a:t>
            </a:r>
            <a:endParaRPr lang="en-US" altLang="zh-CN" sz="1300" smtClean="0"/>
          </a:p>
          <a:p>
            <a:pPr marL="342900" indent="-342900">
              <a:buAutoNum type="arabicParenR"/>
            </a:pPr>
            <a:r>
              <a:rPr lang="en-US" altLang="zh-CN" sz="1300" smtClean="0"/>
              <a:t>B-</a:t>
            </a:r>
            <a:r>
              <a:rPr lang="zh-CN" altLang="en-US" sz="1300"/>
              <a:t>树的搜索，从根结点开始，对结点内的关键字（有序）序列进行二分查找，如</a:t>
            </a:r>
            <a:r>
              <a:rPr lang="zh-CN" altLang="en-US" sz="1300" smtClean="0"/>
              <a:t>果命</a:t>
            </a:r>
            <a:r>
              <a:rPr lang="zh-CN" altLang="en-US" sz="1300"/>
              <a:t>中则结束，否则进入查询关键字所属范围的儿子结点；重复，直到所对应的儿子指针</a:t>
            </a:r>
            <a:r>
              <a:rPr lang="zh-CN" altLang="en-US" sz="1300" smtClean="0"/>
              <a:t>为空</a:t>
            </a:r>
            <a:r>
              <a:rPr lang="zh-CN" altLang="en-US" sz="1300"/>
              <a:t>，或已经是叶子结</a:t>
            </a:r>
            <a:r>
              <a:rPr lang="zh-CN" altLang="en-US" sz="1300" smtClean="0"/>
              <a:t>点</a:t>
            </a:r>
            <a:endParaRPr lang="en-US" altLang="zh-CN" sz="1300" smtClean="0"/>
          </a:p>
          <a:p>
            <a:pPr marL="342900" indent="-342900">
              <a:buAutoNum type="arabicParenR"/>
            </a:pPr>
            <a:endParaRPr lang="en-US" altLang="zh-CN" sz="1300" smtClean="0"/>
          </a:p>
          <a:p>
            <a:pPr marL="342900" indent="-342900">
              <a:buAutoNum type="arabicParenR"/>
            </a:pPr>
            <a:r>
              <a:rPr lang="zh-CN" altLang="en-US" sz="1300"/>
              <a:t>关键字集合分布在整颗树</a:t>
            </a:r>
            <a:r>
              <a:rPr lang="zh-CN" altLang="en-US" sz="1300" smtClean="0"/>
              <a:t>中</a:t>
            </a:r>
            <a:r>
              <a:rPr lang="en-US" altLang="zh-CN" sz="1300" smtClean="0"/>
              <a:t>, </a:t>
            </a:r>
            <a:r>
              <a:rPr lang="zh-CN" altLang="en-US" sz="1300" smtClean="0"/>
              <a:t>即叶子节点和非叶子节点都存放数据</a:t>
            </a:r>
            <a:r>
              <a:rPr lang="en-US" altLang="zh-CN" sz="1300" smtClean="0"/>
              <a:t>.</a:t>
            </a:r>
            <a:endParaRPr lang="en-US" altLang="zh-CN" sz="1300" smtClean="0"/>
          </a:p>
          <a:p>
            <a:pPr marL="342900" indent="-342900">
              <a:buAutoNum type="arabicParenR"/>
            </a:pPr>
            <a:r>
              <a:rPr lang="zh-CN" altLang="en-US" sz="1300"/>
              <a:t>搜索有可能在非叶子结点结</a:t>
            </a:r>
            <a:r>
              <a:rPr lang="zh-CN" altLang="en-US" sz="1300" smtClean="0"/>
              <a:t>束</a:t>
            </a:r>
            <a:endParaRPr lang="en-US" altLang="zh-CN" sz="1300" smtClean="0"/>
          </a:p>
          <a:p>
            <a:pPr marL="342900" indent="-342900">
              <a:buAutoNum type="arabicParenR"/>
            </a:pPr>
            <a:r>
              <a:rPr lang="zh-CN" altLang="en-US" sz="1300"/>
              <a:t>其搜索性能等价于在关键字全集内做一次二分查</a:t>
            </a:r>
            <a:r>
              <a:rPr lang="zh-CN" altLang="en-US" sz="1300" smtClean="0"/>
              <a:t>找</a:t>
            </a:r>
            <a:endParaRPr lang="zh-CN" altLang="en-US" sz="1300"/>
          </a:p>
        </p:txBody>
      </p:sp>
      <p:graphicFrame>
        <p:nvGraphicFramePr>
          <p:cNvPr id="4" name="对象 3"/>
          <p:cNvGraphicFramePr>
            <a:graphicFrameLocks noChangeAspect="1"/>
          </p:cNvGraphicFramePr>
          <p:nvPr/>
        </p:nvGraphicFramePr>
        <p:xfrm>
          <a:off x="5274493" y="3960415"/>
          <a:ext cx="484757" cy="417637"/>
        </p:xfrm>
        <a:graphic>
          <a:graphicData uri="http://schemas.openxmlformats.org/presentationml/2006/ole">
            <mc:AlternateContent xmlns:mc="http://schemas.openxmlformats.org/markup-compatibility/2006">
              <mc:Choice xmlns:v="urn:schemas-microsoft-com:vml" Requires="v">
                <p:oleObj spid="_x0000_s63633" name="包装程序外壳对象" showAsIcon="1" r:id="rId2" imgW="609600" imgH="523875" progId="Package">
                  <p:embed/>
                </p:oleObj>
              </mc:Choice>
              <mc:Fallback>
                <p:oleObj name="包装程序外壳对象" showAsIcon="1" r:id="rId2" imgW="609600" imgH="523875" progId="Package">
                  <p:embed/>
                  <p:pic>
                    <p:nvPicPr>
                      <p:cNvPr id="0" name="图片 63632"/>
                      <p:cNvPicPr/>
                      <p:nvPr/>
                    </p:nvPicPr>
                    <p:blipFill>
                      <a:blip r:embed="rId3"/>
                      <a:stretch>
                        <a:fillRect/>
                      </a:stretch>
                    </p:blipFill>
                    <p:spPr>
                      <a:xfrm>
                        <a:off x="5274493" y="3960415"/>
                        <a:ext cx="484757" cy="41763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en-US" altLang="zh-CN" smtClean="0"/>
              <a:t>B</a:t>
            </a:r>
            <a:r>
              <a:rPr lang="en-US" altLang="zh-CN"/>
              <a:t>+</a:t>
            </a:r>
            <a:r>
              <a:rPr lang="zh-CN" altLang="en-US"/>
              <a:t>树是</a:t>
            </a:r>
            <a:r>
              <a:rPr lang="en-US" altLang="zh-CN" smtClean="0"/>
              <a:t>B</a:t>
            </a:r>
            <a:r>
              <a:rPr lang="zh-CN" altLang="en-US" smtClean="0"/>
              <a:t>树</a:t>
            </a:r>
            <a:r>
              <a:rPr lang="zh-CN" altLang="en-US"/>
              <a:t>的变体，也是一种多路搜索</a:t>
            </a:r>
            <a:r>
              <a:rPr lang="zh-CN" altLang="en-US" smtClean="0"/>
              <a:t>树。</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4914453" y="2332682"/>
            <a:ext cx="4536504" cy="3062377"/>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300" smtClean="0"/>
              <a:t>B+</a:t>
            </a:r>
            <a:r>
              <a:rPr lang="zh-CN" altLang="en-US" sz="1300" smtClean="0"/>
              <a:t>树的</a:t>
            </a:r>
            <a:r>
              <a:rPr lang="zh-CN" altLang="en-US" sz="1300"/>
              <a:t>搜索与</a:t>
            </a:r>
            <a:r>
              <a:rPr lang="en-US" altLang="zh-CN" sz="1300" smtClean="0"/>
              <a:t>B</a:t>
            </a:r>
            <a:r>
              <a:rPr lang="zh-CN" altLang="en-US" sz="1300" smtClean="0"/>
              <a:t>树</a:t>
            </a:r>
            <a:r>
              <a:rPr lang="zh-CN" altLang="en-US" sz="1300"/>
              <a:t>也基本相同，区别是</a:t>
            </a:r>
            <a:r>
              <a:rPr lang="en-US" altLang="zh-CN" sz="1300"/>
              <a:t>B+</a:t>
            </a:r>
            <a:r>
              <a:rPr lang="zh-CN" altLang="en-US" sz="1300"/>
              <a:t>树只有达到叶子结点才命中（</a:t>
            </a:r>
            <a:r>
              <a:rPr lang="en-US" altLang="zh-CN" sz="1300" smtClean="0"/>
              <a:t>B</a:t>
            </a:r>
            <a:r>
              <a:rPr lang="zh-CN" altLang="en-US" sz="1300" smtClean="0"/>
              <a:t>树</a:t>
            </a:r>
            <a:r>
              <a:rPr lang="zh-CN" altLang="en-US" sz="1300"/>
              <a:t>可以</a:t>
            </a:r>
            <a:r>
              <a:rPr lang="zh-CN" altLang="en-US" sz="1300" smtClean="0"/>
              <a:t>在非</a:t>
            </a:r>
            <a:r>
              <a:rPr lang="zh-CN" altLang="en-US" sz="1300"/>
              <a:t>叶子结点命中），其性能也等价于在关键字全集做一次二分查</a:t>
            </a:r>
            <a:r>
              <a:rPr lang="zh-CN" altLang="en-US" sz="1300" smtClean="0"/>
              <a:t>找</a:t>
            </a:r>
            <a:endParaRPr lang="en-US" altLang="zh-CN" sz="1300"/>
          </a:p>
          <a:p>
            <a:pPr marL="342900" indent="-342900">
              <a:buAutoNum type="arabicParenR"/>
            </a:pPr>
            <a:r>
              <a:rPr lang="zh-CN" altLang="en-US" sz="1400" smtClean="0"/>
              <a:t>所</a:t>
            </a:r>
            <a:r>
              <a:rPr lang="zh-CN" altLang="en-US" sz="1400"/>
              <a:t>有</a:t>
            </a:r>
            <a:r>
              <a:rPr lang="zh-CN" altLang="en-US" sz="1400" b="1"/>
              <a:t>关键字都出现在叶子结点的链表中</a:t>
            </a:r>
            <a:r>
              <a:rPr lang="zh-CN" altLang="en-US" sz="1400" smtClean="0"/>
              <a:t>（即</a:t>
            </a:r>
            <a:r>
              <a:rPr lang="zh-CN" altLang="en-US" sz="1400"/>
              <a:t>数</a:t>
            </a:r>
            <a:r>
              <a:rPr lang="zh-CN" altLang="en-US" sz="1400" smtClean="0"/>
              <a:t>据只能在叶子节点</a:t>
            </a:r>
            <a:r>
              <a:rPr lang="en-US" altLang="zh-CN" sz="1400" smtClean="0"/>
              <a:t>【</a:t>
            </a:r>
            <a:r>
              <a:rPr lang="zh-CN" altLang="en-US" sz="1400" smtClean="0"/>
              <a:t>也叫稠</a:t>
            </a:r>
            <a:r>
              <a:rPr lang="zh-CN" altLang="en-US" sz="1400"/>
              <a:t>密索</a:t>
            </a:r>
            <a:r>
              <a:rPr lang="zh-CN" altLang="en-US" sz="1400" smtClean="0"/>
              <a:t>引</a:t>
            </a:r>
            <a:r>
              <a:rPr lang="en-US" altLang="zh-CN" sz="1400" smtClean="0"/>
              <a:t>】</a:t>
            </a:r>
            <a:r>
              <a:rPr lang="zh-CN" altLang="en-US" sz="1400" smtClean="0"/>
              <a:t>），</a:t>
            </a:r>
            <a:r>
              <a:rPr lang="zh-CN" altLang="en-US" sz="1400"/>
              <a:t>且链表中的关键</a:t>
            </a:r>
            <a:r>
              <a:rPr lang="zh-CN" altLang="en-US" sz="1400" smtClean="0"/>
              <a:t>字</a:t>
            </a:r>
            <a:r>
              <a:rPr lang="en-US" altLang="zh-CN" sz="1400" smtClean="0"/>
              <a:t>(</a:t>
            </a:r>
            <a:r>
              <a:rPr lang="zh-CN" altLang="en-US" sz="1400" smtClean="0"/>
              <a:t>数据</a:t>
            </a:r>
            <a:r>
              <a:rPr lang="en-US" altLang="zh-CN" sz="1400" smtClean="0"/>
              <a:t>)</a:t>
            </a:r>
            <a:r>
              <a:rPr lang="zh-CN" altLang="en-US" sz="1400" smtClean="0"/>
              <a:t>恰好是</a:t>
            </a:r>
            <a:r>
              <a:rPr lang="zh-CN" altLang="en-US" sz="1400"/>
              <a:t>有序</a:t>
            </a:r>
            <a:r>
              <a:rPr lang="zh-CN" altLang="en-US" sz="1400" smtClean="0"/>
              <a:t>的。</a:t>
            </a:r>
            <a:endParaRPr lang="en-US" altLang="zh-CN" sz="1400" smtClean="0"/>
          </a:p>
          <a:p>
            <a:pPr marL="342900" indent="-342900">
              <a:buAutoNum type="arabicParenR"/>
            </a:pPr>
            <a:r>
              <a:rPr lang="zh-CN" altLang="en-US" sz="1400"/>
              <a:t>不可能在非叶子结点命</a:t>
            </a:r>
            <a:r>
              <a:rPr lang="zh-CN" altLang="en-US" sz="1400" smtClean="0"/>
              <a:t>中</a:t>
            </a:r>
            <a:endParaRPr lang="en-US" altLang="zh-CN" sz="1400"/>
          </a:p>
          <a:p>
            <a:pPr marL="342900" indent="-342900">
              <a:buAutoNum type="arabicParenR"/>
            </a:pPr>
            <a:r>
              <a:rPr lang="zh-CN" altLang="en-US" sz="1400" smtClean="0"/>
              <a:t>非</a:t>
            </a:r>
            <a:r>
              <a:rPr lang="zh-CN" altLang="en-US" sz="1400"/>
              <a:t>叶子结点相当于是叶子结点的索引（稀疏索引），叶子结点相当于是存</a:t>
            </a:r>
            <a:r>
              <a:rPr lang="zh-CN" altLang="en-US" sz="1400" smtClean="0"/>
              <a:t>储（</a:t>
            </a:r>
            <a:r>
              <a:rPr lang="zh-CN" altLang="en-US" sz="1400"/>
              <a:t>关键字）数据的数据</a:t>
            </a:r>
            <a:r>
              <a:rPr lang="zh-CN" altLang="en-US" sz="1400" smtClean="0"/>
              <a:t>层</a:t>
            </a:r>
            <a:endParaRPr lang="en-US" altLang="zh-CN" sz="1400" smtClean="0"/>
          </a:p>
          <a:p>
            <a:pPr marL="342900" indent="-342900">
              <a:buAutoNum type="arabicParenR"/>
            </a:pPr>
            <a:r>
              <a:rPr lang="zh-CN" altLang="en-US" sz="1400"/>
              <a:t>更适合文件索引系</a:t>
            </a:r>
            <a:r>
              <a:rPr lang="zh-CN" altLang="en-US" sz="1400" smtClean="0"/>
              <a:t>统</a:t>
            </a:r>
            <a:endParaRPr lang="en-US" altLang="zh-CN" sz="1400" smtClean="0"/>
          </a:p>
          <a:p>
            <a:pPr marL="342900" indent="-342900">
              <a:buAutoNum type="arabicParenR"/>
            </a:pPr>
            <a:r>
              <a:rPr lang="en-US" altLang="zh-CN" sz="1400" smtClean="0"/>
              <a:t>B</a:t>
            </a:r>
            <a:r>
              <a:rPr lang="zh-CN" altLang="en-US" sz="1400" smtClean="0"/>
              <a:t>树和</a:t>
            </a:r>
            <a:r>
              <a:rPr lang="en-US" altLang="zh-CN" sz="1400" smtClean="0"/>
              <a:t>B+</a:t>
            </a:r>
            <a:r>
              <a:rPr lang="zh-CN" altLang="en-US" sz="1400" smtClean="0"/>
              <a:t>树各有自己的应用场景，不能说</a:t>
            </a:r>
            <a:r>
              <a:rPr lang="en-US" altLang="zh-CN" sz="1400" smtClean="0"/>
              <a:t>B+</a:t>
            </a:r>
            <a:r>
              <a:rPr lang="zh-CN" altLang="en-US" sz="1400" smtClean="0"/>
              <a:t>树</a:t>
            </a:r>
            <a:r>
              <a:rPr lang="zh-CN" altLang="en-US" sz="1400" b="1" smtClean="0">
                <a:solidFill>
                  <a:srgbClr val="EA0000"/>
                </a:solidFill>
              </a:rPr>
              <a:t>完全比</a:t>
            </a:r>
            <a:r>
              <a:rPr lang="en-US" altLang="zh-CN" sz="1400" smtClean="0"/>
              <a:t>B</a:t>
            </a:r>
            <a:r>
              <a:rPr lang="zh-CN" altLang="en-US" sz="1400" smtClean="0"/>
              <a:t>树好，反之亦然</a:t>
            </a:r>
            <a:r>
              <a:rPr lang="en-US" altLang="zh-CN" sz="1400" smtClean="0"/>
              <a:t>.</a:t>
            </a:r>
            <a:endParaRPr lang="zh-CN" altLang="en-US" sz="1400"/>
          </a:p>
          <a:p>
            <a:pPr marL="342900" indent="-342900">
              <a:buAutoNum type="arabicParenR"/>
            </a:pPr>
            <a:endParaRPr lang="zh-CN" altLang="en-US" sz="1300"/>
          </a:p>
        </p:txBody>
      </p:sp>
      <p:pic>
        <p:nvPicPr>
          <p:cNvPr id="614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644" y="2389691"/>
            <a:ext cx="4514254" cy="278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32707" y="5136901"/>
          <a:ext cx="556765" cy="479674"/>
        </p:xfrm>
        <a:graphic>
          <a:graphicData uri="http://schemas.openxmlformats.org/presentationml/2006/ole">
            <mc:AlternateContent xmlns:mc="http://schemas.openxmlformats.org/markup-compatibility/2006">
              <mc:Choice xmlns:v="urn:schemas-microsoft-com:vml" Requires="v">
                <p:oleObj spid="_x0000_s61585" name="包装程序外壳对象" showAsIcon="1" r:id="rId2" imgW="609600" imgH="523875" progId="Package">
                  <p:embed/>
                </p:oleObj>
              </mc:Choice>
              <mc:Fallback>
                <p:oleObj name="包装程序外壳对象" showAsIcon="1" r:id="rId2" imgW="609600" imgH="523875" progId="Package">
                  <p:embed/>
                  <p:pic>
                    <p:nvPicPr>
                      <p:cNvPr id="0" name="图片 61584"/>
                      <p:cNvPicPr/>
                      <p:nvPr/>
                    </p:nvPicPr>
                    <p:blipFill>
                      <a:blip r:embed="rId3"/>
                      <a:stretch>
                        <a:fillRect/>
                      </a:stretch>
                    </p:blipFill>
                    <p:spPr>
                      <a:xfrm>
                        <a:off x="32707" y="5136901"/>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en-US" altLang="zh-CN" smtClean="0"/>
              <a:t>B*</a:t>
            </a:r>
            <a:r>
              <a:rPr lang="zh-CN" altLang="en-US" smtClean="0"/>
              <a:t>树是</a:t>
            </a:r>
            <a:r>
              <a:rPr lang="en-US" altLang="zh-CN"/>
              <a:t>B+</a:t>
            </a:r>
            <a:r>
              <a:rPr lang="zh-CN" altLang="en-US"/>
              <a:t>树的变体，在</a:t>
            </a:r>
            <a:r>
              <a:rPr lang="en-US" altLang="zh-CN"/>
              <a:t>B+</a:t>
            </a:r>
            <a:r>
              <a:rPr lang="zh-CN" altLang="en-US"/>
              <a:t>树的非根和非叶子结点再增加指向兄弟的指针</a:t>
            </a:r>
            <a:r>
              <a:rPr lang="zh-CN" altLang="en-US" smtClean="0"/>
              <a:t>。</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4914453" y="2376239"/>
            <a:ext cx="4536504" cy="2000548"/>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600" smtClean="0"/>
              <a:t>B</a:t>
            </a:r>
            <a:r>
              <a:rPr lang="en-US" altLang="zh-CN" sz="1600"/>
              <a:t>*</a:t>
            </a:r>
            <a:r>
              <a:rPr lang="zh-CN" altLang="en-US" sz="1600"/>
              <a:t>树定义了非叶子结点关键字个数至少为</a:t>
            </a:r>
            <a:r>
              <a:rPr lang="en-US" altLang="zh-CN" sz="1600"/>
              <a:t>(2/3)*M</a:t>
            </a:r>
            <a:r>
              <a:rPr lang="zh-CN" altLang="en-US" sz="1600"/>
              <a:t>，即块的最低使用率为</a:t>
            </a:r>
            <a:r>
              <a:rPr lang="en-US" altLang="zh-CN" sz="1600" smtClean="0"/>
              <a:t>2/3</a:t>
            </a:r>
            <a:r>
              <a:rPr lang="zh-CN" altLang="en-US" sz="1600" smtClean="0"/>
              <a:t>，而</a:t>
            </a:r>
            <a:r>
              <a:rPr lang="en-US" altLang="zh-CN" sz="1600" smtClean="0"/>
              <a:t>B+</a:t>
            </a:r>
            <a:r>
              <a:rPr lang="zh-CN" altLang="en-US" sz="1600" smtClean="0"/>
              <a:t>树的块的最低使用率为</a:t>
            </a:r>
            <a:r>
              <a:rPr lang="en-US" altLang="zh-CN" sz="1600" smtClean="0"/>
              <a:t>B</a:t>
            </a:r>
            <a:r>
              <a:rPr lang="en-US" altLang="zh-CN" sz="1600"/>
              <a:t>+</a:t>
            </a:r>
            <a:r>
              <a:rPr lang="zh-CN" altLang="en-US" sz="1600"/>
              <a:t>树的</a:t>
            </a:r>
            <a:r>
              <a:rPr lang="en-US" altLang="zh-CN" sz="1600" smtClean="0"/>
              <a:t>1/2</a:t>
            </a:r>
            <a:r>
              <a:rPr lang="zh-CN" altLang="en-US" sz="1600" smtClean="0"/>
              <a:t>。</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从第</a:t>
            </a:r>
            <a:r>
              <a:rPr lang="en-US" altLang="zh-CN" sz="1600" smtClean="0"/>
              <a:t>1</a:t>
            </a:r>
            <a:r>
              <a:rPr lang="zh-CN" altLang="en-US" sz="1600" smtClean="0"/>
              <a:t>个特点我们可以看出，</a:t>
            </a:r>
            <a:r>
              <a:rPr lang="en-US" altLang="zh-CN" sz="1600" smtClean="0"/>
              <a:t>B</a:t>
            </a:r>
            <a:r>
              <a:rPr lang="en-US" altLang="zh-CN" sz="1600"/>
              <a:t>*</a:t>
            </a:r>
            <a:r>
              <a:rPr lang="zh-CN" altLang="en-US" sz="1600"/>
              <a:t>树分配新结点的概率比</a:t>
            </a:r>
            <a:r>
              <a:rPr lang="en-US" altLang="zh-CN" sz="1600"/>
              <a:t>B+</a:t>
            </a:r>
            <a:r>
              <a:rPr lang="zh-CN" altLang="en-US" sz="1600"/>
              <a:t>树要低，空间使用率更高</a:t>
            </a:r>
            <a:endParaRPr lang="en-US" altLang="zh-CN" sz="1600" smtClean="0"/>
          </a:p>
          <a:p>
            <a:pPr marL="342900" indent="-342900">
              <a:buAutoNum type="arabicParenR"/>
            </a:pPr>
            <a:endParaRPr lang="zh-CN" altLang="en-US" sz="1300"/>
          </a:p>
        </p:txBody>
      </p:sp>
      <p:pic>
        <p:nvPicPr>
          <p:cNvPr id="624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33" y="2376239"/>
            <a:ext cx="4658270" cy="28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图</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基</a:t>
            </a:r>
            <a:r>
              <a:rPr lang="zh-CN" altLang="en-US" sz="2200" b="1" smtClean="0"/>
              <a:t>本介绍</a:t>
            </a:r>
            <a:endParaRPr lang="en-US" altLang="zh-CN" sz="2200" b="1"/>
          </a:p>
        </p:txBody>
      </p:sp>
      <p:sp>
        <p:nvSpPr>
          <p:cNvPr id="2" name="TextBox 1"/>
          <p:cNvSpPr txBox="1"/>
          <p:nvPr/>
        </p:nvSpPr>
        <p:spPr>
          <a:xfrm>
            <a:off x="665981" y="1224111"/>
            <a:ext cx="8424936" cy="3816429"/>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为什</a:t>
            </a:r>
            <a:r>
              <a:rPr lang="zh-CN" altLang="en-US" sz="2000" b="1" smtClean="0">
                <a:solidFill>
                  <a:srgbClr val="0070C0"/>
                </a:solidFill>
                <a:ea typeface="宋体" panose="02010600030101010101" pitchFamily="2" charset="-122"/>
              </a:rPr>
              <a:t>么要有图</a:t>
            </a:r>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latin typeface="Arial" panose="020B0604020202020204" pitchFamily="34" charset="0"/>
                <a:cs typeface="Arial" panose="020B0604020202020204" pitchFamily="34" charset="0"/>
              </a:rPr>
              <a:t>前面我们学了</a:t>
            </a:r>
            <a:r>
              <a:rPr lang="zh-CN" altLang="en-US"/>
              <a:t>线性表和</a:t>
            </a:r>
            <a:r>
              <a:rPr lang="zh-CN" altLang="en-US" smtClean="0"/>
              <a:t>树</a:t>
            </a:r>
            <a:endParaRPr lang="en-US" altLang="zh-CN" smtClean="0"/>
          </a:p>
          <a:p>
            <a:pPr marL="342900" indent="-342900">
              <a:buAutoNum type="arabicParenR"/>
            </a:pPr>
            <a:r>
              <a:rPr lang="zh-CN" altLang="en-US"/>
              <a:t>线性</a:t>
            </a:r>
            <a:r>
              <a:rPr lang="zh-CN" altLang="en-US" smtClean="0"/>
              <a:t>表局</a:t>
            </a:r>
            <a:r>
              <a:rPr lang="zh-CN" altLang="en-US"/>
              <a:t>限于一个直接前驱和一个直接后继的关</a:t>
            </a:r>
            <a:r>
              <a:rPr lang="zh-CN" altLang="en-US" smtClean="0"/>
              <a:t>系</a:t>
            </a:r>
            <a:endParaRPr lang="en-US" altLang="zh-CN" smtClean="0"/>
          </a:p>
          <a:p>
            <a:pPr marL="342900" indent="-342900">
              <a:buAutoNum type="arabicParenR"/>
            </a:pPr>
            <a:r>
              <a:rPr lang="zh-CN" altLang="en-US"/>
              <a:t>树</a:t>
            </a:r>
            <a:r>
              <a:rPr lang="zh-CN" altLang="en-US" smtClean="0"/>
              <a:t>也只</a:t>
            </a:r>
            <a:r>
              <a:rPr lang="zh-CN" altLang="en-US"/>
              <a:t>能有一个直接前驱也就是父节</a:t>
            </a:r>
            <a:r>
              <a:rPr lang="zh-CN" altLang="en-US" smtClean="0"/>
              <a:t>点</a:t>
            </a:r>
            <a:endParaRPr lang="en-US" altLang="zh-CN" smtClean="0"/>
          </a:p>
          <a:p>
            <a:pPr marL="342900" indent="-342900">
              <a:buAutoNum type="arabicParenR"/>
            </a:pPr>
            <a:r>
              <a:rPr lang="zh-CN" altLang="en-US" smtClean="0"/>
              <a:t>当我们需要表示</a:t>
            </a:r>
            <a:r>
              <a:rPr lang="zh-CN" altLang="en-US"/>
              <a:t>多对多的关</a:t>
            </a:r>
            <a:r>
              <a:rPr lang="zh-CN" altLang="en-US" smtClean="0"/>
              <a:t>系时</a:t>
            </a:r>
            <a:r>
              <a:rPr lang="zh-CN" altLang="en-US"/>
              <a:t>，</a:t>
            </a:r>
            <a:r>
              <a:rPr lang="zh-CN" altLang="en-US" smtClean="0"/>
              <a:t> </a:t>
            </a:r>
            <a:r>
              <a:rPr lang="zh-CN" altLang="en-US"/>
              <a:t>这里我们就用到了图</a:t>
            </a:r>
            <a:endParaRPr lang="en-US" altLang="zh-CN" smtClean="0"/>
          </a:p>
          <a:p>
            <a:pPr marL="342900" indent="-342900">
              <a:buAutoNum type="arabicParenR"/>
            </a:pPr>
            <a:endParaRPr lang="en-US" altLang="zh-CN" smtClean="0">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图基本介绍</a:t>
            </a:r>
            <a:endParaRPr lang="en-US" altLang="zh-CN" sz="2200" b="1"/>
          </a:p>
        </p:txBody>
      </p:sp>
      <p:sp>
        <p:nvSpPr>
          <p:cNvPr id="2" name="TextBox 1"/>
          <p:cNvSpPr txBox="1"/>
          <p:nvPr/>
        </p:nvSpPr>
        <p:spPr>
          <a:xfrm>
            <a:off x="665981" y="1224111"/>
            <a:ext cx="8424936" cy="320087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图的举例说明</a:t>
            </a:r>
            <a:endParaRPr lang="en-US" altLang="zh-CN" sz="2000" b="1" smtClean="0">
              <a:solidFill>
                <a:srgbClr val="0070C0"/>
              </a:solidFill>
              <a:ea typeface="宋体" panose="02010600030101010101" pitchFamily="2" charset="-122"/>
            </a:endParaRPr>
          </a:p>
          <a:p>
            <a:endParaRPr lang="en-US" altLang="zh-CN" smtClean="0"/>
          </a:p>
          <a:p>
            <a:r>
              <a:rPr lang="zh-CN" altLang="en-US" smtClean="0"/>
              <a:t>图</a:t>
            </a:r>
            <a:r>
              <a:rPr lang="zh-CN" altLang="en-US"/>
              <a:t>是一种数据结构，其</a:t>
            </a:r>
            <a:r>
              <a:rPr lang="zh-CN" altLang="en-US" smtClean="0"/>
              <a:t>中结点</a:t>
            </a:r>
            <a:r>
              <a:rPr lang="zh-CN" altLang="en-US"/>
              <a:t>可以具有零个或多个相邻元素。两</a:t>
            </a:r>
            <a:r>
              <a:rPr lang="zh-CN" altLang="en-US" smtClean="0"/>
              <a:t>个结点</a:t>
            </a:r>
            <a:r>
              <a:rPr lang="zh-CN" altLang="en-US"/>
              <a:t>之间的连接称为边。 </a:t>
            </a:r>
            <a:r>
              <a:rPr lang="zh-CN" altLang="en-US" smtClean="0"/>
              <a:t>结点</a:t>
            </a:r>
            <a:r>
              <a:rPr lang="zh-CN" altLang="en-US"/>
              <a:t>也可以称为顶</a:t>
            </a:r>
            <a:r>
              <a:rPr lang="zh-CN" altLang="en-US" smtClean="0"/>
              <a:t>点。</a:t>
            </a:r>
            <a:r>
              <a:rPr lang="zh-CN" altLang="en-US"/>
              <a:t>如</a:t>
            </a:r>
            <a:r>
              <a:rPr lang="zh-CN" altLang="en-US" smtClean="0"/>
              <a:t>图：</a:t>
            </a:r>
            <a:endParaRPr lang="en-US" altLang="zh-CN" b="1" smtClean="0">
              <a:solidFill>
                <a:srgbClr val="0070C0"/>
              </a:solidFill>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4" name="椭圆 3"/>
          <p:cNvSpPr/>
          <p:nvPr/>
        </p:nvSpPr>
        <p:spPr>
          <a:xfrm>
            <a:off x="1790650" y="27362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5" name="椭圆 4"/>
          <p:cNvSpPr/>
          <p:nvPr/>
        </p:nvSpPr>
        <p:spPr>
          <a:xfrm>
            <a:off x="866725" y="35459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6" name="椭圆 5"/>
          <p:cNvSpPr/>
          <p:nvPr/>
        </p:nvSpPr>
        <p:spPr>
          <a:xfrm>
            <a:off x="1647775" y="44507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8" name="椭圆 7"/>
          <p:cNvSpPr/>
          <p:nvPr/>
        </p:nvSpPr>
        <p:spPr>
          <a:xfrm>
            <a:off x="2971750" y="40031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9" name="椭圆 8"/>
          <p:cNvSpPr/>
          <p:nvPr/>
        </p:nvSpPr>
        <p:spPr>
          <a:xfrm>
            <a:off x="3190825" y="29648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10" name="直接连接符 9"/>
          <p:cNvCxnSpPr>
            <a:stCxn id="5" idx="5"/>
            <a:endCxn id="6" idx="1"/>
          </p:cNvCxnSpPr>
          <p:nvPr/>
        </p:nvCxnSpPr>
        <p:spPr>
          <a:xfrm>
            <a:off x="1354531" y="40011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直接连接符 10"/>
          <p:cNvCxnSpPr>
            <a:stCxn id="5" idx="7"/>
            <a:endCxn id="4" idx="3"/>
          </p:cNvCxnSpPr>
          <p:nvPr/>
        </p:nvCxnSpPr>
        <p:spPr>
          <a:xfrm flipV="1">
            <a:off x="1354531" y="31915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4" idx="6"/>
            <a:endCxn id="9" idx="2"/>
          </p:cNvCxnSpPr>
          <p:nvPr/>
        </p:nvCxnSpPr>
        <p:spPr>
          <a:xfrm>
            <a:off x="2362150" y="30029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4" idx="4"/>
            <a:endCxn id="6" idx="0"/>
          </p:cNvCxnSpPr>
          <p:nvPr/>
        </p:nvCxnSpPr>
        <p:spPr>
          <a:xfrm flipH="1">
            <a:off x="1933525" y="32696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6" idx="7"/>
            <a:endCxn id="8" idx="2"/>
          </p:cNvCxnSpPr>
          <p:nvPr/>
        </p:nvCxnSpPr>
        <p:spPr>
          <a:xfrm flipV="1">
            <a:off x="2135581" y="4269804"/>
            <a:ext cx="836169" cy="259090"/>
          </a:xfrm>
          <a:prstGeom prst="line">
            <a:avLst/>
          </a:prstGeom>
        </p:spPr>
        <p:style>
          <a:lnRef idx="3">
            <a:schemeClr val="accent3"/>
          </a:lnRef>
          <a:fillRef idx="0">
            <a:schemeClr val="accent3"/>
          </a:fillRef>
          <a:effectRef idx="2">
            <a:schemeClr val="accent3"/>
          </a:effectRef>
          <a:fontRef idx="minor">
            <a:schemeClr val="tx1"/>
          </a:fontRef>
        </p:style>
      </p:cxnSp>
      <p:pic>
        <p:nvPicPr>
          <p:cNvPr id="51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351" y="2546668"/>
            <a:ext cx="3793989" cy="262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298829" y="4688931"/>
          <a:ext cx="537468" cy="463049"/>
        </p:xfrm>
        <a:graphic>
          <a:graphicData uri="http://schemas.openxmlformats.org/presentationml/2006/ole">
            <mc:AlternateContent xmlns:mc="http://schemas.openxmlformats.org/markup-compatibility/2006">
              <mc:Choice xmlns:v="urn:schemas-microsoft-com:vml" Requires="v">
                <p:oleObj spid="_x0000_s151590" name="包装程序外壳对象" showAsIcon="1" r:id="rId2" imgW="609600" imgH="523875" progId="Package">
                  <p:embed/>
                </p:oleObj>
              </mc:Choice>
              <mc:Fallback>
                <p:oleObj name="包装程序外壳对象" showAsIcon="1" r:id="rId2" imgW="609600" imgH="523875" progId="Package">
                  <p:embed/>
                  <p:pic>
                    <p:nvPicPr>
                      <p:cNvPr id="0" name="图片 151589"/>
                      <p:cNvPicPr/>
                      <p:nvPr/>
                    </p:nvPicPr>
                    <p:blipFill>
                      <a:blip r:embed="rId3"/>
                      <a:stretch>
                        <a:fillRect/>
                      </a:stretch>
                    </p:blipFill>
                    <p:spPr>
                      <a:xfrm>
                        <a:off x="8298829" y="4688931"/>
                        <a:ext cx="537468" cy="46304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内</a:t>
            </a:r>
            <a:r>
              <a:rPr lang="zh-CN" altLang="en-US" sz="2400" b="1" smtClean="0">
                <a:solidFill>
                  <a:schemeClr val="bg1">
                    <a:lumMod val="65000"/>
                  </a:schemeClr>
                </a:solidFill>
              </a:rPr>
              <a:t>容介绍和授课</a:t>
            </a:r>
            <a:r>
              <a:rPr lang="zh-CN" altLang="en-US" sz="2400" b="1">
                <a:solidFill>
                  <a:schemeClr val="bg1">
                    <a:lumMod val="65000"/>
                  </a:schemeClr>
                </a:solidFill>
              </a:rPr>
              <a:t>方式</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smtClean="0">
                <a:solidFill>
                  <a:srgbClr val="0070C0"/>
                </a:solidFill>
              </a:rPr>
              <a:t>基本介绍</a:t>
            </a:r>
            <a:endParaRPr lang="en-US" altLang="zh-CN" sz="2000"/>
          </a:p>
          <a:p>
            <a:pPr marL="285750" indent="-285750">
              <a:buFont typeface="Wingdings" panose="05000000000000000000" pitchFamily="2" charset="2"/>
              <a:buChar char="Ø"/>
            </a:pPr>
            <a:r>
              <a:rPr lang="zh-CN" altLang="en-US" smtClean="0"/>
              <a:t>稀疏数组</a:t>
            </a:r>
            <a:r>
              <a:rPr lang="zh-CN" altLang="en-US"/>
              <a:t>举例</a:t>
            </a:r>
            <a:r>
              <a:rPr lang="zh-CN" altLang="en-US" smtClean="0"/>
              <a:t>说明</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graphicFrame>
        <p:nvGraphicFramePr>
          <p:cNvPr id="4" name="对象 3"/>
          <p:cNvGraphicFramePr>
            <a:graphicFrameLocks noChangeAspect="1"/>
          </p:cNvGraphicFramePr>
          <p:nvPr/>
        </p:nvGraphicFramePr>
        <p:xfrm>
          <a:off x="755326" y="2304232"/>
          <a:ext cx="3871095" cy="2978720"/>
        </p:xfrm>
        <a:graphic>
          <a:graphicData uri="http://schemas.openxmlformats.org/presentationml/2006/ole">
            <mc:AlternateContent xmlns:mc="http://schemas.openxmlformats.org/markup-compatibility/2006">
              <mc:Choice xmlns:v="urn:schemas-microsoft-com:vml" Requires="v">
                <p:oleObj spid="_x0000_s154712" name="公式" r:id="rId1" imgW="2451100" imgH="1371600" progId="Equation.3">
                  <p:embed/>
                </p:oleObj>
              </mc:Choice>
              <mc:Fallback>
                <p:oleObj name="公式" r:id="rId1" imgW="2451100" imgH="13716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26" y="2304232"/>
                        <a:ext cx="3871095" cy="297872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nvGraphicFramePr>
        <p:xfrm>
          <a:off x="7482028" y="5040535"/>
          <a:ext cx="559597" cy="482114"/>
        </p:xfrm>
        <a:graphic>
          <a:graphicData uri="http://schemas.openxmlformats.org/presentationml/2006/ole">
            <mc:AlternateContent xmlns:mc="http://schemas.openxmlformats.org/markup-compatibility/2006">
              <mc:Choice xmlns:v="urn:schemas-microsoft-com:vml" Requires="v">
                <p:oleObj spid="_x0000_s154713" name="包装程序外壳对象" showAsIcon="1" r:id="rId3" imgW="609600" imgH="523875" progId="Package">
                  <p:embed/>
                </p:oleObj>
              </mc:Choice>
              <mc:Fallback>
                <p:oleObj name="包装程序外壳对象" showAsIcon="1" r:id="rId3" imgW="609600" imgH="523875" progId="Package">
                  <p:embed/>
                  <p:pic>
                    <p:nvPicPr>
                      <p:cNvPr id="0" name="图片 154712"/>
                      <p:cNvPicPr/>
                      <p:nvPr/>
                    </p:nvPicPr>
                    <p:blipFill>
                      <a:blip r:embed="rId4"/>
                      <a:stretch>
                        <a:fillRect/>
                      </a:stretch>
                    </p:blipFill>
                    <p:spPr>
                      <a:xfrm>
                        <a:off x="7482028" y="5040535"/>
                        <a:ext cx="559597" cy="482114"/>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105540" y="5040535"/>
          <a:ext cx="524482" cy="451861"/>
        </p:xfrm>
        <a:graphic>
          <a:graphicData uri="http://schemas.openxmlformats.org/presentationml/2006/ole">
            <mc:AlternateContent xmlns:mc="http://schemas.openxmlformats.org/markup-compatibility/2006">
              <mc:Choice xmlns:v="urn:schemas-microsoft-com:vml" Requires="v">
                <p:oleObj spid="_x0000_s154714" name="包装程序外壳对象" showAsIcon="1" r:id="rId5" imgW="609600" imgH="523875" progId="Package">
                  <p:embed/>
                </p:oleObj>
              </mc:Choice>
              <mc:Fallback>
                <p:oleObj name="包装程序外壳对象" showAsIcon="1" r:id="rId5" imgW="609600" imgH="523875" progId="Package">
                  <p:embed/>
                  <p:pic>
                    <p:nvPicPr>
                      <p:cNvPr id="0" name="图片 154713"/>
                      <p:cNvPicPr/>
                      <p:nvPr/>
                    </p:nvPicPr>
                    <p:blipFill>
                      <a:blip r:embed="rId6"/>
                      <a:stretch>
                        <a:fillRect/>
                      </a:stretch>
                    </p:blipFill>
                    <p:spPr>
                      <a:xfrm>
                        <a:off x="8105540" y="5040535"/>
                        <a:ext cx="524482" cy="451861"/>
                      </a:xfrm>
                      <a:prstGeom prst="rect">
                        <a:avLst/>
                      </a:prstGeom>
                    </p:spPr>
                  </p:pic>
                </p:oleObj>
              </mc:Fallback>
            </mc:AlternateContent>
          </a:graphicData>
        </a:graphic>
      </p:graphicFrame>
      <p:pic>
        <p:nvPicPr>
          <p:cNvPr id="5979" name="Picture 8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100" y="836959"/>
            <a:ext cx="3095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8798117" y="5044975"/>
          <a:ext cx="491177" cy="423168"/>
        </p:xfrm>
        <a:graphic>
          <a:graphicData uri="http://schemas.openxmlformats.org/presentationml/2006/ole">
            <mc:AlternateContent xmlns:mc="http://schemas.openxmlformats.org/markup-compatibility/2006">
              <mc:Choice xmlns:v="urn:schemas-microsoft-com:vml" Requires="v">
                <p:oleObj spid="_x0000_s154715" name="包装程序外壳对象" showAsIcon="1" r:id="rId8" imgW="609600" imgH="523875" progId="Package">
                  <p:embed/>
                </p:oleObj>
              </mc:Choice>
              <mc:Fallback>
                <p:oleObj name="包装程序外壳对象" showAsIcon="1" r:id="rId8" imgW="609600" imgH="523875" progId="Package">
                  <p:embed/>
                  <p:pic>
                    <p:nvPicPr>
                      <p:cNvPr id="0" name="图片 154714"/>
                      <p:cNvPicPr/>
                      <p:nvPr/>
                    </p:nvPicPr>
                    <p:blipFill>
                      <a:blip r:embed="rId9"/>
                      <a:stretch>
                        <a:fillRect/>
                      </a:stretch>
                    </p:blipFill>
                    <p:spPr>
                      <a:xfrm>
                        <a:off x="8798117" y="5044975"/>
                        <a:ext cx="491177" cy="42316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图的常用概念</a:t>
            </a:r>
            <a:endParaRPr lang="en-US" altLang="zh-CN" sz="2200" b="1"/>
          </a:p>
        </p:txBody>
      </p:sp>
      <p:sp>
        <p:nvSpPr>
          <p:cNvPr id="2" name="TextBox 1"/>
          <p:cNvSpPr txBox="1"/>
          <p:nvPr/>
        </p:nvSpPr>
        <p:spPr>
          <a:xfrm>
            <a:off x="665981" y="1224111"/>
            <a:ext cx="8424936" cy="2923877"/>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latin typeface="Arial" panose="020B0604020202020204" pitchFamily="34" charset="0"/>
                <a:cs typeface="Arial" panose="020B0604020202020204" pitchFamily="34" charset="0"/>
              </a:rPr>
              <a:t>顶点</a:t>
            </a:r>
            <a:r>
              <a:rPr lang="en-US" altLang="zh-CN" smtClean="0">
                <a:latin typeface="Arial" panose="020B0604020202020204" pitchFamily="34" charset="0"/>
                <a:cs typeface="Arial" panose="020B0604020202020204" pitchFamily="34" charset="0"/>
              </a:rPr>
              <a:t>(vertex)</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ea typeface="宋体" panose="02010600030101010101" pitchFamily="2" charset="-122"/>
                <a:cs typeface="Arial" panose="020B0604020202020204" pitchFamily="34" charset="0"/>
              </a:rPr>
              <a:t>边</a:t>
            </a:r>
            <a:r>
              <a:rPr lang="en-US" altLang="zh-CN" smtClean="0">
                <a:latin typeface="Arial" panose="020B0604020202020204" pitchFamily="34" charset="0"/>
                <a:ea typeface="宋体" panose="02010600030101010101" pitchFamily="2" charset="-122"/>
                <a:cs typeface="Arial" panose="020B0604020202020204" pitchFamily="34" charset="0"/>
              </a:rPr>
              <a:t>(edge)</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路</a:t>
            </a:r>
            <a:r>
              <a:rPr lang="zh-CN" altLang="en-US" smtClean="0">
                <a:ea typeface="宋体" panose="02010600030101010101" pitchFamily="2" charset="-122"/>
              </a:rPr>
              <a:t>径</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无向图</a:t>
            </a:r>
            <a:r>
              <a:rPr lang="en-US" altLang="zh-CN" smtClean="0">
                <a:ea typeface="宋体" panose="02010600030101010101" pitchFamily="2" charset="-122"/>
              </a:rPr>
              <a:t>(</a:t>
            </a:r>
            <a:r>
              <a:rPr lang="zh-CN" altLang="en-US" smtClean="0">
                <a:ea typeface="宋体" panose="02010600030101010101" pitchFamily="2" charset="-122"/>
              </a:rPr>
              <a:t>右图</a:t>
            </a:r>
            <a:r>
              <a:rPr lang="en-US" altLang="zh-CN" smtClean="0">
                <a:ea typeface="宋体" panose="02010600030101010101" pitchFamily="2" charset="-122"/>
              </a:rPr>
              <a:t>)</a:t>
            </a:r>
            <a:endParaRPr lang="en-US" altLang="zh-CN" smtClean="0">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16" name="椭圆 15"/>
          <p:cNvSpPr/>
          <p:nvPr/>
        </p:nvSpPr>
        <p:spPr>
          <a:xfrm>
            <a:off x="3723009" y="22885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2799084" y="30982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580134" y="40030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4904109" y="35554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20" name="椭圆 19"/>
          <p:cNvSpPr/>
          <p:nvPr/>
        </p:nvSpPr>
        <p:spPr>
          <a:xfrm>
            <a:off x="5123184" y="25171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21" name="直接连接符 20"/>
          <p:cNvCxnSpPr>
            <a:stCxn id="17" idx="5"/>
            <a:endCxn id="18" idx="1"/>
          </p:cNvCxnSpPr>
          <p:nvPr/>
        </p:nvCxnSpPr>
        <p:spPr>
          <a:xfrm>
            <a:off x="3286890" y="35534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p:cNvCxnSpPr>
            <a:stCxn id="17" idx="7"/>
            <a:endCxn id="16" idx="3"/>
          </p:cNvCxnSpPr>
          <p:nvPr/>
        </p:nvCxnSpPr>
        <p:spPr>
          <a:xfrm flipV="1">
            <a:off x="3286890" y="27438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直接连接符 22"/>
          <p:cNvCxnSpPr>
            <a:stCxn id="16" idx="6"/>
            <a:endCxn id="20" idx="2"/>
          </p:cNvCxnSpPr>
          <p:nvPr/>
        </p:nvCxnSpPr>
        <p:spPr>
          <a:xfrm>
            <a:off x="4294509" y="25552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6" idx="4"/>
            <a:endCxn id="18" idx="0"/>
          </p:cNvCxnSpPr>
          <p:nvPr/>
        </p:nvCxnSpPr>
        <p:spPr>
          <a:xfrm flipH="1">
            <a:off x="3865884" y="28219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7"/>
            <a:endCxn id="19" idx="2"/>
          </p:cNvCxnSpPr>
          <p:nvPr/>
        </p:nvCxnSpPr>
        <p:spPr>
          <a:xfrm flipV="1">
            <a:off x="4067940" y="3822104"/>
            <a:ext cx="836169" cy="259090"/>
          </a:xfrm>
          <a:prstGeom prst="line">
            <a:avLst/>
          </a:prstGeom>
        </p:spPr>
        <p:style>
          <a:lnRef idx="3">
            <a:schemeClr val="accent3"/>
          </a:lnRef>
          <a:fillRef idx="0">
            <a:schemeClr val="accent3"/>
          </a:fillRef>
          <a:effectRef idx="2">
            <a:schemeClr val="accent3"/>
          </a:effectRef>
          <a:fontRef idx="minor">
            <a:schemeClr val="tx1"/>
          </a:fontRef>
        </p:style>
      </p:cxnSp>
      <p:sp>
        <p:nvSpPr>
          <p:cNvPr id="26" name="TextBox 20"/>
          <p:cNvSpPr txBox="1"/>
          <p:nvPr/>
        </p:nvSpPr>
        <p:spPr>
          <a:xfrm>
            <a:off x="5981575" y="1944191"/>
            <a:ext cx="3181350" cy="1331390"/>
          </a:xfrm>
          <a:prstGeom prst="rect">
            <a:avLst/>
          </a:prstGeom>
          <a:noFill/>
          <a:ln>
            <a:solidFill>
              <a:schemeClr val="accent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无向图</a:t>
            </a:r>
            <a:r>
              <a:rPr lang="zh-CN" altLang="en-US" sz="1100"/>
              <a:t>： 顶点之间的连接没有方向，比如</a:t>
            </a:r>
            <a:r>
              <a:rPr lang="en-US" altLang="zh-CN" sz="1100"/>
              <a:t>A-B,</a:t>
            </a:r>
            <a:endParaRPr lang="en-US" altLang="zh-CN" sz="1100"/>
          </a:p>
          <a:p>
            <a:r>
              <a:rPr lang="zh-CN" altLang="en-US" sz="1100"/>
              <a:t>即可以是</a:t>
            </a:r>
            <a:r>
              <a:rPr lang="zh-CN" altLang="en-US" sz="1100" baseline="0"/>
              <a:t> </a:t>
            </a:r>
            <a:r>
              <a:rPr lang="en-US" altLang="zh-CN" sz="1100" baseline="0"/>
              <a:t>A-&gt; B </a:t>
            </a:r>
            <a:r>
              <a:rPr lang="zh-CN" altLang="en-US" sz="1100" baseline="0"/>
              <a:t>也可以 </a:t>
            </a:r>
            <a:r>
              <a:rPr lang="en-US" altLang="zh-CN" sz="1100" baseline="0"/>
              <a:t>B-&gt;A .</a:t>
            </a:r>
            <a:endParaRPr lang="en-US" altLang="zh-CN" sz="1100" baseline="0"/>
          </a:p>
          <a:p>
            <a:endParaRPr lang="en-US" altLang="zh-CN" sz="1100" baseline="0"/>
          </a:p>
          <a:p>
            <a:endParaRPr lang="en-US" altLang="zh-CN" sz="1100" baseline="0"/>
          </a:p>
          <a:p>
            <a:r>
              <a:rPr lang="zh-CN" altLang="en-US" sz="1100" b="1" baseline="0"/>
              <a:t>路径</a:t>
            </a:r>
            <a:r>
              <a:rPr lang="en-US" altLang="zh-CN" sz="1100" b="1" baseline="0"/>
              <a:t>:  </a:t>
            </a:r>
            <a:r>
              <a:rPr lang="zh-CN" altLang="en-US" sz="1100" b="1" baseline="0"/>
              <a:t>比如从 </a:t>
            </a:r>
            <a:r>
              <a:rPr lang="en-US" altLang="zh-CN" sz="1100" b="1" baseline="0"/>
              <a:t>D -&gt; C </a:t>
            </a:r>
            <a:r>
              <a:rPr lang="zh-CN" altLang="en-US" sz="1100" b="1" baseline="0"/>
              <a:t>的路径有</a:t>
            </a:r>
            <a:endParaRPr lang="en-US" altLang="zh-CN" sz="1100" b="1" baseline="0"/>
          </a:p>
          <a:p>
            <a:r>
              <a:rPr lang="en-US" altLang="zh-CN" sz="1100" b="1" baseline="0"/>
              <a:t>1) D-&gt;B-&gt;C</a:t>
            </a:r>
            <a:endParaRPr lang="en-US" altLang="zh-CN" sz="1100" b="1" baseline="0"/>
          </a:p>
          <a:p>
            <a:r>
              <a:rPr lang="en-US" altLang="zh-CN" sz="1100" b="1" baseline="0"/>
              <a:t>2) D-&gt;A-&gt;B-&gt;C</a:t>
            </a:r>
            <a:endParaRPr lang="zh-CN" altLang="en-US" sz="1100" b="1"/>
          </a:p>
        </p:txBody>
      </p:sp>
      <p:sp>
        <p:nvSpPr>
          <p:cNvPr id="27" name="TextBox 21"/>
          <p:cNvSpPr txBox="1"/>
          <p:nvPr/>
        </p:nvSpPr>
        <p:spPr>
          <a:xfrm>
            <a:off x="2856234" y="2021879"/>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28" name="直接箭头连接符 27"/>
          <p:cNvCxnSpPr>
            <a:stCxn id="27" idx="3"/>
            <a:endCxn id="16" idx="1"/>
          </p:cNvCxnSpPr>
          <p:nvPr/>
        </p:nvCxnSpPr>
        <p:spPr>
          <a:xfrm>
            <a:off x="3323028" y="2159738"/>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TextBox 24"/>
          <p:cNvSpPr txBox="1"/>
          <p:nvPr/>
        </p:nvSpPr>
        <p:spPr>
          <a:xfrm>
            <a:off x="2608584" y="2450504"/>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0" name="直接箭头连接符 29"/>
          <p:cNvCxnSpPr/>
          <p:nvPr/>
        </p:nvCxnSpPr>
        <p:spPr>
          <a:xfrm>
            <a:off x="2903928" y="2655038"/>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的常用概</a:t>
            </a:r>
            <a:r>
              <a:rPr lang="zh-CN" altLang="en-US" sz="2200" b="1" smtClean="0"/>
              <a:t>念</a:t>
            </a:r>
            <a:endParaRPr lang="zh-CN" altLang="en-US" sz="2200" b="1"/>
          </a:p>
        </p:txBody>
      </p:sp>
      <p:sp>
        <p:nvSpPr>
          <p:cNvPr id="2" name="TextBox 1"/>
          <p:cNvSpPr txBox="1"/>
          <p:nvPr/>
        </p:nvSpPr>
        <p:spPr>
          <a:xfrm>
            <a:off x="665981" y="1224111"/>
            <a:ext cx="8424936" cy="2400657"/>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startAt="5"/>
            </a:pPr>
            <a:r>
              <a:rPr lang="zh-CN" altLang="en-US" smtClean="0">
                <a:ea typeface="宋体" panose="02010600030101010101" pitchFamily="2" charset="-122"/>
              </a:rPr>
              <a:t>有向图</a:t>
            </a:r>
            <a:endParaRPr lang="en-US" altLang="zh-CN">
              <a:ea typeface="宋体" panose="02010600030101010101" pitchFamily="2" charset="-122"/>
            </a:endParaRPr>
          </a:p>
          <a:p>
            <a:pPr marL="342900" indent="-342900">
              <a:buAutoNum type="arabicParenR" startAt="5"/>
            </a:pPr>
            <a:r>
              <a:rPr lang="zh-CN" altLang="en-US" smtClean="0">
                <a:ea typeface="宋体" panose="02010600030101010101" pitchFamily="2" charset="-122"/>
              </a:rPr>
              <a:t>带权图</a:t>
            </a: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31" name="椭圆 30"/>
          <p:cNvSpPr/>
          <p:nvPr/>
        </p:nvSpPr>
        <p:spPr>
          <a:xfrm>
            <a:off x="3341025" y="21388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32" name="椭圆 31"/>
          <p:cNvSpPr/>
          <p:nvPr/>
        </p:nvSpPr>
        <p:spPr>
          <a:xfrm>
            <a:off x="2417100" y="29485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33" name="椭圆 32"/>
          <p:cNvSpPr/>
          <p:nvPr/>
        </p:nvSpPr>
        <p:spPr>
          <a:xfrm>
            <a:off x="3198150" y="38533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4" name="椭圆 33"/>
          <p:cNvSpPr/>
          <p:nvPr/>
        </p:nvSpPr>
        <p:spPr>
          <a:xfrm>
            <a:off x="4522125" y="34057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35" name="椭圆 34"/>
          <p:cNvSpPr/>
          <p:nvPr/>
        </p:nvSpPr>
        <p:spPr>
          <a:xfrm>
            <a:off x="4741200" y="23674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36" name="TextBox 37"/>
          <p:cNvSpPr txBox="1"/>
          <p:nvPr/>
        </p:nvSpPr>
        <p:spPr>
          <a:xfrm>
            <a:off x="2381175" y="4680495"/>
            <a:ext cx="3181350" cy="6313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有向图</a:t>
            </a:r>
            <a:r>
              <a:rPr lang="zh-CN" altLang="en-US" sz="1100"/>
              <a:t>： 顶点之间的连接有方向，比如</a:t>
            </a:r>
            <a:r>
              <a:rPr lang="en-US" altLang="zh-CN" sz="1100"/>
              <a:t>A-B,</a:t>
            </a:r>
            <a:endParaRPr lang="en-US" altLang="zh-CN" sz="1100"/>
          </a:p>
          <a:p>
            <a:r>
              <a:rPr lang="zh-CN" altLang="en-US" sz="1100"/>
              <a:t>只能是</a:t>
            </a:r>
            <a:r>
              <a:rPr lang="zh-CN" altLang="en-US" sz="1100" baseline="0"/>
              <a:t> </a:t>
            </a:r>
            <a:r>
              <a:rPr lang="en-US" altLang="zh-CN" sz="1100" baseline="0"/>
              <a:t>A-&gt; B </a:t>
            </a:r>
            <a:r>
              <a:rPr lang="zh-CN" altLang="en-US" sz="1100" baseline="0"/>
              <a:t>不能是 </a:t>
            </a:r>
            <a:r>
              <a:rPr lang="en-US" altLang="zh-CN" sz="1100" baseline="0"/>
              <a:t>B-&gt;A .</a:t>
            </a:r>
            <a:endParaRPr lang="en-US" altLang="zh-CN" sz="1100" baseline="0"/>
          </a:p>
          <a:p>
            <a:endParaRPr lang="en-US" altLang="zh-CN" sz="1100" baseline="0"/>
          </a:p>
        </p:txBody>
      </p:sp>
      <p:sp>
        <p:nvSpPr>
          <p:cNvPr id="37" name="TextBox 38"/>
          <p:cNvSpPr txBox="1"/>
          <p:nvPr/>
        </p:nvSpPr>
        <p:spPr>
          <a:xfrm>
            <a:off x="2474250" y="187218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8" name="直接箭头连接符 37"/>
          <p:cNvCxnSpPr>
            <a:stCxn id="37" idx="3"/>
            <a:endCxn id="31" idx="1"/>
          </p:cNvCxnSpPr>
          <p:nvPr/>
        </p:nvCxnSpPr>
        <p:spPr>
          <a:xfrm>
            <a:off x="2941044" y="201004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TextBox 40"/>
          <p:cNvSpPr txBox="1"/>
          <p:nvPr/>
        </p:nvSpPr>
        <p:spPr>
          <a:xfrm>
            <a:off x="2226600" y="230080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40" name="直接箭头连接符 39"/>
          <p:cNvCxnSpPr/>
          <p:nvPr/>
        </p:nvCxnSpPr>
        <p:spPr>
          <a:xfrm>
            <a:off x="2521944" y="250534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32" idx="7"/>
            <a:endCxn id="31" idx="3"/>
          </p:cNvCxnSpPr>
          <p:nvPr/>
        </p:nvCxnSpPr>
        <p:spPr>
          <a:xfrm flipV="1">
            <a:off x="2904906" y="2594168"/>
            <a:ext cx="519813" cy="43245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直接箭头连接符 41"/>
          <p:cNvCxnSpPr>
            <a:stCxn id="33" idx="1"/>
            <a:endCxn id="32" idx="5"/>
          </p:cNvCxnSpPr>
          <p:nvPr/>
        </p:nvCxnSpPr>
        <p:spPr>
          <a:xfrm flipH="1" flipV="1">
            <a:off x="2904906" y="3403793"/>
            <a:ext cx="376938" cy="52770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3" name="直接箭头连接符 42"/>
          <p:cNvCxnSpPr>
            <a:stCxn id="33" idx="0"/>
            <a:endCxn id="31" idx="4"/>
          </p:cNvCxnSpPr>
          <p:nvPr/>
        </p:nvCxnSpPr>
        <p:spPr>
          <a:xfrm flipV="1">
            <a:off x="3483900" y="2672283"/>
            <a:ext cx="142875" cy="11811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直接箭头连接符 43"/>
          <p:cNvCxnSpPr>
            <a:stCxn id="31" idx="6"/>
            <a:endCxn id="35" idx="2"/>
          </p:cNvCxnSpPr>
          <p:nvPr/>
        </p:nvCxnSpPr>
        <p:spPr>
          <a:xfrm>
            <a:off x="3912525" y="2405583"/>
            <a:ext cx="828675" cy="2286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直接箭头连接符 44"/>
          <p:cNvCxnSpPr>
            <a:stCxn id="35" idx="4"/>
            <a:endCxn id="34" idx="0"/>
          </p:cNvCxnSpPr>
          <p:nvPr/>
        </p:nvCxnSpPr>
        <p:spPr>
          <a:xfrm flipH="1">
            <a:off x="4807875" y="2900883"/>
            <a:ext cx="219075" cy="50482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522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7534" y="2010041"/>
            <a:ext cx="2295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37"/>
          <p:cNvSpPr txBox="1"/>
          <p:nvPr/>
        </p:nvSpPr>
        <p:spPr>
          <a:xfrm>
            <a:off x="5987327" y="4680495"/>
            <a:ext cx="3181350"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b="1" smtClean="0"/>
              <a:t>带权</a:t>
            </a:r>
            <a:r>
              <a:rPr lang="zh-CN" altLang="en-US" sz="1100" b="1" smtClean="0"/>
              <a:t>图</a:t>
            </a:r>
            <a:r>
              <a:rPr lang="zh-CN" altLang="en-US"/>
              <a:t>：这种边带权值的</a:t>
            </a:r>
            <a:r>
              <a:rPr lang="zh-CN" altLang="en-US" smtClean="0"/>
              <a:t>图也叫</a:t>
            </a:r>
            <a:r>
              <a:rPr lang="zh-CN" altLang="en-US"/>
              <a:t>网</a:t>
            </a:r>
            <a:r>
              <a:rPr lang="en-US" altLang="zh-CN" sz="1100" baseline="0" smtClean="0"/>
              <a:t>.</a:t>
            </a:r>
            <a:endParaRPr lang="en-US" altLang="zh-CN" sz="1100" baseline="0"/>
          </a:p>
          <a:p>
            <a:endParaRPr lang="en-US" altLang="zh-CN" sz="1100" baseline="0"/>
          </a:p>
        </p:txBody>
      </p:sp>
      <p:graphicFrame>
        <p:nvGraphicFramePr>
          <p:cNvPr id="15" name="对象 14"/>
          <p:cNvGraphicFramePr>
            <a:graphicFrameLocks noChangeAspect="1"/>
          </p:cNvGraphicFramePr>
          <p:nvPr/>
        </p:nvGraphicFramePr>
        <p:xfrm>
          <a:off x="8597689" y="3716291"/>
          <a:ext cx="499587" cy="430413"/>
        </p:xfrm>
        <a:graphic>
          <a:graphicData uri="http://schemas.openxmlformats.org/presentationml/2006/ole">
            <mc:AlternateContent xmlns:mc="http://schemas.openxmlformats.org/markup-compatibility/2006">
              <mc:Choice xmlns:v="urn:schemas-microsoft-com:vml" Requires="v">
                <p:oleObj spid="_x0000_s52383" name="包装程序外壳对象" showAsIcon="1" r:id="rId2" imgW="609600" imgH="523875" progId="Package">
                  <p:embed/>
                </p:oleObj>
              </mc:Choice>
              <mc:Fallback>
                <p:oleObj name="包装程序外壳对象" showAsIcon="1" r:id="rId2" imgW="609600" imgH="523875" progId="Package">
                  <p:embed/>
                  <p:pic>
                    <p:nvPicPr>
                      <p:cNvPr id="0" name="图片 52382"/>
                      <p:cNvPicPr/>
                      <p:nvPr/>
                    </p:nvPicPr>
                    <p:blipFill>
                      <a:blip r:embed="rId3"/>
                      <a:stretch>
                        <a:fillRect/>
                      </a:stretch>
                    </p:blipFill>
                    <p:spPr>
                      <a:xfrm>
                        <a:off x="8597689" y="3716291"/>
                        <a:ext cx="499587" cy="4304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表</a:t>
            </a:r>
            <a:r>
              <a:rPr lang="zh-CN" altLang="en-US" sz="2200" b="1" smtClean="0"/>
              <a:t>示方式</a:t>
            </a:r>
            <a:endParaRPr lang="zh-CN" altLang="en-US" sz="2200" b="1"/>
          </a:p>
        </p:txBody>
      </p:sp>
      <p:sp>
        <p:nvSpPr>
          <p:cNvPr id="2" name="TextBox 1"/>
          <p:cNvSpPr txBox="1"/>
          <p:nvPr/>
        </p:nvSpPr>
        <p:spPr>
          <a:xfrm>
            <a:off x="665981" y="1224111"/>
            <a:ext cx="8424936" cy="2677656"/>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r>
              <a:rPr lang="zh-CN" altLang="en-US"/>
              <a:t>图的表示方式有两种：二维数组表示（邻接矩阵）；链表表示（邻接表）。</a:t>
            </a:r>
            <a:endParaRPr lang="en-US" altLang="zh-CN" b="1" smtClean="0">
              <a:solidFill>
                <a:srgbClr val="0070C0"/>
              </a:solidFill>
              <a:ea typeface="宋体" panose="02010600030101010101" pitchFamily="2" charset="-122"/>
            </a:endParaRPr>
          </a:p>
          <a:p>
            <a:br>
              <a:rPr lang="en-US" altLang="zh-CN" smtClean="0">
                <a:ea typeface="宋体" panose="02010600030101010101" pitchFamily="2" charset="-122"/>
              </a:rPr>
            </a:br>
            <a:r>
              <a:rPr lang="zh-CN" altLang="en-US" sz="2000" b="1" smtClean="0">
                <a:solidFill>
                  <a:srgbClr val="0070C0"/>
                </a:solidFill>
                <a:ea typeface="宋体" panose="02010600030101010101" pitchFamily="2" charset="-122"/>
              </a:rPr>
              <a:t>邻接矩阵</a:t>
            </a:r>
            <a:endParaRPr lang="en-US" altLang="zh-CN">
              <a:ea typeface="宋体" panose="02010600030101010101" pitchFamily="2" charset="-122"/>
            </a:endParaRPr>
          </a:p>
          <a:p>
            <a:r>
              <a:rPr lang="zh-CN" altLang="en-US"/>
              <a:t>邻接矩阵是表示图形中顶点之间相邻关系的矩阵，对于</a:t>
            </a:r>
            <a:r>
              <a:rPr lang="en-US" altLang="zh-CN"/>
              <a:t>n</a:t>
            </a:r>
            <a:r>
              <a:rPr lang="zh-CN" altLang="en-US"/>
              <a:t>个顶点的图而言，矩阵是的</a:t>
            </a:r>
            <a:r>
              <a:rPr lang="en-US" altLang="zh-CN"/>
              <a:t>row</a:t>
            </a:r>
            <a:r>
              <a:rPr lang="zh-CN" altLang="en-US"/>
              <a:t>和</a:t>
            </a:r>
            <a:r>
              <a:rPr lang="en-US" altLang="zh-CN"/>
              <a:t>col</a:t>
            </a:r>
            <a:r>
              <a:rPr lang="zh-CN" altLang="en-US"/>
              <a:t>表示的是</a:t>
            </a:r>
            <a:r>
              <a:rPr lang="en-US" altLang="zh-CN"/>
              <a:t>1....n</a:t>
            </a:r>
            <a:r>
              <a:rPr lang="zh-CN" altLang="en-US"/>
              <a:t>个点。</a:t>
            </a: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3143660"/>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25" y="3250534"/>
            <a:ext cx="2024435" cy="19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898229" y="4104431"/>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表</a:t>
            </a:r>
            <a:r>
              <a:rPr lang="zh-CN" altLang="en-US" sz="2200" b="1" smtClean="0"/>
              <a:t>示方式</a:t>
            </a:r>
            <a:endParaRPr lang="zh-CN" altLang="en-US" sz="2200" b="1"/>
          </a:p>
        </p:txBody>
      </p:sp>
      <p:sp>
        <p:nvSpPr>
          <p:cNvPr id="2" name="TextBox 1"/>
          <p:cNvSpPr txBox="1"/>
          <p:nvPr/>
        </p:nvSpPr>
        <p:spPr>
          <a:xfrm>
            <a:off x="665981" y="1224111"/>
            <a:ext cx="8424936" cy="236988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邻接表</a:t>
            </a:r>
            <a:endParaRPr lang="en-US" altLang="zh-CN">
              <a:ea typeface="宋体" panose="02010600030101010101" pitchFamily="2" charset="-122"/>
            </a:endParaRPr>
          </a:p>
          <a:p>
            <a:pPr marL="342900" indent="-342900">
              <a:buAutoNum type="arabicParenR"/>
            </a:pPr>
            <a:r>
              <a:rPr lang="zh-CN" altLang="en-US"/>
              <a:t>邻接矩阵需要为每个顶点都分配</a:t>
            </a:r>
            <a:r>
              <a:rPr lang="en-US" altLang="zh-CN"/>
              <a:t>n</a:t>
            </a:r>
            <a:r>
              <a:rPr lang="zh-CN" altLang="en-US"/>
              <a:t>个边的空间，其实有很多边都是不存在</a:t>
            </a:r>
            <a:r>
              <a:rPr lang="en-US" altLang="zh-CN"/>
              <a:t>,</a:t>
            </a:r>
            <a:r>
              <a:rPr lang="zh-CN" altLang="en-US"/>
              <a:t>会造成空间的一定损</a:t>
            </a:r>
            <a:r>
              <a:rPr lang="zh-CN" altLang="en-US" smtClean="0"/>
              <a:t>失</a:t>
            </a:r>
            <a:r>
              <a:rPr lang="en-US" altLang="zh-CN" smtClean="0"/>
              <a:t>.</a:t>
            </a:r>
            <a:endParaRPr lang="en-US" altLang="zh-CN" smtClean="0"/>
          </a:p>
          <a:p>
            <a:pPr marL="342900" indent="-342900">
              <a:buAutoNum type="arabicParenR"/>
            </a:pPr>
            <a:r>
              <a:rPr lang="zh-CN" altLang="en-US" smtClean="0"/>
              <a:t>邻</a:t>
            </a:r>
            <a:r>
              <a:rPr lang="zh-CN" altLang="en-US"/>
              <a:t>接表的实</a:t>
            </a:r>
            <a:r>
              <a:rPr lang="zh-CN" altLang="en-US" smtClean="0"/>
              <a:t>现</a:t>
            </a:r>
            <a:r>
              <a:rPr lang="zh-CN" altLang="en-US"/>
              <a:t>只</a:t>
            </a:r>
            <a:r>
              <a:rPr lang="zh-CN" altLang="en-US" smtClean="0"/>
              <a:t>关</a:t>
            </a:r>
            <a:r>
              <a:rPr lang="zh-CN" altLang="en-US"/>
              <a:t>心存在的边，不关心不存在的边</a:t>
            </a:r>
            <a:r>
              <a:rPr lang="zh-CN" altLang="en-US" smtClean="0"/>
              <a:t>。因此没有空间浪费，邻</a:t>
            </a:r>
            <a:r>
              <a:rPr lang="zh-CN" altLang="en-US"/>
              <a:t>接表由数组</a:t>
            </a:r>
            <a:r>
              <a:rPr lang="en-US" altLang="zh-CN"/>
              <a:t>+</a:t>
            </a:r>
            <a:r>
              <a:rPr lang="zh-CN" altLang="en-US"/>
              <a:t>链表组</a:t>
            </a:r>
            <a:r>
              <a:rPr lang="zh-CN" altLang="en-US" smtClean="0"/>
              <a:t>成</a:t>
            </a: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33" y="2973645"/>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245" y="2736279"/>
            <a:ext cx="2869108" cy="241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394173" y="3942531"/>
            <a:ext cx="576064" cy="35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850557" y="3137679"/>
            <a:ext cx="3528392" cy="1846659"/>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zh-CN" altLang="en-US" smtClean="0"/>
              <a:t>说明</a:t>
            </a:r>
            <a:r>
              <a:rPr lang="en-US" altLang="zh-CN" smtClean="0"/>
              <a:t>:</a:t>
            </a:r>
            <a:endParaRPr lang="en-US" altLang="zh-CN" smtClean="0"/>
          </a:p>
          <a:p>
            <a:pPr marL="342900" indent="-342900">
              <a:buAutoNum type="arabicParenR"/>
            </a:pPr>
            <a:r>
              <a:rPr lang="zh-CN" altLang="en-US" sz="1600" smtClean="0"/>
              <a:t>标</a:t>
            </a:r>
            <a:r>
              <a:rPr lang="zh-CN" altLang="en-US" sz="1600"/>
              <a:t>号为</a:t>
            </a:r>
            <a:r>
              <a:rPr lang="en-US" altLang="zh-CN" sz="1600"/>
              <a:t>0</a:t>
            </a:r>
            <a:r>
              <a:rPr lang="zh-CN" altLang="en-US" sz="1600"/>
              <a:t>的结点的相关联的结点为 </a:t>
            </a:r>
            <a:r>
              <a:rPr lang="en-US" altLang="zh-CN" sz="1600"/>
              <a:t>1 2 3 </a:t>
            </a:r>
            <a:r>
              <a:rPr lang="en-US" altLang="zh-CN" sz="1600" smtClean="0"/>
              <a:t>4</a:t>
            </a:r>
            <a:endParaRPr lang="en-US" altLang="zh-CN" sz="1600"/>
          </a:p>
          <a:p>
            <a:pPr marL="342900" indent="-342900">
              <a:buAutoNum type="arabicParenR"/>
            </a:pPr>
            <a:r>
              <a:rPr lang="zh-CN" altLang="en-US" sz="1600" smtClean="0"/>
              <a:t>标</a:t>
            </a:r>
            <a:r>
              <a:rPr lang="zh-CN" altLang="en-US" sz="1600"/>
              <a:t>号为</a:t>
            </a:r>
            <a:r>
              <a:rPr lang="en-US" altLang="zh-CN" sz="1600"/>
              <a:t>1</a:t>
            </a:r>
            <a:r>
              <a:rPr lang="zh-CN" altLang="en-US" sz="1600"/>
              <a:t>的结点的相关联结点为</a:t>
            </a:r>
            <a:r>
              <a:rPr lang="en-US" altLang="zh-CN" sz="1600"/>
              <a:t>0 4</a:t>
            </a:r>
            <a:r>
              <a:rPr lang="zh-CN" altLang="en-US" sz="1600" smtClean="0"/>
              <a:t>，</a:t>
            </a:r>
            <a:endParaRPr lang="en-US" altLang="zh-CN" sz="1600" smtClean="0"/>
          </a:p>
          <a:p>
            <a:pPr marL="342900" indent="-342900">
              <a:buAutoNum type="arabicParenR"/>
            </a:pPr>
            <a:r>
              <a:rPr lang="zh-CN" altLang="en-US" sz="1600" smtClean="0"/>
              <a:t>标</a:t>
            </a:r>
            <a:r>
              <a:rPr lang="zh-CN" altLang="en-US" sz="1600"/>
              <a:t>号为</a:t>
            </a:r>
            <a:r>
              <a:rPr lang="en-US" altLang="zh-CN" sz="1600"/>
              <a:t>2</a:t>
            </a:r>
            <a:r>
              <a:rPr lang="zh-CN" altLang="en-US" sz="1600"/>
              <a:t>的结点相关联的结点为 </a:t>
            </a:r>
            <a:r>
              <a:rPr lang="en-US" altLang="zh-CN" sz="1600"/>
              <a:t>0 4 </a:t>
            </a:r>
            <a:r>
              <a:rPr lang="en-US" altLang="zh-CN" sz="1600" smtClean="0"/>
              <a:t>5</a:t>
            </a:r>
            <a:endParaRPr lang="en-US" altLang="zh-CN" sz="1600"/>
          </a:p>
          <a:p>
            <a:pPr marL="342900" indent="-342900">
              <a:buAutoNum type="arabicParenR"/>
            </a:pPr>
            <a:r>
              <a:rPr lang="en-US" altLang="zh-CN" sz="1600" smtClean="0"/>
              <a:t>....</a:t>
            </a:r>
            <a:endParaRPr lang="zh-CN" altLang="en-US" sz="160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a:t>
            </a:r>
            <a:r>
              <a:rPr lang="zh-CN" altLang="en-US" sz="2200" b="1" smtClean="0"/>
              <a:t>快速入门案例</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ea typeface="宋体" panose="02010600030101010101" pitchFamily="2" charset="-122"/>
              </a:rPr>
              <a:t>要求</a:t>
            </a:r>
            <a:r>
              <a:rPr lang="en-US" altLang="zh-CN" smtClean="0">
                <a:ea typeface="宋体" panose="02010600030101010101" pitchFamily="2" charset="-122"/>
              </a:rPr>
              <a:t>: </a:t>
            </a:r>
            <a:r>
              <a:rPr lang="zh-CN" altLang="en-US" smtClean="0">
                <a:ea typeface="宋体" panose="02010600030101010101" pitchFamily="2" charset="-122"/>
              </a:rPr>
              <a:t>代码实现如下图结构</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  </a:t>
            </a:r>
            <a:r>
              <a:rPr lang="en-US" altLang="zh-CN" smtClean="0">
                <a:ea typeface="宋体" panose="02010600030101010101" pitchFamily="2" charset="-122"/>
              </a:rPr>
              <a:t>(1) </a:t>
            </a:r>
            <a:r>
              <a:rPr lang="zh-CN" altLang="en-US" smtClean="0">
                <a:ea typeface="宋体" panose="02010600030101010101" pitchFamily="2" charset="-122"/>
              </a:rPr>
              <a:t>存储顶点</a:t>
            </a:r>
            <a:r>
              <a:rPr lang="en-US" altLang="zh-CN" smtClean="0">
                <a:ea typeface="宋体" panose="02010600030101010101" pitchFamily="2" charset="-122"/>
              </a:rPr>
              <a:t>String  </a:t>
            </a:r>
            <a:r>
              <a:rPr lang="zh-CN" altLang="en-US" smtClean="0">
                <a:ea typeface="宋体" panose="02010600030101010101" pitchFamily="2" charset="-122"/>
              </a:rPr>
              <a:t>使用</a:t>
            </a:r>
            <a:r>
              <a:rPr lang="en-US" altLang="zh-CN" smtClean="0">
                <a:ea typeface="宋体" panose="02010600030101010101" pitchFamily="2" charset="-122"/>
              </a:rPr>
              <a:t> ArrayList (2) </a:t>
            </a:r>
            <a:r>
              <a:rPr lang="zh-CN" altLang="en-US" smtClean="0">
                <a:ea typeface="宋体" panose="02010600030101010101" pitchFamily="2" charset="-122"/>
              </a:rPr>
              <a:t>保存</a:t>
            </a:r>
            <a:r>
              <a:rPr lang="zh-CN" altLang="en-US">
                <a:ea typeface="宋体" panose="02010600030101010101" pitchFamily="2" charset="-122"/>
              </a:rPr>
              <a:t>矩</a:t>
            </a:r>
            <a:r>
              <a:rPr lang="zh-CN" altLang="en-US" smtClean="0">
                <a:ea typeface="宋体" panose="02010600030101010101" pitchFamily="2" charset="-122"/>
              </a:rPr>
              <a:t>阵 </a:t>
            </a:r>
            <a:r>
              <a:rPr lang="en-US" altLang="zh-CN" smtClean="0">
                <a:ea typeface="宋体" panose="02010600030101010101" pitchFamily="2" charset="-122"/>
              </a:rPr>
              <a:t>int[][] edges </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smtClean="0">
              <a:ea typeface="宋体" panose="02010600030101010101" pitchFamily="2" charset="-122"/>
            </a:endParaRPr>
          </a:p>
        </p:txBody>
      </p:sp>
      <p:grpSp>
        <p:nvGrpSpPr>
          <p:cNvPr id="4" name="组合 3"/>
          <p:cNvGrpSpPr/>
          <p:nvPr/>
        </p:nvGrpSpPr>
        <p:grpSpPr>
          <a:xfrm>
            <a:off x="902015" y="2205181"/>
            <a:ext cx="2664147" cy="2247900"/>
            <a:chOff x="3227387" y="2237903"/>
            <a:chExt cx="3086100" cy="2514600"/>
          </a:xfrm>
        </p:grpSpPr>
        <p:sp>
          <p:nvSpPr>
            <p:cNvPr id="16" name="椭圆 15"/>
            <p:cNvSpPr/>
            <p:nvPr/>
          </p:nvSpPr>
          <p:spPr>
            <a:xfrm>
              <a:off x="4341812" y="25046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3417887" y="33142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8" name="椭圆 17"/>
            <p:cNvSpPr/>
            <p:nvPr/>
          </p:nvSpPr>
          <p:spPr>
            <a:xfrm>
              <a:off x="4198937" y="42191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9" name="椭圆 18"/>
            <p:cNvSpPr/>
            <p:nvPr/>
          </p:nvSpPr>
          <p:spPr>
            <a:xfrm>
              <a:off x="5522912" y="37714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0" name="椭圆 19"/>
            <p:cNvSpPr/>
            <p:nvPr/>
          </p:nvSpPr>
          <p:spPr>
            <a:xfrm>
              <a:off x="5741987" y="27332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1" name="直接连接符 20"/>
            <p:cNvCxnSpPr>
              <a:stCxn id="17" idx="5"/>
              <a:endCxn id="18" idx="1"/>
            </p:cNvCxnSpPr>
            <p:nvPr/>
          </p:nvCxnSpPr>
          <p:spPr>
            <a:xfrm>
              <a:off x="3905693" y="3769513"/>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7" idx="7"/>
              <a:endCxn id="16" idx="3"/>
            </p:cNvCxnSpPr>
            <p:nvPr/>
          </p:nvCxnSpPr>
          <p:spPr>
            <a:xfrm flipV="1">
              <a:off x="3905693" y="2959888"/>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6" idx="6"/>
              <a:endCxn id="20" idx="2"/>
            </p:cNvCxnSpPr>
            <p:nvPr/>
          </p:nvCxnSpPr>
          <p:spPr>
            <a:xfrm>
              <a:off x="4913312" y="2771303"/>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6" idx="4"/>
              <a:endCxn id="18" idx="0"/>
            </p:cNvCxnSpPr>
            <p:nvPr/>
          </p:nvCxnSpPr>
          <p:spPr>
            <a:xfrm flipH="1">
              <a:off x="4484687" y="3038003"/>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p:cNvCxnSpPr>
              <a:stCxn id="16" idx="5"/>
              <a:endCxn id="19" idx="2"/>
            </p:cNvCxnSpPr>
            <p:nvPr/>
          </p:nvCxnSpPr>
          <p:spPr>
            <a:xfrm>
              <a:off x="4829618" y="2959888"/>
              <a:ext cx="693294" cy="1078240"/>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21"/>
            <p:cNvSpPr txBox="1"/>
            <p:nvPr/>
          </p:nvSpPr>
          <p:spPr>
            <a:xfrm>
              <a:off x="3475037" y="223790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6" name="直接箭头连接符 35"/>
            <p:cNvCxnSpPr>
              <a:stCxn id="35" idx="3"/>
              <a:endCxn id="16" idx="1"/>
            </p:cNvCxnSpPr>
            <p:nvPr/>
          </p:nvCxnSpPr>
          <p:spPr>
            <a:xfrm>
              <a:off x="3941831" y="237576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24"/>
            <p:cNvSpPr txBox="1"/>
            <p:nvPr/>
          </p:nvSpPr>
          <p:spPr>
            <a:xfrm>
              <a:off x="3227387" y="266652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8" name="直接箭头连接符 37"/>
            <p:cNvCxnSpPr/>
            <p:nvPr/>
          </p:nvCxnSpPr>
          <p:spPr>
            <a:xfrm>
              <a:off x="3522731" y="287106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39" name="TextBox 55"/>
          <p:cNvSpPr txBox="1"/>
          <p:nvPr/>
        </p:nvSpPr>
        <p:spPr>
          <a:xfrm>
            <a:off x="4256434" y="237735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的深度优</a:t>
            </a:r>
            <a:r>
              <a:rPr lang="zh-CN" altLang="en-US" sz="2200" b="1" smtClean="0"/>
              <a:t>先</a:t>
            </a:r>
            <a:r>
              <a:rPr lang="zh-CN" altLang="en-US" sz="2200" b="1"/>
              <a:t>遍</a:t>
            </a:r>
            <a:r>
              <a:rPr lang="zh-CN" altLang="en-US" sz="2200" b="1" smtClean="0"/>
              <a:t>历介</a:t>
            </a:r>
            <a:r>
              <a:rPr lang="zh-CN" altLang="en-US" sz="2200" b="1"/>
              <a:t>绍</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mtClean="0"/>
          </a:p>
          <a:p>
            <a:r>
              <a:rPr lang="zh-CN" altLang="en-US" sz="2000" b="1" smtClean="0">
                <a:solidFill>
                  <a:srgbClr val="0070C0"/>
                </a:solidFill>
              </a:rPr>
              <a:t>图遍历介绍</a:t>
            </a:r>
            <a:endParaRPr lang="en-US" altLang="zh-CN" sz="2000" b="1" smtClean="0">
              <a:solidFill>
                <a:srgbClr val="0070C0"/>
              </a:solidFill>
            </a:endParaRPr>
          </a:p>
          <a:p>
            <a:r>
              <a:rPr lang="zh-CN" altLang="en-US" smtClean="0"/>
              <a:t>所谓图的遍</a:t>
            </a:r>
            <a:r>
              <a:rPr lang="zh-CN" altLang="en-US"/>
              <a:t>历，即是对结点的访问。一个图有那么多个结点，如何遍历这些结点，需要特定策略，一般有两种访问策</a:t>
            </a:r>
            <a:r>
              <a:rPr lang="zh-CN" altLang="en-US" smtClean="0"/>
              <a:t>略</a:t>
            </a:r>
            <a:r>
              <a:rPr lang="en-US" altLang="zh-CN" smtClean="0">
                <a:sym typeface="Wingdings" panose="05000000000000000000" pitchFamily="2" charset="2"/>
              </a:rPr>
              <a:t>: (1)</a:t>
            </a:r>
            <a:r>
              <a:rPr lang="zh-CN" altLang="en-US" smtClean="0"/>
              <a:t>深</a:t>
            </a:r>
            <a:r>
              <a:rPr lang="zh-CN" altLang="en-US"/>
              <a:t>度优先遍</a:t>
            </a:r>
            <a:r>
              <a:rPr lang="zh-CN" altLang="en-US" smtClean="0"/>
              <a:t>历</a:t>
            </a:r>
            <a:r>
              <a:rPr lang="en-US" altLang="zh-CN"/>
              <a:t> </a:t>
            </a:r>
            <a:r>
              <a:rPr lang="en-US" altLang="zh-CN" smtClean="0"/>
              <a:t>(2)</a:t>
            </a:r>
            <a:r>
              <a:rPr lang="zh-CN" altLang="en-US" smtClean="0"/>
              <a:t>广</a:t>
            </a:r>
            <a:r>
              <a:rPr lang="zh-CN" altLang="en-US"/>
              <a:t>度优先遍</a:t>
            </a:r>
            <a:r>
              <a:rPr lang="zh-CN" altLang="en-US" smtClean="0"/>
              <a:t>历</a:t>
            </a:r>
            <a:endParaRPr lang="en-US" altLang="zh-CN" sz="2000" b="1" smtClean="0">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深</a:t>
            </a:r>
            <a:r>
              <a:rPr lang="zh-CN" altLang="en-US" sz="2000" b="1" smtClean="0">
                <a:solidFill>
                  <a:srgbClr val="0070C0"/>
                </a:solidFill>
                <a:ea typeface="宋体" panose="02010600030101010101" pitchFamily="2" charset="-122"/>
              </a:rPr>
              <a:t>度优先遍历基本思想</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图的深度优先搜索</a:t>
            </a:r>
            <a:r>
              <a:rPr lang="en-US" altLang="zh-CN">
                <a:ea typeface="宋体" panose="02010600030101010101" pitchFamily="2" charset="-122"/>
              </a:rPr>
              <a:t>(Depth First Search</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a:ea typeface="宋体" panose="02010600030101010101" pitchFamily="2" charset="-122"/>
            </a:endParaRPr>
          </a:p>
          <a:p>
            <a:pPr marL="342900" indent="-342900">
              <a:buAutoNum type="arabicParenR"/>
            </a:pPr>
            <a:r>
              <a:rPr lang="zh-CN" altLang="en-US" smtClean="0"/>
              <a:t>深</a:t>
            </a:r>
            <a:r>
              <a:rPr lang="zh-CN" altLang="en-US"/>
              <a:t>度优先遍历，从初始访问结点出发</a:t>
            </a:r>
            <a:r>
              <a:rPr lang="zh-CN" altLang="en-US" smtClean="0"/>
              <a:t>，初</a:t>
            </a:r>
            <a:r>
              <a:rPr lang="zh-CN" altLang="en-US"/>
              <a:t>始访问结点可能有多个邻接结点，深度优先遍历的策略就是首先访问第一个邻接结点，然后再以这个被访问的邻接结点作为初始结点，访问它的第一个邻接结</a:t>
            </a:r>
            <a:r>
              <a:rPr lang="zh-CN" altLang="en-US" smtClean="0"/>
              <a:t>点， </a:t>
            </a:r>
            <a:r>
              <a:rPr lang="zh-CN" altLang="en-US"/>
              <a:t>可</a:t>
            </a:r>
            <a:r>
              <a:rPr lang="zh-CN" altLang="en-US" smtClean="0"/>
              <a:t>以这样理解：</a:t>
            </a:r>
            <a:r>
              <a:rPr lang="zh-CN" altLang="en-US"/>
              <a:t>每次都在访问完</a:t>
            </a:r>
            <a:r>
              <a:rPr lang="zh-CN" altLang="en-US" b="1"/>
              <a:t>当前结点</a:t>
            </a:r>
            <a:r>
              <a:rPr lang="zh-CN" altLang="en-US"/>
              <a:t>后首先访问</a:t>
            </a:r>
            <a:r>
              <a:rPr lang="zh-CN" altLang="en-US" b="1"/>
              <a:t>当前结点的第一个邻接结点</a:t>
            </a:r>
            <a:r>
              <a:rPr lang="zh-CN" altLang="en-US" smtClean="0"/>
              <a:t>。</a:t>
            </a:r>
            <a:endParaRPr lang="en-US" altLang="zh-CN" smtClean="0"/>
          </a:p>
          <a:p>
            <a:pPr marL="342900" indent="-342900">
              <a:buAutoNum type="arabicParenR"/>
            </a:pPr>
            <a:r>
              <a:rPr lang="zh-CN" altLang="en-US" smtClean="0"/>
              <a:t>我们可</a:t>
            </a:r>
            <a:r>
              <a:rPr lang="zh-CN" altLang="en-US"/>
              <a:t>以看到，这样的访问策略是优先往纵向挖掘深入，而不是对一个结点的所有邻接结点进行横向访问</a:t>
            </a:r>
            <a:r>
              <a:rPr lang="zh-CN" altLang="en-US" smtClean="0"/>
              <a:t>。</a:t>
            </a: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显</a:t>
            </a:r>
            <a:r>
              <a:rPr lang="zh-CN" altLang="en-US">
                <a:ea typeface="宋体" panose="02010600030101010101" pitchFamily="2" charset="-122"/>
              </a:rPr>
              <a:t>然，深度优先搜索是一个递归的过</a:t>
            </a:r>
            <a:r>
              <a:rPr lang="zh-CN" altLang="en-US" smtClean="0">
                <a:ea typeface="宋体" panose="02010600030101010101" pitchFamily="2" charset="-122"/>
              </a:rPr>
              <a:t>程</a:t>
            </a:r>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的深度优</a:t>
            </a:r>
            <a:r>
              <a:rPr lang="zh-CN" altLang="en-US" sz="2200" b="1" smtClean="0"/>
              <a:t>先</a:t>
            </a:r>
            <a:r>
              <a:rPr lang="zh-CN" altLang="en-US" sz="2200" b="1"/>
              <a:t>遍</a:t>
            </a:r>
            <a:r>
              <a:rPr lang="zh-CN" altLang="en-US" sz="2200" b="1" smtClean="0"/>
              <a:t>历介</a:t>
            </a:r>
            <a:r>
              <a:rPr lang="zh-CN" altLang="en-US" sz="2200" b="1"/>
              <a:t>绍</a:t>
            </a:r>
            <a:endParaRPr lang="en-US" altLang="zh-CN" sz="2200" b="1"/>
          </a:p>
        </p:txBody>
      </p:sp>
      <p:sp>
        <p:nvSpPr>
          <p:cNvPr id="2" name="TextBox 1"/>
          <p:cNvSpPr txBox="1"/>
          <p:nvPr/>
        </p:nvSpPr>
        <p:spPr>
          <a:xfrm>
            <a:off x="665981" y="1224111"/>
            <a:ext cx="8424936" cy="2462213"/>
          </a:xfrm>
          <a:prstGeom prst="rect">
            <a:avLst/>
          </a:prstGeom>
          <a:noFill/>
        </p:spPr>
        <p:txBody>
          <a:bodyPr wrap="square" rtlCol="0">
            <a:spAutoFit/>
          </a:bodyPr>
          <a:lstStyle/>
          <a:p>
            <a:r>
              <a:rPr lang="zh-CN" altLang="en-US" sz="2000" b="1" smtClean="0">
                <a:solidFill>
                  <a:srgbClr val="0070C0"/>
                </a:solidFill>
              </a:rPr>
              <a:t>深度优先遍历算法步骤</a:t>
            </a:r>
            <a:endParaRPr lang="en-US" altLang="zh-CN"/>
          </a:p>
          <a:p>
            <a:pPr marL="342900" indent="-342900">
              <a:buAutoNum type="arabicParenR"/>
            </a:pPr>
            <a:r>
              <a:rPr lang="zh-CN" altLang="en-US" sz="1600" smtClean="0"/>
              <a:t>访</a:t>
            </a:r>
            <a:r>
              <a:rPr lang="zh-CN" altLang="en-US" sz="1600"/>
              <a:t>问初始结点</a:t>
            </a:r>
            <a:r>
              <a:rPr lang="en-US" altLang="zh-CN" sz="1600"/>
              <a:t>v</a:t>
            </a:r>
            <a:r>
              <a:rPr lang="zh-CN" altLang="en-US" sz="1600"/>
              <a:t>，并标记结点</a:t>
            </a:r>
            <a:r>
              <a:rPr lang="en-US" altLang="zh-CN" sz="1600"/>
              <a:t>v</a:t>
            </a:r>
            <a:r>
              <a:rPr lang="zh-CN" altLang="en-US" sz="1600"/>
              <a:t>为已访问</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v</a:t>
            </a:r>
            <a:r>
              <a:rPr lang="zh-CN" altLang="en-US" sz="1600"/>
              <a:t>的第一个邻接结点</a:t>
            </a:r>
            <a:r>
              <a:rPr lang="en-US" altLang="zh-CN" sz="1600"/>
              <a:t>w</a:t>
            </a:r>
            <a:r>
              <a:rPr lang="zh-CN" altLang="en-US" sz="1600" smtClean="0"/>
              <a:t>。</a:t>
            </a:r>
            <a:endParaRPr lang="en-US" altLang="zh-CN" sz="1600" smtClean="0"/>
          </a:p>
          <a:p>
            <a:pPr marL="342900" indent="-342900">
              <a:buAutoNum type="arabicParenR"/>
            </a:pPr>
            <a:r>
              <a:rPr lang="zh-CN" altLang="en-US" sz="1600" smtClean="0"/>
              <a:t>若</a:t>
            </a:r>
            <a:r>
              <a:rPr lang="en-US" altLang="zh-CN" sz="1600"/>
              <a:t>w</a:t>
            </a:r>
            <a:r>
              <a:rPr lang="zh-CN" altLang="en-US" sz="1600"/>
              <a:t>存在，则继续执行</a:t>
            </a:r>
            <a:r>
              <a:rPr lang="en-US" altLang="zh-CN" sz="1600"/>
              <a:t>4</a:t>
            </a:r>
            <a:r>
              <a:rPr lang="zh-CN" altLang="en-US" sz="1600" smtClean="0"/>
              <a:t>，</a:t>
            </a:r>
            <a:r>
              <a:rPr lang="zh-CN" altLang="en-US" sz="1600"/>
              <a:t>如</a:t>
            </a:r>
            <a:r>
              <a:rPr lang="zh-CN" altLang="en-US" sz="1600" smtClean="0"/>
              <a:t>果</a:t>
            </a:r>
            <a:r>
              <a:rPr lang="en-US" altLang="zh-CN" sz="1600" smtClean="0"/>
              <a:t>w</a:t>
            </a:r>
            <a:r>
              <a:rPr lang="zh-CN" altLang="en-US" sz="1600" smtClean="0"/>
              <a:t>不存在，则</a:t>
            </a:r>
            <a:r>
              <a:rPr lang="zh-CN" altLang="en-US" sz="1600"/>
              <a:t>回</a:t>
            </a:r>
            <a:r>
              <a:rPr lang="zh-CN" altLang="en-US" sz="1600" smtClean="0"/>
              <a:t>到第</a:t>
            </a:r>
            <a:r>
              <a:rPr lang="en-US" altLang="zh-CN" sz="1600" smtClean="0"/>
              <a:t>1</a:t>
            </a:r>
            <a:r>
              <a:rPr lang="zh-CN" altLang="en-US" sz="1600" smtClean="0"/>
              <a:t>步，将从</a:t>
            </a:r>
            <a:r>
              <a:rPr lang="en-US" altLang="zh-CN" sz="1600" smtClean="0"/>
              <a:t>v</a:t>
            </a:r>
            <a:r>
              <a:rPr lang="zh-CN" altLang="en-US" sz="1600" smtClean="0"/>
              <a:t>的下一个结点继续。</a:t>
            </a:r>
            <a:endParaRPr lang="en-US" altLang="zh-CN" sz="1600" smtClean="0"/>
          </a:p>
          <a:p>
            <a:pPr marL="342900" indent="-342900">
              <a:buAutoNum type="arabicParenR"/>
            </a:pPr>
            <a:r>
              <a:rPr lang="zh-CN" altLang="en-US" sz="1600" smtClean="0"/>
              <a:t>若</a:t>
            </a:r>
            <a:r>
              <a:rPr lang="en-US" altLang="zh-CN" sz="1600"/>
              <a:t>w</a:t>
            </a:r>
            <a:r>
              <a:rPr lang="zh-CN" altLang="en-US" sz="1600"/>
              <a:t>未被访问，对</a:t>
            </a:r>
            <a:r>
              <a:rPr lang="en-US" altLang="zh-CN" sz="1600"/>
              <a:t>w</a:t>
            </a:r>
            <a:r>
              <a:rPr lang="zh-CN" altLang="en-US" sz="1600"/>
              <a:t>进行深度优先遍历递归（即把</a:t>
            </a:r>
            <a:r>
              <a:rPr lang="en-US" altLang="zh-CN" sz="1600"/>
              <a:t>w</a:t>
            </a:r>
            <a:r>
              <a:rPr lang="zh-CN" altLang="en-US" sz="1600"/>
              <a:t>当做另一个</a:t>
            </a:r>
            <a:r>
              <a:rPr lang="en-US" altLang="zh-CN" sz="1600"/>
              <a:t>v</a:t>
            </a:r>
            <a:r>
              <a:rPr lang="zh-CN" altLang="en-US" sz="1600"/>
              <a:t>，然后进行步骤</a:t>
            </a:r>
            <a:r>
              <a:rPr lang="en-US" altLang="zh-CN" sz="1600"/>
              <a:t>123</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v</a:t>
            </a:r>
            <a:r>
              <a:rPr lang="zh-CN" altLang="en-US" sz="1600"/>
              <a:t>的</a:t>
            </a:r>
            <a:r>
              <a:rPr lang="en-US" altLang="zh-CN" sz="1600"/>
              <a:t>w</a:t>
            </a:r>
            <a:r>
              <a:rPr lang="zh-CN" altLang="en-US" sz="1600"/>
              <a:t>邻接结点的下一个邻接结点，转到步骤</a:t>
            </a:r>
            <a:r>
              <a:rPr lang="en-US" altLang="zh-CN" sz="1600"/>
              <a:t>3</a:t>
            </a:r>
            <a:r>
              <a:rPr lang="zh-CN" altLang="en-US" sz="1600" smtClean="0"/>
              <a:t>。</a:t>
            </a:r>
            <a:endParaRPr lang="en-US" altLang="zh-CN" sz="1600" smtClean="0"/>
          </a:p>
          <a:p>
            <a:pPr marL="342900" indent="-342900">
              <a:buAutoNum type="arabicParenR"/>
            </a:pPr>
            <a:endParaRPr lang="en-US" altLang="zh-CN"/>
          </a:p>
          <a:p>
            <a:r>
              <a:rPr lang="zh-CN" altLang="en-US" b="1" smtClean="0"/>
              <a:t>看一个具体案例分析</a:t>
            </a:r>
            <a:r>
              <a:rPr lang="en-US" altLang="zh-CN" smtClean="0"/>
              <a:t>:</a:t>
            </a:r>
            <a:endParaRPr lang="zh-CN" altLang="en-US"/>
          </a:p>
          <a:p>
            <a:endParaRPr lang="en-US" altLang="zh-CN">
              <a:ea typeface="宋体" panose="02010600030101010101" pitchFamily="2" charset="-122"/>
            </a:endParaRPr>
          </a:p>
        </p:txBody>
      </p:sp>
      <p:grpSp>
        <p:nvGrpSpPr>
          <p:cNvPr id="17" name="组合 16"/>
          <p:cNvGrpSpPr/>
          <p:nvPr/>
        </p:nvGrpSpPr>
        <p:grpSpPr>
          <a:xfrm>
            <a:off x="3011221" y="3219003"/>
            <a:ext cx="2761828" cy="2109564"/>
            <a:chOff x="3160737" y="2066875"/>
            <a:chExt cx="2895600" cy="2247900"/>
          </a:xfrm>
        </p:grpSpPr>
        <p:sp>
          <p:nvSpPr>
            <p:cNvPr id="18" name="椭圆 17"/>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9" name="椭圆 18"/>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0" name="椭圆 19"/>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1" name="椭圆 20"/>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2" name="椭圆 21"/>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3" name="直接连接符 22"/>
            <p:cNvCxnSpPr>
              <a:stCxn id="19" idx="5"/>
              <a:endCxn id="20"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9" idx="7"/>
              <a:endCxn id="18"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6"/>
              <a:endCxn id="22"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直接连接符 25"/>
            <p:cNvCxnSpPr>
              <a:stCxn id="18" idx="4"/>
              <a:endCxn id="20"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直接连接符 26"/>
            <p:cNvCxnSpPr>
              <a:stCxn id="18" idx="5"/>
              <a:endCxn id="21"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28" name="TextBox 55"/>
          <p:cNvSpPr txBox="1"/>
          <p:nvPr/>
        </p:nvSpPr>
        <p:spPr>
          <a:xfrm>
            <a:off x="6056634" y="330223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的遍历</a:t>
            </a:r>
            <a:r>
              <a:rPr lang="en-US" altLang="zh-CN" sz="2200" b="1"/>
              <a:t>-</a:t>
            </a:r>
            <a:r>
              <a:rPr lang="zh-CN" altLang="en-US" sz="2200" b="1"/>
              <a:t>深度优</a:t>
            </a:r>
            <a:r>
              <a:rPr lang="zh-CN" altLang="en-US" sz="2200" b="1" smtClean="0"/>
              <a:t>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3754874"/>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r>
              <a:rPr lang="en-US" altLang="zh-CN" smtClean="0">
                <a:ea typeface="宋体" panose="02010600030101010101" pitchFamily="2" charset="-122"/>
              </a:rPr>
              <a:t>1) </a:t>
            </a:r>
            <a:r>
              <a:rPr lang="zh-CN" altLang="en-US" smtClean="0">
                <a:ea typeface="宋体" panose="02010600030101010101" pitchFamily="2" charset="-122"/>
              </a:rPr>
              <a:t>要求：对下图进行深度优先搜索</a:t>
            </a:r>
            <a:r>
              <a:rPr lang="en-US" altLang="zh-CN" smtClean="0">
                <a:ea typeface="宋体" panose="02010600030101010101" pitchFamily="2" charset="-122"/>
              </a:rPr>
              <a:t>, </a:t>
            </a:r>
            <a:r>
              <a:rPr lang="zh-CN" altLang="en-US" smtClean="0">
                <a:ea typeface="宋体" panose="02010600030101010101" pitchFamily="2" charset="-122"/>
              </a:rPr>
              <a:t>从</a:t>
            </a:r>
            <a:r>
              <a:rPr lang="en-US" altLang="zh-CN" smtClean="0">
                <a:ea typeface="宋体" panose="02010600030101010101" pitchFamily="2" charset="-122"/>
              </a:rPr>
              <a:t>A </a:t>
            </a:r>
            <a:r>
              <a:rPr lang="zh-CN" altLang="en-US" smtClean="0">
                <a:ea typeface="宋体" panose="02010600030101010101" pitchFamily="2" charset="-122"/>
              </a:rPr>
              <a:t>开始遍历</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p:txBody>
      </p:sp>
      <p:sp>
        <p:nvSpPr>
          <p:cNvPr id="15" name="椭圆 14"/>
          <p:cNvSpPr/>
          <p:nvPr/>
        </p:nvSpPr>
        <p:spPr>
          <a:xfrm>
            <a:off x="1998979" y="23605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6" name="椭圆 15"/>
          <p:cNvSpPr/>
          <p:nvPr/>
        </p:nvSpPr>
        <p:spPr>
          <a:xfrm>
            <a:off x="1075054" y="31702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7" name="椭圆 16"/>
          <p:cNvSpPr/>
          <p:nvPr/>
        </p:nvSpPr>
        <p:spPr>
          <a:xfrm>
            <a:off x="1856104" y="40750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180079" y="36274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3399154" y="25891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0" name="直接连接符 19"/>
          <p:cNvCxnSpPr>
            <a:stCxn id="16" idx="5"/>
            <a:endCxn id="17" idx="1"/>
          </p:cNvCxnSpPr>
          <p:nvPr/>
        </p:nvCxnSpPr>
        <p:spPr>
          <a:xfrm>
            <a:off x="1562860" y="3625497"/>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p:cNvCxnSpPr>
            <a:stCxn id="16" idx="7"/>
            <a:endCxn id="15" idx="3"/>
          </p:cNvCxnSpPr>
          <p:nvPr/>
        </p:nvCxnSpPr>
        <p:spPr>
          <a:xfrm flipV="1">
            <a:off x="1562860" y="2815872"/>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5" idx="6"/>
            <a:endCxn id="19" idx="2"/>
          </p:cNvCxnSpPr>
          <p:nvPr/>
        </p:nvCxnSpPr>
        <p:spPr>
          <a:xfrm>
            <a:off x="2570479" y="2627287"/>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5" idx="4"/>
            <a:endCxn id="17" idx="0"/>
          </p:cNvCxnSpPr>
          <p:nvPr/>
        </p:nvCxnSpPr>
        <p:spPr>
          <a:xfrm flipH="1">
            <a:off x="2141854" y="2893987"/>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5" idx="5"/>
            <a:endCxn id="18" idx="2"/>
          </p:cNvCxnSpPr>
          <p:nvPr/>
        </p:nvCxnSpPr>
        <p:spPr>
          <a:xfrm>
            <a:off x="2486785" y="2815872"/>
            <a:ext cx="693294" cy="107824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的遍历</a:t>
            </a:r>
            <a:r>
              <a:rPr lang="en-US" altLang="zh-CN" sz="2200" b="1"/>
              <a:t>-</a:t>
            </a:r>
            <a:r>
              <a:rPr lang="zh-CN" altLang="en-US" sz="2200" b="1"/>
              <a:t>深度优</a:t>
            </a:r>
            <a:r>
              <a:rPr lang="zh-CN" altLang="en-US" sz="2200" b="1" smtClean="0"/>
              <a:t>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3970318"/>
          </a:xfrm>
          <a:prstGeom prst="rect">
            <a:avLst/>
          </a:prstGeom>
          <a:noFill/>
        </p:spPr>
        <p:txBody>
          <a:bodyPr wrap="square" rtlCol="0">
            <a:spAutoFit/>
          </a:bodyPr>
          <a:lstStyle/>
          <a:p>
            <a:endParaRPr lang="en-US" altLang="zh-CN">
              <a:ea typeface="宋体" panose="02010600030101010101" pitchFamily="2" charset="-122"/>
            </a:endParaRPr>
          </a:p>
          <a:p>
            <a:pPr marL="342900" indent="-342900">
              <a:buAutoNum type="arabicParenR" startAt="2"/>
            </a:pPr>
            <a:r>
              <a:rPr lang="zh-CN" altLang="en-US" smtClean="0">
                <a:ea typeface="宋体" panose="02010600030101010101" pitchFamily="2" charset="-122"/>
              </a:rPr>
              <a:t>思路分析</a:t>
            </a: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pPr marL="342900" indent="-342900">
              <a:buAutoNum type="arabicParenR" startAt="3"/>
            </a:pPr>
            <a:endParaRPr lang="en-US" altLang="zh-CN" smtClean="0">
              <a:ea typeface="宋体" panose="02010600030101010101" pitchFamily="2" charset="-122"/>
            </a:endParaRPr>
          </a:p>
          <a:p>
            <a:pPr marL="342900" indent="-342900">
              <a:buAutoNum type="arabicParenR" startAt="3"/>
            </a:pPr>
            <a:endParaRPr lang="en-US" altLang="zh-CN">
              <a:ea typeface="宋体" panose="02010600030101010101" pitchFamily="2" charset="-122"/>
            </a:endParaRPr>
          </a:p>
          <a:p>
            <a:pPr marL="342900" indent="-342900">
              <a:buAutoNum type="arabicParenR" startAt="3"/>
            </a:pPr>
            <a:endParaRPr lang="en-US" altLang="zh-CN" smtClean="0">
              <a:ea typeface="宋体" panose="02010600030101010101" pitchFamily="2" charset="-122"/>
            </a:endParaRPr>
          </a:p>
          <a:p>
            <a:pPr marL="342900" indent="-342900">
              <a:buAutoNum type="arabicParenR" startAt="3"/>
            </a:pPr>
            <a:r>
              <a:rPr lang="zh-CN" altLang="en-US" smtClean="0">
                <a:ea typeface="宋体" panose="02010600030101010101" pitchFamily="2" charset="-122"/>
              </a:rPr>
              <a:t>代码实现</a:t>
            </a:r>
            <a:endParaRPr lang="en-US" altLang="zh-CN" smtClean="0">
              <a:ea typeface="宋体" panose="02010600030101010101" pitchFamily="2" charset="-122"/>
            </a:endParaRPr>
          </a:p>
        </p:txBody>
      </p:sp>
      <p:grpSp>
        <p:nvGrpSpPr>
          <p:cNvPr id="3" name="组合 2"/>
          <p:cNvGrpSpPr/>
          <p:nvPr/>
        </p:nvGrpSpPr>
        <p:grpSpPr>
          <a:xfrm>
            <a:off x="909604" y="2350901"/>
            <a:ext cx="2761828" cy="2109564"/>
            <a:chOff x="3160737" y="2066875"/>
            <a:chExt cx="2895600" cy="2247900"/>
          </a:xfrm>
        </p:grpSpPr>
        <p:sp>
          <p:nvSpPr>
            <p:cNvPr id="26" name="椭圆 25"/>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27" name="椭圆 26"/>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8" name="椭圆 2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9" name="椭圆 2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0" name="椭圆 2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38" name="直接连接符 37"/>
            <p:cNvCxnSpPr>
              <a:stCxn id="27" idx="5"/>
              <a:endCxn id="2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p:cNvCxnSpPr>
              <a:stCxn id="27" idx="7"/>
              <a:endCxn id="26"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p:cNvCxnSpPr>
              <a:stCxn id="26" idx="6"/>
              <a:endCxn id="3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p:cNvCxnSpPr>
              <a:stCxn id="26" idx="4"/>
              <a:endCxn id="2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直接连接符 41"/>
            <p:cNvCxnSpPr>
              <a:stCxn id="26" idx="5"/>
              <a:endCxn id="2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47"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4185761"/>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广度</a:t>
            </a:r>
            <a:r>
              <a:rPr lang="zh-CN" altLang="en-US" sz="2000" b="1" smtClean="0">
                <a:solidFill>
                  <a:srgbClr val="0070C0"/>
                </a:solidFill>
                <a:ea typeface="宋体" panose="02010600030101010101" pitchFamily="2" charset="-122"/>
              </a:rPr>
              <a:t>优先遍历基本思想</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z="1600">
                <a:ea typeface="宋体" panose="02010600030101010101" pitchFamily="2" charset="-122"/>
              </a:rPr>
              <a:t>图</a:t>
            </a:r>
            <a:r>
              <a:rPr lang="zh-CN" altLang="en-US" sz="1600" smtClean="0">
                <a:ea typeface="宋体" panose="02010600030101010101" pitchFamily="2" charset="-122"/>
              </a:rPr>
              <a:t>的</a:t>
            </a:r>
            <a:r>
              <a:rPr lang="zh-CN" altLang="en-US" sz="1600">
                <a:ea typeface="宋体" panose="02010600030101010101" pitchFamily="2" charset="-122"/>
              </a:rPr>
              <a:t>广度</a:t>
            </a:r>
            <a:r>
              <a:rPr lang="zh-CN" altLang="en-US" sz="1600" smtClean="0">
                <a:ea typeface="宋体" panose="02010600030101010101" pitchFamily="2" charset="-122"/>
              </a:rPr>
              <a:t>优</a:t>
            </a:r>
            <a:r>
              <a:rPr lang="zh-CN" altLang="en-US" sz="1600">
                <a:ea typeface="宋体" panose="02010600030101010101" pitchFamily="2" charset="-122"/>
              </a:rPr>
              <a:t>先搜索</a:t>
            </a:r>
            <a:r>
              <a:rPr lang="en-US" altLang="zh-CN" sz="1600" smtClean="0">
                <a:ea typeface="宋体" panose="02010600030101010101" pitchFamily="2" charset="-122"/>
              </a:rPr>
              <a:t>(Broad </a:t>
            </a:r>
            <a:r>
              <a:rPr lang="en-US" altLang="zh-CN" sz="1600">
                <a:ea typeface="宋体" panose="02010600030101010101" pitchFamily="2" charset="-122"/>
              </a:rPr>
              <a:t>First Search</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p>
          <a:p>
            <a:r>
              <a:rPr lang="zh-CN" altLang="en-US" sz="1600" smtClean="0"/>
              <a:t>类</a:t>
            </a:r>
            <a:r>
              <a:rPr lang="zh-CN" altLang="en-US" sz="1600"/>
              <a:t>似于一个分层搜索的过程，广度优先遍历需要使用一个队列以保持访问过的结点的顺序，以便按这个顺序来访问这些结点的邻接结</a:t>
            </a:r>
            <a:r>
              <a:rPr lang="zh-CN" altLang="en-US" sz="1600" smtClean="0"/>
              <a:t>点</a:t>
            </a:r>
            <a:endParaRPr lang="en-US" altLang="zh-CN" sz="1600" smtClean="0"/>
          </a:p>
          <a:p>
            <a:endParaRPr lang="en-US" altLang="zh-CN" smtClean="0"/>
          </a:p>
          <a:p>
            <a:r>
              <a:rPr lang="zh-CN" altLang="en-US" b="1" smtClean="0">
                <a:solidFill>
                  <a:srgbClr val="0070C0"/>
                </a:solidFill>
                <a:ea typeface="宋体" panose="02010600030101010101" pitchFamily="2" charset="-122"/>
              </a:rPr>
              <a:t>广度</a:t>
            </a:r>
            <a:r>
              <a:rPr lang="zh-CN" altLang="en-US" b="1">
                <a:solidFill>
                  <a:srgbClr val="0070C0"/>
                </a:solidFill>
                <a:ea typeface="宋体" panose="02010600030101010101" pitchFamily="2" charset="-122"/>
              </a:rPr>
              <a:t>优先遍</a:t>
            </a:r>
            <a:r>
              <a:rPr lang="zh-CN" altLang="en-US" b="1" smtClean="0">
                <a:solidFill>
                  <a:srgbClr val="0070C0"/>
                </a:solidFill>
                <a:ea typeface="宋体" panose="02010600030101010101" pitchFamily="2" charset="-122"/>
              </a:rPr>
              <a:t>历</a:t>
            </a:r>
            <a:r>
              <a:rPr lang="zh-CN" altLang="en-US" b="1">
                <a:solidFill>
                  <a:srgbClr val="0070C0"/>
                </a:solidFill>
                <a:ea typeface="宋体" panose="02010600030101010101" pitchFamily="2" charset="-122"/>
              </a:rPr>
              <a:t>算</a:t>
            </a:r>
            <a:r>
              <a:rPr lang="zh-CN" altLang="en-US" b="1" smtClean="0">
                <a:solidFill>
                  <a:srgbClr val="0070C0"/>
                </a:solidFill>
                <a:ea typeface="宋体" panose="02010600030101010101" pitchFamily="2" charset="-122"/>
              </a:rPr>
              <a:t>法步骤</a:t>
            </a:r>
            <a:endParaRPr lang="en-US" altLang="zh-CN">
              <a:ea typeface="宋体" panose="02010600030101010101" pitchFamily="2" charset="-122"/>
            </a:endParaRPr>
          </a:p>
          <a:p>
            <a:pPr marL="342900" indent="-342900">
              <a:buAutoNum type="arabicParenR"/>
            </a:pPr>
            <a:r>
              <a:rPr lang="zh-CN" altLang="en-US" sz="1600" smtClean="0"/>
              <a:t>访</a:t>
            </a:r>
            <a:r>
              <a:rPr lang="zh-CN" altLang="en-US" sz="1600"/>
              <a:t>问初始结点</a:t>
            </a:r>
            <a:r>
              <a:rPr lang="en-US" altLang="zh-CN" sz="1600"/>
              <a:t>v</a:t>
            </a:r>
            <a:r>
              <a:rPr lang="zh-CN" altLang="en-US" sz="1600"/>
              <a:t>并标记结点</a:t>
            </a:r>
            <a:r>
              <a:rPr lang="en-US" altLang="zh-CN" sz="1600"/>
              <a:t>v</a:t>
            </a:r>
            <a:r>
              <a:rPr lang="zh-CN" altLang="en-US" sz="1600"/>
              <a:t>为已访问</a:t>
            </a:r>
            <a:r>
              <a:rPr lang="zh-CN" altLang="en-US" sz="1600" smtClean="0"/>
              <a:t>。</a:t>
            </a:r>
            <a:endParaRPr lang="en-US" altLang="zh-CN" sz="1600" smtClean="0"/>
          </a:p>
          <a:p>
            <a:pPr marL="342900" indent="-342900">
              <a:buAutoNum type="arabicParenR"/>
            </a:pPr>
            <a:r>
              <a:rPr lang="zh-CN" altLang="en-US" sz="1600" smtClean="0"/>
              <a:t>结</a:t>
            </a:r>
            <a:r>
              <a:rPr lang="zh-CN" altLang="en-US" sz="1600"/>
              <a:t>点</a:t>
            </a:r>
            <a:r>
              <a:rPr lang="en-US" altLang="zh-CN" sz="1600"/>
              <a:t>v</a:t>
            </a:r>
            <a:r>
              <a:rPr lang="zh-CN" altLang="en-US" sz="1600"/>
              <a:t>入队</a:t>
            </a:r>
            <a:r>
              <a:rPr lang="zh-CN" altLang="en-US" sz="1600" smtClean="0"/>
              <a:t>列</a:t>
            </a:r>
            <a:endParaRPr lang="en-US" altLang="zh-CN" sz="1600" smtClean="0"/>
          </a:p>
          <a:p>
            <a:pPr marL="342900" indent="-342900">
              <a:buAutoNum type="arabicParenR"/>
            </a:pPr>
            <a:r>
              <a:rPr lang="zh-CN" altLang="en-US" sz="1600" smtClean="0"/>
              <a:t>当</a:t>
            </a:r>
            <a:r>
              <a:rPr lang="zh-CN" altLang="en-US" sz="1600"/>
              <a:t>队列非空时，继续执行，否则算法结束</a:t>
            </a:r>
            <a:r>
              <a:rPr lang="zh-CN" altLang="en-US" sz="1600" smtClean="0"/>
              <a:t>。</a:t>
            </a:r>
            <a:endParaRPr lang="en-US" altLang="zh-CN" sz="1600" smtClean="0"/>
          </a:p>
          <a:p>
            <a:pPr marL="342900" indent="-342900">
              <a:buAutoNum type="arabicParenR"/>
            </a:pPr>
            <a:r>
              <a:rPr lang="zh-CN" altLang="en-US" sz="1600" smtClean="0"/>
              <a:t>出</a:t>
            </a:r>
            <a:r>
              <a:rPr lang="zh-CN" altLang="en-US" sz="1600"/>
              <a:t>队列，取得队头结点</a:t>
            </a:r>
            <a:r>
              <a:rPr lang="en-US" altLang="zh-CN" sz="1600"/>
              <a:t>u</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u</a:t>
            </a:r>
            <a:r>
              <a:rPr lang="zh-CN" altLang="en-US" sz="1600"/>
              <a:t>的第一个邻接结点</a:t>
            </a:r>
            <a:r>
              <a:rPr lang="en-US" altLang="zh-CN" sz="1600"/>
              <a:t>w</a:t>
            </a:r>
            <a:r>
              <a:rPr lang="zh-CN" altLang="en-US" sz="1600" smtClean="0"/>
              <a:t>。</a:t>
            </a:r>
            <a:endParaRPr lang="en-US" altLang="zh-CN" sz="1600" smtClean="0"/>
          </a:p>
          <a:p>
            <a:pPr marL="342900" indent="-342900">
              <a:buAutoNum type="arabicParenR"/>
            </a:pPr>
            <a:r>
              <a:rPr lang="zh-CN" altLang="en-US" sz="1600" smtClean="0"/>
              <a:t>若</a:t>
            </a:r>
            <a:r>
              <a:rPr lang="zh-CN" altLang="en-US" sz="1600"/>
              <a:t>结点</a:t>
            </a:r>
            <a:r>
              <a:rPr lang="en-US" altLang="zh-CN" sz="1600"/>
              <a:t>u</a:t>
            </a:r>
            <a:r>
              <a:rPr lang="zh-CN" altLang="en-US" sz="1600"/>
              <a:t>的邻接结点</a:t>
            </a:r>
            <a:r>
              <a:rPr lang="en-US" altLang="zh-CN" sz="1600"/>
              <a:t>w</a:t>
            </a:r>
            <a:r>
              <a:rPr lang="zh-CN" altLang="en-US" sz="1600"/>
              <a:t>不存在，则转到步骤</a:t>
            </a:r>
            <a:r>
              <a:rPr lang="en-US" altLang="zh-CN" sz="1600"/>
              <a:t>3</a:t>
            </a:r>
            <a:r>
              <a:rPr lang="zh-CN" altLang="en-US" sz="1600"/>
              <a:t>；否则循环执行以下三个步骤：</a:t>
            </a:r>
            <a:endParaRPr lang="zh-CN" altLang="en-US" sz="1600"/>
          </a:p>
          <a:p>
            <a:r>
              <a:rPr lang="en-US" altLang="zh-CN" sz="1600" smtClean="0"/>
              <a:t>6.1 </a:t>
            </a:r>
            <a:r>
              <a:rPr lang="zh-CN" altLang="en-US" sz="1600" smtClean="0"/>
              <a:t>若</a:t>
            </a:r>
            <a:r>
              <a:rPr lang="zh-CN" altLang="en-US" sz="1600"/>
              <a:t>结点</a:t>
            </a:r>
            <a:r>
              <a:rPr lang="en-US" altLang="zh-CN" sz="1600"/>
              <a:t>w</a:t>
            </a:r>
            <a:r>
              <a:rPr lang="zh-CN" altLang="en-US" sz="1600"/>
              <a:t>尚未被访问，则访问结点</a:t>
            </a:r>
            <a:r>
              <a:rPr lang="en-US" altLang="zh-CN" sz="1600"/>
              <a:t>w</a:t>
            </a:r>
            <a:r>
              <a:rPr lang="zh-CN" altLang="en-US" sz="1600"/>
              <a:t>并标记为已访问。 </a:t>
            </a:r>
            <a:endParaRPr lang="en-US" altLang="zh-CN" sz="1600" smtClean="0"/>
          </a:p>
          <a:p>
            <a:r>
              <a:rPr lang="en-US" altLang="zh-CN" sz="1600" smtClean="0"/>
              <a:t>6.2 </a:t>
            </a:r>
            <a:r>
              <a:rPr lang="zh-CN" altLang="en-US" sz="1600" smtClean="0"/>
              <a:t>结</a:t>
            </a:r>
            <a:r>
              <a:rPr lang="zh-CN" altLang="en-US" sz="1600"/>
              <a:t>点</a:t>
            </a:r>
            <a:r>
              <a:rPr lang="en-US" altLang="zh-CN" sz="1600"/>
              <a:t>w</a:t>
            </a:r>
            <a:r>
              <a:rPr lang="zh-CN" altLang="en-US" sz="1600"/>
              <a:t>入队列 </a:t>
            </a:r>
            <a:endParaRPr lang="en-US" altLang="zh-CN" sz="1600"/>
          </a:p>
          <a:p>
            <a:r>
              <a:rPr lang="en-US" altLang="zh-CN" sz="1600" smtClean="0"/>
              <a:t>6.3 </a:t>
            </a:r>
            <a:r>
              <a:rPr lang="zh-CN" altLang="en-US" sz="1600" smtClean="0"/>
              <a:t>查</a:t>
            </a:r>
            <a:r>
              <a:rPr lang="zh-CN" altLang="en-US" sz="1600"/>
              <a:t>找结点</a:t>
            </a:r>
            <a:r>
              <a:rPr lang="en-US" altLang="zh-CN" sz="1600"/>
              <a:t>u</a:t>
            </a:r>
            <a:r>
              <a:rPr lang="zh-CN" altLang="en-US" sz="1600"/>
              <a:t>的继</a:t>
            </a:r>
            <a:r>
              <a:rPr lang="en-US" altLang="zh-CN" sz="1600"/>
              <a:t>w</a:t>
            </a:r>
            <a:r>
              <a:rPr lang="zh-CN" altLang="en-US" sz="1600"/>
              <a:t>邻接结点后的下一个邻接结点</a:t>
            </a:r>
            <a:r>
              <a:rPr lang="en-US" altLang="zh-CN" sz="1600"/>
              <a:t>w</a:t>
            </a:r>
            <a:r>
              <a:rPr lang="zh-CN" altLang="en-US" sz="1600"/>
              <a:t>，转到步骤</a:t>
            </a:r>
            <a:r>
              <a:rPr lang="en-US" altLang="zh-CN" sz="1600"/>
              <a:t>6</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应用实</a:t>
            </a:r>
            <a:r>
              <a:rPr lang="zh-CN" altLang="en-US" sz="2000" b="1" smtClean="0">
                <a:solidFill>
                  <a:srgbClr val="0070C0"/>
                </a:solidFill>
              </a:rPr>
              <a:t>例</a:t>
            </a:r>
            <a:endParaRPr lang="en-US" altLang="zh-CN"/>
          </a:p>
          <a:p>
            <a:pPr marL="342900" indent="-342900">
              <a:buAutoNum type="arabicParenR"/>
            </a:pPr>
            <a:r>
              <a:rPr lang="zh-CN" altLang="en-US" smtClean="0"/>
              <a:t>使用稀疏数组，来保留类似前面的二维数组</a:t>
            </a:r>
            <a:r>
              <a:rPr lang="en-US" altLang="zh-CN" smtClean="0"/>
              <a:t>(</a:t>
            </a:r>
            <a:r>
              <a:rPr lang="zh-CN" altLang="en-US" smtClean="0"/>
              <a:t>棋盘、地图等等</a:t>
            </a:r>
            <a:r>
              <a:rPr lang="en-US" altLang="zh-CN" smtClean="0"/>
              <a:t>)</a:t>
            </a:r>
            <a:endParaRPr lang="en-US" altLang="zh-CN" smtClean="0"/>
          </a:p>
          <a:p>
            <a:pPr marL="342900" indent="-342900">
              <a:buAutoNum type="arabicParenR"/>
            </a:pPr>
            <a:r>
              <a:rPr lang="zh-CN" altLang="en-US" smtClean="0"/>
              <a:t>把</a:t>
            </a:r>
            <a:r>
              <a:rPr lang="zh-CN" altLang="en-US"/>
              <a:t>稀</a:t>
            </a:r>
            <a:r>
              <a:rPr lang="zh-CN" altLang="en-US" smtClean="0"/>
              <a:t>疏数组存盘，并且可以从新恢复原来的</a:t>
            </a:r>
            <a:r>
              <a:rPr lang="zh-CN" altLang="en-US"/>
              <a:t>二</a:t>
            </a:r>
            <a:r>
              <a:rPr lang="zh-CN" altLang="en-US" smtClean="0"/>
              <a:t>维数组数</a:t>
            </a:r>
            <a:endParaRPr lang="en-US" altLang="zh-CN" smtClean="0"/>
          </a:p>
          <a:p>
            <a:pPr marL="342900" indent="-342900">
              <a:buAutoNum type="arabicParenR"/>
            </a:pPr>
            <a:r>
              <a:rPr lang="zh-CN" altLang="en-US"/>
              <a:t>整</a:t>
            </a:r>
            <a:r>
              <a:rPr lang="zh-CN" altLang="en-US" smtClean="0"/>
              <a:t>体思路分析</a:t>
            </a: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r>
              <a:rPr lang="zh-CN" altLang="en-US" smtClean="0"/>
              <a:t>代码实现</a:t>
            </a:r>
            <a:endParaRPr lang="en-US" altLang="zh-CN" smtClean="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592263"/>
            <a:ext cx="582957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074693" y="4381367"/>
          <a:ext cx="504056" cy="434264"/>
        </p:xfrm>
        <a:graphic>
          <a:graphicData uri="http://schemas.openxmlformats.org/presentationml/2006/ole">
            <mc:AlternateContent xmlns:mc="http://schemas.openxmlformats.org/markup-compatibility/2006">
              <mc:Choice xmlns:v="urn:schemas-microsoft-com:vml" Requires="v">
                <p:oleObj spid="_x0000_s38082" name="包装程序外壳对象" showAsIcon="1" r:id="rId2" imgW="609600" imgH="523875" progId="Package">
                  <p:embed/>
                </p:oleObj>
              </mc:Choice>
              <mc:Fallback>
                <p:oleObj name="包装程序外壳对象" showAsIcon="1" r:id="rId2" imgW="609600" imgH="523875" progId="Package">
                  <p:embed/>
                  <p:pic>
                    <p:nvPicPr>
                      <p:cNvPr id="0" name="图片 38081"/>
                      <p:cNvPicPr/>
                      <p:nvPr/>
                    </p:nvPicPr>
                    <p:blipFill>
                      <a:blip r:embed="rId3"/>
                      <a:stretch>
                        <a:fillRect/>
                      </a:stretch>
                    </p:blipFill>
                    <p:spPr>
                      <a:xfrm>
                        <a:off x="7074693" y="4381367"/>
                        <a:ext cx="504056" cy="434264"/>
                      </a:xfrm>
                      <a:prstGeom prst="rect">
                        <a:avLst/>
                      </a:prstGeom>
                    </p:spPr>
                  </p:pic>
                </p:oleObj>
              </mc:Fallback>
            </mc:AlternateContent>
          </a:graphicData>
        </a:graphic>
      </p:graphicFrame>
      <p:pic>
        <p:nvPicPr>
          <p:cNvPr id="38019" name="Picture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6741" y="1834008"/>
            <a:ext cx="1657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a:t>
            </a:r>
            <a:r>
              <a:rPr lang="zh-CN" altLang="en-US" sz="2000" b="1" smtClean="0">
                <a:solidFill>
                  <a:srgbClr val="0070C0"/>
                </a:solidFill>
                <a:ea typeface="宋体" panose="02010600030101010101" pitchFamily="2" charset="-122"/>
              </a:rPr>
              <a:t>度优先举例说明</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a:t>
            </a:r>
            <a:r>
              <a:rPr lang="zh-CN" altLang="en-US" sz="2000" b="1" smtClean="0">
                <a:solidFill>
                  <a:srgbClr val="0070C0"/>
                </a:solidFill>
                <a:ea typeface="宋体" panose="02010600030101010101" pitchFamily="2" charset="-122"/>
              </a:rPr>
              <a:t>度优先代码实现</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cxnSp>
        <p:nvCxnSpPr>
          <p:cNvPr id="17" name="直接箭头连接符 16"/>
          <p:cNvCxnSpPr/>
          <p:nvPr/>
        </p:nvCxnSpPr>
        <p:spPr>
          <a:xfrm>
            <a:off x="4462160" y="2413291"/>
            <a:ext cx="436988" cy="402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图的深度优先</a:t>
            </a:r>
            <a:r>
              <a:rPr lang="en-US" altLang="zh-CN" sz="2200" b="1" smtClean="0"/>
              <a:t>VS </a:t>
            </a:r>
            <a:r>
              <a:rPr lang="zh-CN" altLang="en-US" sz="2200" b="1" smtClean="0"/>
              <a:t>广度优先</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应用实例</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pPr marL="342900" indent="-342900">
              <a:buAutoNum type="arabicParenR"/>
            </a:pPr>
            <a:r>
              <a:rPr lang="zh-CN" altLang="en-US" sz="1600" smtClean="0"/>
              <a:t>深</a:t>
            </a:r>
            <a:r>
              <a:rPr lang="zh-CN" altLang="en-US" sz="1600"/>
              <a:t>度优先遍历顺序为 </a:t>
            </a:r>
            <a:r>
              <a:rPr lang="en-US" altLang="zh-CN" sz="1600"/>
              <a:t>1-&gt;2-&gt;4-&gt;8-&gt;5-&gt;3-&gt;6-&gt;</a:t>
            </a:r>
            <a:r>
              <a:rPr lang="en-US" altLang="zh-CN" sz="1600" smtClean="0"/>
              <a:t>7</a:t>
            </a:r>
            <a:endParaRPr lang="en-US" altLang="zh-CN" sz="1600" smtClean="0"/>
          </a:p>
          <a:p>
            <a:pPr marL="342900" indent="-342900">
              <a:buAutoNum type="arabicParenR"/>
            </a:pPr>
            <a:r>
              <a:rPr lang="zh-CN" altLang="en-US" sz="1600" smtClean="0"/>
              <a:t>广</a:t>
            </a:r>
            <a:r>
              <a:rPr lang="zh-CN" altLang="en-US" sz="1600"/>
              <a:t>度优先算法的遍历顺序为：</a:t>
            </a:r>
            <a:r>
              <a:rPr lang="en-US" altLang="zh-CN" sz="1600"/>
              <a:t>1-&gt;2-&gt;3-&gt;4-&gt;5-&gt;6-&gt;7-&gt;8</a:t>
            </a:r>
            <a:r>
              <a:rPr lang="zh-CN" altLang="en-US" sz="1600" smtClean="0"/>
              <a:t> </a:t>
            </a:r>
            <a:endParaRPr lang="en-US" altLang="zh-CN" sz="1600" smtClean="0"/>
          </a:p>
          <a:p>
            <a:endParaRPr lang="zh-CN" altLang="en-US" sz="1600"/>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4972" y="1800175"/>
            <a:ext cx="26098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3094" y="1368127"/>
            <a:ext cx="3483148" cy="2031325"/>
          </a:xfrm>
          <a:prstGeom prst="rect">
            <a:avLst/>
          </a:prstGeom>
          <a:noFill/>
        </p:spPr>
        <p:txBody>
          <a:bodyPr wrap="square" rtlCol="0">
            <a:spAutoFit/>
          </a:bodyPr>
          <a:lstStyle/>
          <a:p>
            <a:r>
              <a:rPr lang="en-US" altLang="zh-CN" sz="1400" smtClean="0"/>
              <a:t>graph.insertEdge(0, </a:t>
            </a:r>
            <a:r>
              <a:rPr lang="en-US" altLang="zh-CN" sz="1400"/>
              <a:t>1</a:t>
            </a:r>
            <a:r>
              <a:rPr lang="en-US" altLang="zh-CN" sz="1400" smtClean="0"/>
              <a:t>, </a:t>
            </a:r>
            <a:r>
              <a:rPr lang="en-US" altLang="zh-CN" sz="1400"/>
              <a:t>1);</a:t>
            </a:r>
            <a:endParaRPr lang="en-US" altLang="zh-CN" sz="1400"/>
          </a:p>
          <a:p>
            <a:r>
              <a:rPr lang="en-US" altLang="zh-CN" sz="1400" smtClean="0"/>
              <a:t>graph.insertEdge(0, </a:t>
            </a:r>
            <a:r>
              <a:rPr lang="en-US" altLang="zh-CN" sz="1400"/>
              <a:t>2</a:t>
            </a:r>
            <a:r>
              <a:rPr lang="en-US" altLang="zh-CN" sz="1400" smtClean="0"/>
              <a:t>, </a:t>
            </a:r>
            <a:r>
              <a:rPr lang="en-US" altLang="zh-CN" sz="1400"/>
              <a:t>1);</a:t>
            </a:r>
            <a:endParaRPr lang="en-US" altLang="zh-CN" sz="1400"/>
          </a:p>
          <a:p>
            <a:r>
              <a:rPr lang="en-US" altLang="zh-CN" sz="1400" smtClean="0"/>
              <a:t>graph.insertEdge(1, </a:t>
            </a:r>
            <a:r>
              <a:rPr lang="en-US" altLang="zh-CN" sz="1400"/>
              <a:t>3</a:t>
            </a:r>
            <a:r>
              <a:rPr lang="en-US" altLang="zh-CN" sz="1400" smtClean="0"/>
              <a:t>, </a:t>
            </a:r>
            <a:r>
              <a:rPr lang="en-US" altLang="zh-CN" sz="1400"/>
              <a:t>1);</a:t>
            </a:r>
            <a:endParaRPr lang="en-US" altLang="zh-CN" sz="1400"/>
          </a:p>
          <a:p>
            <a:r>
              <a:rPr lang="en-US" altLang="zh-CN" sz="1400" smtClean="0"/>
              <a:t>graph.insertEdge(1, </a:t>
            </a:r>
            <a:r>
              <a:rPr lang="en-US" altLang="zh-CN" sz="1400"/>
              <a:t>4</a:t>
            </a:r>
            <a:r>
              <a:rPr lang="en-US" altLang="zh-CN" sz="1400" smtClean="0"/>
              <a:t>, </a:t>
            </a:r>
            <a:r>
              <a:rPr lang="en-US" altLang="zh-CN" sz="1400"/>
              <a:t>1);</a:t>
            </a:r>
            <a:endParaRPr lang="en-US" altLang="zh-CN" sz="1400"/>
          </a:p>
          <a:p>
            <a:r>
              <a:rPr lang="en-US" altLang="zh-CN" sz="1400" smtClean="0"/>
              <a:t>graph.insertEdge(3, </a:t>
            </a:r>
            <a:r>
              <a:rPr lang="en-US" altLang="zh-CN" sz="1400"/>
              <a:t>7</a:t>
            </a:r>
            <a:r>
              <a:rPr lang="en-US" altLang="zh-CN" sz="1400" smtClean="0"/>
              <a:t>, </a:t>
            </a:r>
            <a:r>
              <a:rPr lang="en-US" altLang="zh-CN" sz="1400"/>
              <a:t>1);</a:t>
            </a:r>
            <a:endParaRPr lang="en-US" altLang="zh-CN" sz="1400"/>
          </a:p>
          <a:p>
            <a:r>
              <a:rPr lang="en-US" altLang="zh-CN" sz="1400" smtClean="0"/>
              <a:t>graph.insertEdge(4, </a:t>
            </a:r>
            <a:r>
              <a:rPr lang="en-US" altLang="zh-CN" sz="1400"/>
              <a:t>7</a:t>
            </a:r>
            <a:r>
              <a:rPr lang="en-US" altLang="zh-CN" sz="1400" smtClean="0"/>
              <a:t>, </a:t>
            </a:r>
            <a:r>
              <a:rPr lang="en-US" altLang="zh-CN" sz="1400"/>
              <a:t>1);</a:t>
            </a:r>
            <a:endParaRPr lang="en-US" altLang="zh-CN" sz="1400"/>
          </a:p>
          <a:p>
            <a:r>
              <a:rPr lang="en-US" altLang="zh-CN" sz="1400" smtClean="0"/>
              <a:t>graph.insertEdge(2, </a:t>
            </a:r>
            <a:r>
              <a:rPr lang="en-US" altLang="zh-CN" sz="1400"/>
              <a:t>5</a:t>
            </a:r>
            <a:r>
              <a:rPr lang="en-US" altLang="zh-CN" sz="1400" smtClean="0"/>
              <a:t>, </a:t>
            </a:r>
            <a:r>
              <a:rPr lang="en-US" altLang="zh-CN" sz="1400"/>
              <a:t>1);</a:t>
            </a:r>
            <a:endParaRPr lang="en-US" altLang="zh-CN" sz="1400"/>
          </a:p>
          <a:p>
            <a:r>
              <a:rPr lang="en-US" altLang="zh-CN" sz="1400" smtClean="0"/>
              <a:t>graph.insertEdge(2, </a:t>
            </a:r>
            <a:r>
              <a:rPr lang="en-US" altLang="zh-CN" sz="1400"/>
              <a:t>6</a:t>
            </a:r>
            <a:r>
              <a:rPr lang="en-US" altLang="zh-CN" sz="1400" smtClean="0"/>
              <a:t>, </a:t>
            </a:r>
            <a:r>
              <a:rPr lang="en-US" altLang="zh-CN" sz="1400"/>
              <a:t>1);</a:t>
            </a:r>
            <a:endParaRPr lang="en-US" altLang="zh-CN" sz="1400"/>
          </a:p>
          <a:p>
            <a:r>
              <a:rPr lang="en-US" altLang="zh-CN" sz="1400" smtClean="0"/>
              <a:t>graph.insertEdge(5, </a:t>
            </a:r>
            <a:r>
              <a:rPr lang="en-US" altLang="zh-CN" sz="1400"/>
              <a:t>6</a:t>
            </a:r>
            <a:r>
              <a:rPr lang="en-US" altLang="zh-CN" sz="1400" smtClean="0"/>
              <a:t>, </a:t>
            </a:r>
            <a:r>
              <a:rPr lang="en-US" altLang="zh-CN" sz="1400"/>
              <a:t>1</a:t>
            </a:r>
            <a:r>
              <a:rPr lang="en-US" altLang="zh-CN" sz="1400" smtClean="0"/>
              <a:t>);</a:t>
            </a:r>
            <a:endParaRPr lang="en-US" altLang="zh-CN" sz="140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程序员常用</a:t>
            </a:r>
            <a:r>
              <a:rPr lang="en-US" altLang="zh-CN" sz="2400" b="1" smtClean="0">
                <a:solidFill>
                  <a:schemeClr val="bg1">
                    <a:lumMod val="65000"/>
                  </a:schemeClr>
                </a:solidFill>
              </a:rPr>
              <a:t>10</a:t>
            </a:r>
            <a:r>
              <a:rPr lang="zh-CN" altLang="en-US" sz="2400" b="1">
                <a:solidFill>
                  <a:schemeClr val="bg1">
                    <a:lumMod val="65000"/>
                  </a:schemeClr>
                </a:solidFill>
              </a:rPr>
              <a:t>种</a:t>
            </a:r>
            <a:r>
              <a:rPr lang="zh-CN" altLang="en-US" sz="2400" b="1" smtClean="0">
                <a:solidFill>
                  <a:schemeClr val="bg1">
                    <a:lumMod val="65000"/>
                  </a:schemeClr>
                </a:solidFill>
              </a:rPr>
              <a:t>算</a:t>
            </a:r>
            <a:r>
              <a:rPr lang="zh-CN" altLang="en-US" sz="2400" b="1">
                <a:solidFill>
                  <a:schemeClr val="bg1">
                    <a:lumMod val="65000"/>
                  </a:schemeClr>
                </a:solidFill>
              </a:rPr>
              <a:t>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a:t>
            </a:r>
            <a:r>
              <a:rPr lang="zh-CN" altLang="en-US" sz="2200" b="1" smtClean="0"/>
              <a:t>分</a:t>
            </a:r>
            <a:r>
              <a:rPr lang="zh-CN" altLang="en-US" sz="2200" b="1"/>
              <a:t>查找</a:t>
            </a:r>
            <a:r>
              <a:rPr lang="zh-CN" altLang="en-US" sz="2200" b="1" smtClean="0"/>
              <a:t>算法</a:t>
            </a:r>
            <a:r>
              <a:rPr lang="en-US" altLang="zh-CN" sz="2200" b="1" smtClean="0"/>
              <a:t>(</a:t>
            </a:r>
            <a:r>
              <a:rPr lang="zh-CN" altLang="en-US" sz="2200" b="1" smtClean="0"/>
              <a:t>非递归</a:t>
            </a:r>
            <a:r>
              <a:rPr lang="en-US" altLang="zh-CN" sz="2200" b="1" smtClean="0"/>
              <a:t>)</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二分查找算法</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非递归</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前</a:t>
            </a:r>
            <a:r>
              <a:rPr lang="zh-CN" altLang="en-US">
                <a:ea typeface="宋体" panose="02010600030101010101" pitchFamily="2" charset="-122"/>
              </a:rPr>
              <a:t>面</a:t>
            </a:r>
            <a:r>
              <a:rPr lang="zh-CN" altLang="en-US" smtClean="0">
                <a:ea typeface="宋体" panose="02010600030101010101" pitchFamily="2" charset="-122"/>
              </a:rPr>
              <a:t>我们讲过了二分查找算法，是使用递归的方式，下面我们讲解二分查找算法的非递归方式</a:t>
            </a:r>
            <a:endParaRPr lang="en-US" altLang="zh-CN" smtClean="0">
              <a:ea typeface="宋体" panose="02010600030101010101" pitchFamily="2" charset="-122"/>
            </a:endParaRPr>
          </a:p>
          <a:p>
            <a:pPr marL="342900" indent="-342900">
              <a:buAutoNum type="arabicParenR"/>
            </a:pPr>
            <a:r>
              <a:rPr lang="zh-CN" altLang="en-US"/>
              <a:t>二分查找法只适用于从有序</a:t>
            </a:r>
            <a:r>
              <a:rPr lang="zh-CN" altLang="en-US" smtClean="0"/>
              <a:t>的</a:t>
            </a:r>
            <a:r>
              <a:rPr lang="zh-CN" altLang="en-US"/>
              <a:t>数列</a:t>
            </a:r>
            <a:r>
              <a:rPr lang="zh-CN" altLang="en-US" smtClean="0"/>
              <a:t>中</a:t>
            </a:r>
            <a:r>
              <a:rPr lang="zh-CN" altLang="en-US"/>
              <a:t>进行查找</a:t>
            </a:r>
            <a:r>
              <a:rPr lang="en-US" altLang="zh-CN"/>
              <a:t>(</a:t>
            </a:r>
            <a:r>
              <a:rPr lang="zh-CN" altLang="en-US"/>
              <a:t>比如数字和字母等</a:t>
            </a:r>
            <a:r>
              <a:rPr lang="en-US" altLang="zh-CN"/>
              <a:t>)</a:t>
            </a:r>
            <a:r>
              <a:rPr lang="zh-CN" altLang="en-US"/>
              <a:t>，</a:t>
            </a:r>
            <a:r>
              <a:rPr lang="zh-CN" altLang="en-US" smtClean="0"/>
              <a:t>将</a:t>
            </a:r>
            <a:r>
              <a:rPr lang="zh-CN" altLang="en-US"/>
              <a:t>数列</a:t>
            </a:r>
            <a:r>
              <a:rPr lang="zh-CN" altLang="en-US" smtClean="0"/>
              <a:t>排</a:t>
            </a:r>
            <a:r>
              <a:rPr lang="zh-CN" altLang="en-US"/>
              <a:t>序后再进行查</a:t>
            </a:r>
            <a:r>
              <a:rPr lang="zh-CN" altLang="en-US" smtClean="0"/>
              <a:t>找</a:t>
            </a:r>
            <a:endParaRPr lang="en-US" altLang="zh-CN"/>
          </a:p>
          <a:p>
            <a:pPr marL="342900" indent="-342900">
              <a:buAutoNum type="arabicParenR"/>
            </a:pPr>
            <a:r>
              <a:rPr lang="zh-CN" altLang="en-US"/>
              <a:t>二分查找法的运行时间为对数时间</a:t>
            </a:r>
            <a:r>
              <a:rPr lang="en-US" altLang="zh-CN"/>
              <a:t>O(㏒₂n) </a:t>
            </a:r>
            <a:r>
              <a:rPr lang="zh-CN" altLang="en-US"/>
              <a:t>，即查找到需要的目标位置</a:t>
            </a:r>
            <a:r>
              <a:rPr lang="zh-CN" altLang="en-US" b="1"/>
              <a:t>最多</a:t>
            </a:r>
            <a:r>
              <a:rPr lang="zh-CN" altLang="en-US"/>
              <a:t>只需要㏒₂</a:t>
            </a:r>
            <a:r>
              <a:rPr lang="en-US" altLang="zh-CN"/>
              <a:t>n</a:t>
            </a:r>
            <a:r>
              <a:rPr lang="zh-CN" altLang="en-US"/>
              <a:t>步，假设从</a:t>
            </a:r>
            <a:r>
              <a:rPr lang="en-US" altLang="zh-CN"/>
              <a:t>[0,99]</a:t>
            </a:r>
            <a:r>
              <a:rPr lang="zh-CN" altLang="en-US"/>
              <a:t>的队列</a:t>
            </a:r>
            <a:r>
              <a:rPr lang="en-US" altLang="zh-CN"/>
              <a:t>(100</a:t>
            </a:r>
            <a:r>
              <a:rPr lang="zh-CN" altLang="en-US"/>
              <a:t>个数，即</a:t>
            </a:r>
            <a:r>
              <a:rPr lang="en-US" altLang="zh-CN"/>
              <a:t>n=100)</a:t>
            </a:r>
            <a:r>
              <a:rPr lang="zh-CN" altLang="en-US"/>
              <a:t>中寻到目标数</a:t>
            </a:r>
            <a:r>
              <a:rPr lang="en-US" altLang="zh-CN"/>
              <a:t>30</a:t>
            </a:r>
            <a:r>
              <a:rPr lang="zh-CN" altLang="en-US"/>
              <a:t>，则需要查找步数为㏒₂</a:t>
            </a:r>
            <a:r>
              <a:rPr lang="en-US" altLang="zh-CN"/>
              <a:t>100 , </a:t>
            </a:r>
            <a:r>
              <a:rPr lang="zh-CN" altLang="en-US"/>
              <a:t>即</a:t>
            </a:r>
            <a:r>
              <a:rPr lang="zh-CN" altLang="en-US" b="1"/>
              <a:t>最多</a:t>
            </a:r>
            <a:r>
              <a:rPr lang="zh-CN" altLang="en-US"/>
              <a:t>需要查找</a:t>
            </a:r>
            <a:r>
              <a:rPr lang="en-US" altLang="zh-CN"/>
              <a:t>7</a:t>
            </a:r>
            <a:r>
              <a:rPr lang="zh-CN" altLang="en-US"/>
              <a:t>次</a:t>
            </a:r>
            <a:r>
              <a:rPr lang="en-US" altLang="zh-CN"/>
              <a:t>( 2^6 &lt; 100 &lt; 2^7)</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a:t>
            </a:r>
            <a:r>
              <a:rPr lang="zh-CN" altLang="en-US" sz="2200" b="1" smtClean="0"/>
              <a:t>分</a:t>
            </a:r>
            <a:r>
              <a:rPr lang="zh-CN" altLang="en-US" sz="2200" b="1"/>
              <a:t>查找</a:t>
            </a:r>
            <a:r>
              <a:rPr lang="zh-CN" altLang="en-US" sz="2200" b="1" smtClean="0"/>
              <a:t>算法</a:t>
            </a:r>
            <a:r>
              <a:rPr lang="en-US" altLang="zh-CN" sz="2200" b="1" smtClean="0"/>
              <a:t>(</a:t>
            </a:r>
            <a:r>
              <a:rPr lang="zh-CN" altLang="en-US" sz="2200" b="1" smtClean="0"/>
              <a:t>非递归</a:t>
            </a:r>
            <a:r>
              <a:rPr lang="en-US" altLang="zh-CN" sz="2200" b="1" smtClean="0"/>
              <a:t>)</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二分查找算法</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非递归</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代码实现</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数组 </a:t>
            </a:r>
            <a:r>
              <a:rPr lang="en-US" altLang="zh-CN" smtClean="0">
                <a:ea typeface="宋体" panose="02010600030101010101" pitchFamily="2" charset="-122"/>
              </a:rPr>
              <a:t>{1,3, 8, 10, 11, 67, 100}, </a:t>
            </a:r>
            <a:r>
              <a:rPr lang="zh-CN" altLang="en-US" smtClean="0">
                <a:ea typeface="宋体" panose="02010600030101010101" pitchFamily="2" charset="-122"/>
              </a:rPr>
              <a:t>编程实现二分查找， </a:t>
            </a:r>
            <a:r>
              <a:rPr lang="zh-CN" altLang="en-US">
                <a:ea typeface="宋体" panose="02010600030101010101" pitchFamily="2" charset="-122"/>
              </a:rPr>
              <a:t>要</a:t>
            </a:r>
            <a:r>
              <a:rPr lang="zh-CN" altLang="en-US" smtClean="0">
                <a:ea typeface="宋体" panose="02010600030101010101" pitchFamily="2" charset="-122"/>
              </a:rPr>
              <a:t>求使用非递归的方式完成</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b="1" smtClean="0">
                <a:ea typeface="宋体" panose="02010600030101010101" pitchFamily="2" charset="-122"/>
              </a:rPr>
              <a:t>思路分析</a:t>
            </a:r>
            <a:r>
              <a:rPr lang="zh-CN" altLang="en-US" smtClean="0">
                <a:ea typeface="宋体" panose="02010600030101010101" pitchFamily="2" charset="-122"/>
              </a:rPr>
              <a:t>：</a:t>
            </a:r>
            <a:endParaRPr lang="en-US" altLang="zh-CN" smtClean="0">
              <a:ea typeface="宋体" panose="02010600030101010101" pitchFamily="2" charset="-122"/>
            </a:endParaRPr>
          </a:p>
          <a:p>
            <a:r>
              <a:rPr lang="zh-CN" altLang="en-US" b="1">
                <a:ea typeface="宋体" panose="02010600030101010101" pitchFamily="2" charset="-122"/>
              </a:rPr>
              <a:t>代</a:t>
            </a:r>
            <a:r>
              <a:rPr lang="zh-CN" altLang="en-US" b="1" smtClean="0">
                <a:ea typeface="宋体" panose="02010600030101010101" pitchFamily="2" charset="-122"/>
              </a:rPr>
              <a:t>码实现</a:t>
            </a:r>
            <a:r>
              <a:rPr lang="zh-CN" altLang="en-US" smtClean="0">
                <a:ea typeface="宋体" panose="02010600030101010101" pitchFamily="2" charset="-122"/>
              </a:rPr>
              <a:t>：</a:t>
            </a:r>
            <a:endParaRPr lang="en-US" altLang="zh-CN">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4608487"/>
            <a:ext cx="700833" cy="661720"/>
          </a:xfrm>
          <a:prstGeom prst="rect">
            <a:avLst/>
          </a:prstGeom>
          <a:noFill/>
        </p:spPr>
        <p:txBody>
          <a:bodyPr wrap="none" rtlCol="0">
            <a:spAutoFit/>
          </a:bodyPr>
          <a:lstStyle/>
          <a:p>
            <a:r>
              <a:rPr lang="en-US" altLang="zh-CN" sz="100" b="1"/>
              <a:t>package com.atguigu.algorithm;</a:t>
            </a:r>
            <a:endParaRPr lang="en-US" altLang="zh-CN" sz="100" b="1"/>
          </a:p>
          <a:p>
            <a:endParaRPr lang="zh-CN" altLang="en-US" sz="100"/>
          </a:p>
          <a:p>
            <a:r>
              <a:rPr lang="en-US" altLang="zh-CN" sz="100" b="1"/>
              <a:t>public class BinarySearch {</a:t>
            </a:r>
            <a:endParaRPr lang="en-US" altLang="zh-CN" sz="100" b="1"/>
          </a:p>
          <a:p>
            <a:endParaRPr lang="zh-CN" altLang="en-US" sz="100"/>
          </a:p>
          <a:p>
            <a:r>
              <a:rPr lang="en-US" altLang="zh-CN" sz="100" b="1"/>
              <a:t>public static void main(String[] args) {</a:t>
            </a:r>
            <a:endParaRPr lang="en-US" altLang="zh-CN" sz="100" b="1"/>
          </a:p>
          <a:p>
            <a:r>
              <a:rPr lang="en-US" altLang="zh-CN" sz="100" b="1"/>
              <a:t>int[] array = {1,3, 8, 10, 11, 67, 100};</a:t>
            </a:r>
            <a:endParaRPr lang="en-US" altLang="zh-CN" sz="100" b="1"/>
          </a:p>
          <a:p>
            <a:r>
              <a:rPr lang="en-US" altLang="zh-CN" sz="100" b="1"/>
              <a:t>int index = </a:t>
            </a:r>
            <a:r>
              <a:rPr lang="en-US" altLang="zh-CN" sz="100" b="1" i="1"/>
              <a:t>binarySearch(array, 1200);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如果找到返回对应下标，否则返回</a:t>
            </a:r>
            <a:r>
              <a:rPr lang="en-US" altLang="zh-CN" sz="100"/>
              <a:t>-1</a:t>
            </a:r>
            <a:endParaRPr lang="en-US" altLang="zh-CN" sz="100"/>
          </a:p>
          <a:p>
            <a:r>
              <a:rPr lang="zh-CN" altLang="en-US" sz="100"/>
              <a:t> * 这个案例是针对升序排序的数组</a:t>
            </a:r>
            <a:endParaRPr lang="zh-CN" altLang="en-US" sz="100"/>
          </a:p>
          <a:p>
            <a:r>
              <a:rPr lang="en-US" altLang="zh-CN" sz="100"/>
              <a:t> * </a:t>
            </a:r>
            <a:r>
              <a:rPr lang="en-US" altLang="zh-CN" sz="100" b="1"/>
              <a:t>@param array</a:t>
            </a:r>
            <a:endParaRPr lang="en-US" altLang="zh-CN" sz="100" b="1"/>
          </a:p>
          <a:p>
            <a:r>
              <a:rPr lang="en-US" altLang="zh-CN" sz="100"/>
              <a:t> * </a:t>
            </a:r>
            <a:r>
              <a:rPr lang="en-US" altLang="zh-CN" sz="100" b="1"/>
              <a:t>@param target</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b="1"/>
              <a:t>public static int binarySearch(int[] array, int target){</a:t>
            </a:r>
            <a:endParaRPr lang="en-US" altLang="zh-CN" sz="100" b="1"/>
          </a:p>
          <a:p>
            <a:r>
              <a:rPr lang="en-US" altLang="zh-CN" sz="100"/>
              <a:t>    </a:t>
            </a:r>
            <a:r>
              <a:rPr lang="en-US" altLang="zh-CN" sz="100" b="1"/>
              <a:t>int low =0;</a:t>
            </a:r>
            <a:endParaRPr lang="en-US" altLang="zh-CN" sz="100" b="1"/>
          </a:p>
          <a:p>
            <a:r>
              <a:rPr lang="en-US" altLang="zh-CN" sz="100"/>
              <a:t>    </a:t>
            </a:r>
            <a:r>
              <a:rPr lang="en-US" altLang="zh-CN" sz="100" b="1"/>
              <a:t>int hight=array.length-1;</a:t>
            </a:r>
            <a:endParaRPr lang="en-US" altLang="zh-CN" sz="100" b="1"/>
          </a:p>
          <a:p>
            <a:r>
              <a:rPr lang="en-US" altLang="zh-CN" sz="100"/>
              <a:t>    </a:t>
            </a:r>
            <a:r>
              <a:rPr lang="en-US" altLang="zh-CN" sz="100" b="1"/>
              <a:t>while(low&lt;=hight){                 //</a:t>
            </a:r>
            <a:r>
              <a:rPr lang="zh-CN" altLang="en-US" sz="100" b="1"/>
              <a:t>遍历还没结束</a:t>
            </a:r>
            <a:endParaRPr lang="zh-CN" altLang="en-US" sz="100" b="1"/>
          </a:p>
          <a:p>
            <a:r>
              <a:rPr lang="en-US" altLang="zh-CN" sz="100"/>
              <a:t>        </a:t>
            </a:r>
            <a:r>
              <a:rPr lang="en-US" altLang="zh-CN" sz="100" b="1"/>
              <a:t>int mid = (low+hight)/2;       //</a:t>
            </a:r>
            <a:r>
              <a:rPr lang="zh-CN" altLang="en-US" sz="100" b="1"/>
              <a:t>取中间值</a:t>
            </a:r>
            <a:r>
              <a:rPr lang="en-US" altLang="zh-CN" sz="100" b="1"/>
              <a:t>mid</a:t>
            </a:r>
            <a:r>
              <a:rPr lang="zh-CN" altLang="en-US" sz="100" b="1"/>
              <a:t>点位置</a:t>
            </a:r>
            <a:endParaRPr lang="zh-CN" altLang="en-US" sz="100" b="1"/>
          </a:p>
          <a:p>
            <a:r>
              <a:rPr lang="en-US" altLang="zh-CN" sz="100"/>
              <a:t>        </a:t>
            </a:r>
            <a:r>
              <a:rPr lang="en-US" altLang="zh-CN" sz="100" b="1"/>
              <a:t>if(array[mid]==target){        //</a:t>
            </a:r>
            <a:r>
              <a:rPr lang="zh-CN" altLang="en-US" sz="100" b="1"/>
              <a:t>寻找到目标数</a:t>
            </a:r>
            <a:endParaRPr lang="zh-CN" altLang="en-US" sz="100" b="1"/>
          </a:p>
          <a:p>
            <a:r>
              <a:rPr lang="en-US" altLang="zh-CN" sz="100"/>
              <a:t>            </a:t>
            </a:r>
            <a:r>
              <a:rPr lang="en-US" altLang="zh-CN" sz="100" b="1"/>
              <a:t>return mid;</a:t>
            </a:r>
            <a:endParaRPr lang="en-US" altLang="zh-CN" sz="100" b="1"/>
          </a:p>
          <a:p>
            <a:r>
              <a:rPr lang="zh-CN" altLang="en-US" sz="100"/>
              <a:t>        </a:t>
            </a:r>
            <a:r>
              <a:rPr lang="en-US" altLang="zh-CN" sz="100"/>
              <a:t>}</a:t>
            </a:r>
            <a:endParaRPr lang="en-US" altLang="zh-CN" sz="100"/>
          </a:p>
          <a:p>
            <a:r>
              <a:rPr lang="en-US" altLang="zh-CN" sz="100"/>
              <a:t>        </a:t>
            </a:r>
            <a:r>
              <a:rPr lang="en-US" altLang="zh-CN" sz="100" b="1"/>
              <a:t>if(array[mid] &gt; target){        //</a:t>
            </a:r>
            <a:r>
              <a:rPr lang="zh-CN" altLang="en-US" sz="100" b="1"/>
              <a:t>如果中间值大于目标数，则将</a:t>
            </a:r>
            <a:r>
              <a:rPr lang="en-US" altLang="zh-CN" sz="100" b="1" u="sng"/>
              <a:t>highr</a:t>
            </a:r>
            <a:r>
              <a:rPr lang="zh-CN" altLang="en-US" sz="100" b="1" u="sng"/>
              <a:t>点位置移动</a:t>
            </a:r>
            <a:r>
              <a:rPr lang="en-US" altLang="zh-CN" sz="100" b="1" u="sng"/>
              <a:t>mid</a:t>
            </a:r>
            <a:r>
              <a:rPr lang="zh-CN" altLang="en-US" sz="100" b="1" u="sng"/>
              <a:t>位置左边</a:t>
            </a:r>
            <a:endParaRPr lang="zh-CN" altLang="en-US" sz="100" b="1" u="sng"/>
          </a:p>
          <a:p>
            <a:r>
              <a:rPr lang="en-US" altLang="zh-CN" sz="100"/>
              <a:t>           hight = mid-1;</a:t>
            </a:r>
            <a:endParaRPr lang="en-US" altLang="zh-CN" sz="100"/>
          </a:p>
          <a:p>
            <a:r>
              <a:rPr lang="zh-CN" altLang="en-US" sz="100"/>
              <a:t>        </a:t>
            </a:r>
            <a:r>
              <a:rPr lang="en-US" altLang="zh-CN" sz="100"/>
              <a:t>}</a:t>
            </a:r>
            <a:endParaRPr lang="en-US" altLang="zh-CN" sz="100"/>
          </a:p>
          <a:p>
            <a:r>
              <a:rPr lang="en-US" altLang="zh-CN" sz="100"/>
              <a:t>        </a:t>
            </a:r>
            <a:r>
              <a:rPr lang="en-US" altLang="zh-CN" sz="100" b="1"/>
              <a:t>if(array[mid] &lt; target){       //</a:t>
            </a:r>
            <a:r>
              <a:rPr lang="zh-CN" altLang="en-US" sz="100" b="1"/>
              <a:t>如果中间值小于目标数，则将</a:t>
            </a:r>
            <a:r>
              <a:rPr lang="en-US" altLang="zh-CN" sz="100" b="1"/>
              <a:t>low</a:t>
            </a:r>
            <a:r>
              <a:rPr lang="zh-CN" altLang="en-US" sz="100" b="1"/>
              <a:t>点位置移动</a:t>
            </a:r>
            <a:r>
              <a:rPr lang="en-US" altLang="zh-CN" sz="100" b="1"/>
              <a:t>mid</a:t>
            </a:r>
            <a:r>
              <a:rPr lang="zh-CN" altLang="en-US" sz="100" b="1"/>
              <a:t>位置右边</a:t>
            </a:r>
            <a:endParaRPr lang="zh-CN" altLang="en-US" sz="100" b="1"/>
          </a:p>
          <a:p>
            <a:r>
              <a:rPr lang="en-US" altLang="zh-CN" sz="100"/>
              <a:t>            low = mid+1;</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en-US" altLang="zh-CN" sz="100"/>
              <a:t>}</a:t>
            </a:r>
            <a:endParaRPr lang="en-US" altLang="zh-CN" sz="100"/>
          </a:p>
          <a:p>
            <a:endParaRPr lang="zh-CN" altLang="en-US" sz="100"/>
          </a:p>
          <a:p>
            <a:r>
              <a:rPr lang="en-US" altLang="zh-CN" sz="100"/>
              <a:t>}</a:t>
            </a:r>
            <a:endParaRPr lang="en-US" altLang="zh-CN" sz="100"/>
          </a:p>
          <a:p>
            <a:endParaRPr lang="zh-CN" altLang="en-US" sz="100"/>
          </a:p>
        </p:txBody>
      </p:sp>
      <p:graphicFrame>
        <p:nvGraphicFramePr>
          <p:cNvPr id="4" name="对象 3"/>
          <p:cNvGraphicFramePr>
            <a:graphicFrameLocks noChangeAspect="1"/>
          </p:cNvGraphicFramePr>
          <p:nvPr/>
        </p:nvGraphicFramePr>
        <p:xfrm>
          <a:off x="2178149" y="4844186"/>
          <a:ext cx="913853" cy="426021"/>
        </p:xfrm>
        <a:graphic>
          <a:graphicData uri="http://schemas.openxmlformats.org/presentationml/2006/ole">
            <mc:AlternateContent xmlns:mc="http://schemas.openxmlformats.org/markup-compatibility/2006">
              <mc:Choice xmlns:v="urn:schemas-microsoft-com:vml" Requires="v">
                <p:oleObj spid="_x0000_s123994" name="包装程序外壳对象" showAsIcon="1" r:id="rId1" imgW="1133475" imgH="523875" progId="Package">
                  <p:embed/>
                </p:oleObj>
              </mc:Choice>
              <mc:Fallback>
                <p:oleObj name="包装程序外壳对象" showAsIcon="1" r:id="rId1" imgW="1133475" imgH="523875" progId="Package">
                  <p:embed/>
                  <p:pic>
                    <p:nvPicPr>
                      <p:cNvPr id="0" name="图片 123993"/>
                      <p:cNvPicPr/>
                      <p:nvPr/>
                    </p:nvPicPr>
                    <p:blipFill>
                      <a:blip r:embed="rId2"/>
                      <a:stretch>
                        <a:fillRect/>
                      </a:stretch>
                    </p:blipFill>
                    <p:spPr>
                      <a:xfrm>
                        <a:off x="2178149" y="4844186"/>
                        <a:ext cx="913853" cy="42602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分治算法介绍</a:t>
            </a:r>
            <a:endParaRPr lang="en-US" altLang="zh-CN">
              <a:ea typeface="宋体" panose="02010600030101010101" pitchFamily="2" charset="-122"/>
            </a:endParaRPr>
          </a:p>
          <a:p>
            <a:pPr marL="342900" indent="-342900">
              <a:buAutoNum type="arabicParenR"/>
            </a:pPr>
            <a:r>
              <a:rPr lang="zh-CN" altLang="en-US" sz="1600" smtClean="0"/>
              <a:t>分</a:t>
            </a:r>
            <a:r>
              <a:rPr lang="zh-CN" altLang="en-US" sz="1600"/>
              <a:t>治法是一种很重要的算法。字面上的解释是“分而治之”，就是把一个复杂的问题分成两个或更多的相同或相似的子问题，再把子问题分成更小的子问题</a:t>
            </a:r>
            <a:r>
              <a:rPr lang="en-US" altLang="zh-CN" sz="1600"/>
              <a:t>……</a:t>
            </a:r>
            <a:r>
              <a:rPr lang="zh-CN" altLang="en-US" sz="1600"/>
              <a:t>直到最后子问题可以简单的直接求解，原问题的解即子问题的解的合并。这个技巧是很多高效算法的基础，如排序算法</a:t>
            </a:r>
            <a:r>
              <a:rPr lang="en-US" altLang="zh-CN" sz="1600"/>
              <a:t>(</a:t>
            </a:r>
            <a:r>
              <a:rPr lang="zh-CN" altLang="en-US" sz="1600" u="sng">
                <a:hlinkClick r:id="rId1"/>
              </a:rPr>
              <a:t>快速排序</a:t>
            </a:r>
            <a:r>
              <a:rPr lang="zh-CN" altLang="en-US" sz="1600"/>
              <a:t>，</a:t>
            </a:r>
            <a:r>
              <a:rPr lang="zh-CN" altLang="en-US" sz="1600" u="sng">
                <a:hlinkClick r:id="rId2"/>
              </a:rPr>
              <a:t>归并排序</a:t>
            </a:r>
            <a:r>
              <a:rPr lang="en-US" altLang="zh-CN" sz="1600"/>
              <a:t>)</a:t>
            </a:r>
            <a:r>
              <a:rPr lang="zh-CN" altLang="en-US" sz="1600"/>
              <a:t>，傅立叶变换</a:t>
            </a:r>
            <a:r>
              <a:rPr lang="en-US" altLang="zh-CN" sz="1600"/>
              <a:t>(</a:t>
            </a:r>
            <a:r>
              <a:rPr lang="zh-CN" altLang="en-US" sz="1600"/>
              <a:t>快速傅立叶变换</a:t>
            </a:r>
            <a:r>
              <a:rPr lang="en-US" altLang="zh-CN" sz="1600" smtClean="0"/>
              <a:t>)……</a:t>
            </a:r>
            <a:endParaRPr lang="en-US" altLang="zh-CN" sz="1600" smtClean="0"/>
          </a:p>
          <a:p>
            <a:pPr marL="342900" indent="-342900">
              <a:buFontTx/>
              <a:buAutoNum type="arabicParenR"/>
            </a:pPr>
            <a:r>
              <a:rPr lang="zh-CN" altLang="en-US" sz="1600" smtClean="0"/>
              <a:t>分治算法可以</a:t>
            </a:r>
            <a:r>
              <a:rPr lang="zh-CN" altLang="en-US" sz="1600" b="1" smtClean="0"/>
              <a:t>求</a:t>
            </a:r>
            <a:r>
              <a:rPr lang="zh-CN" altLang="en-US" sz="1600" b="1"/>
              <a:t>解的一些经典问</a:t>
            </a:r>
            <a:r>
              <a:rPr lang="zh-CN" altLang="en-US" sz="1600" b="1" smtClean="0"/>
              <a:t>题</a:t>
            </a:r>
            <a:endParaRPr lang="en-US" altLang="zh-CN" sz="1600" smtClean="0"/>
          </a:p>
          <a:p>
            <a:pPr marL="285750" indent="-285750">
              <a:buFont typeface="Arial" panose="020B0604020202020204" pitchFamily="34" charset="0"/>
              <a:buChar char="•"/>
            </a:pPr>
            <a:r>
              <a:rPr lang="zh-CN" altLang="en-US" sz="1600" smtClean="0"/>
              <a:t>二</a:t>
            </a:r>
            <a:r>
              <a:rPr lang="zh-CN" altLang="en-US" sz="1600"/>
              <a:t>分搜索</a:t>
            </a:r>
            <a:endParaRPr lang="zh-CN" altLang="en-US" sz="1600"/>
          </a:p>
          <a:p>
            <a:pPr marL="285750" indent="-285750">
              <a:buFont typeface="Arial" panose="020B0604020202020204" pitchFamily="34" charset="0"/>
              <a:buChar char="•"/>
            </a:pPr>
            <a:r>
              <a:rPr lang="zh-CN" altLang="en-US" sz="1600" smtClean="0"/>
              <a:t>大</a:t>
            </a:r>
            <a:r>
              <a:rPr lang="zh-CN" altLang="en-US" sz="1600"/>
              <a:t>整数乘</a:t>
            </a:r>
            <a:r>
              <a:rPr lang="zh-CN" altLang="en-US" sz="1600" smtClean="0"/>
              <a:t>法</a:t>
            </a:r>
            <a:endParaRPr lang="zh-CN" altLang="en-US" sz="1600"/>
          </a:p>
          <a:p>
            <a:pPr marL="285750" indent="-285750">
              <a:buFont typeface="Arial" panose="020B0604020202020204" pitchFamily="34" charset="0"/>
              <a:buChar char="•"/>
            </a:pPr>
            <a:r>
              <a:rPr lang="zh-CN" altLang="en-US" sz="1600" smtClean="0"/>
              <a:t>棋</a:t>
            </a:r>
            <a:r>
              <a:rPr lang="zh-CN" altLang="en-US" sz="1600"/>
              <a:t>盘覆盖</a:t>
            </a:r>
            <a:endParaRPr lang="zh-CN" altLang="en-US" sz="1600"/>
          </a:p>
          <a:p>
            <a:pPr marL="285750" indent="-285750">
              <a:buFont typeface="Arial" panose="020B0604020202020204" pitchFamily="34" charset="0"/>
              <a:buChar char="•"/>
            </a:pPr>
            <a:r>
              <a:rPr lang="zh-CN" altLang="en-US" sz="1600" u="sng" smtClean="0">
                <a:hlinkClick r:id="rId2"/>
              </a:rPr>
              <a:t>合</a:t>
            </a:r>
            <a:r>
              <a:rPr lang="zh-CN" altLang="en-US" sz="1600" u="sng">
                <a:hlinkClick r:id="rId2"/>
              </a:rPr>
              <a:t>并排序</a:t>
            </a:r>
            <a:endParaRPr lang="zh-CN" altLang="en-US" sz="1600"/>
          </a:p>
          <a:p>
            <a:pPr marL="285750" indent="-285750">
              <a:buFont typeface="Arial" panose="020B0604020202020204" pitchFamily="34" charset="0"/>
              <a:buChar char="•"/>
            </a:pPr>
            <a:r>
              <a:rPr lang="zh-CN" altLang="en-US" sz="1600" u="sng" smtClean="0">
                <a:hlinkClick r:id="rId1"/>
              </a:rPr>
              <a:t>快</a:t>
            </a:r>
            <a:r>
              <a:rPr lang="zh-CN" altLang="en-US" sz="1600" u="sng">
                <a:hlinkClick r:id="rId1"/>
              </a:rPr>
              <a:t>速排序</a:t>
            </a:r>
            <a:endParaRPr lang="zh-CN" altLang="en-US" sz="1600"/>
          </a:p>
          <a:p>
            <a:pPr marL="285750" indent="-285750">
              <a:buFont typeface="Arial" panose="020B0604020202020204" pitchFamily="34" charset="0"/>
              <a:buChar char="•"/>
            </a:pPr>
            <a:r>
              <a:rPr lang="zh-CN" altLang="en-US" sz="1600" smtClean="0"/>
              <a:t>线</a:t>
            </a:r>
            <a:r>
              <a:rPr lang="zh-CN" altLang="en-US" sz="1600"/>
              <a:t>性时间选择</a:t>
            </a:r>
            <a:endParaRPr lang="zh-CN" altLang="en-US" sz="1600"/>
          </a:p>
          <a:p>
            <a:pPr marL="285750" indent="-285750">
              <a:buFont typeface="Arial" panose="020B0604020202020204" pitchFamily="34" charset="0"/>
              <a:buChar char="•"/>
            </a:pPr>
            <a:r>
              <a:rPr lang="zh-CN" altLang="en-US" sz="1600" smtClean="0"/>
              <a:t>最</a:t>
            </a:r>
            <a:r>
              <a:rPr lang="zh-CN" altLang="en-US" sz="1600"/>
              <a:t>接近点对问题</a:t>
            </a:r>
            <a:endParaRPr lang="zh-CN" altLang="en-US" sz="1600"/>
          </a:p>
          <a:p>
            <a:pPr marL="285750" indent="-285750">
              <a:buFont typeface="Arial" panose="020B0604020202020204" pitchFamily="34" charset="0"/>
              <a:buChar char="•"/>
            </a:pPr>
            <a:r>
              <a:rPr lang="zh-CN" altLang="en-US" sz="1600" smtClean="0"/>
              <a:t>循</a:t>
            </a:r>
            <a:r>
              <a:rPr lang="zh-CN" altLang="en-US" sz="1600"/>
              <a:t>环赛日程表</a:t>
            </a:r>
            <a:endParaRPr lang="zh-CN" altLang="en-US" sz="1600"/>
          </a:p>
          <a:p>
            <a:pPr marL="285750" indent="-285750">
              <a:buFont typeface="Arial" panose="020B0604020202020204" pitchFamily="34" charset="0"/>
              <a:buChar char="•"/>
            </a:pPr>
            <a:r>
              <a:rPr lang="zh-CN" altLang="en-US" sz="1600" b="1" smtClean="0"/>
              <a:t>汉</a:t>
            </a:r>
            <a:r>
              <a:rPr lang="zh-CN" altLang="en-US" sz="1600" b="1"/>
              <a:t>诺塔</a:t>
            </a:r>
            <a:endParaRPr lang="zh-CN" altLang="en-US" sz="1600"/>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分治算法的基本步骤</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分</a:t>
            </a:r>
            <a:r>
              <a:rPr lang="zh-CN" altLang="en-US"/>
              <a:t>治法在每一层递归上都有三个步骤：</a:t>
            </a:r>
            <a:endParaRPr lang="zh-CN" altLang="en-US"/>
          </a:p>
          <a:p>
            <a:pPr marL="342900" indent="-342900">
              <a:buAutoNum type="arabicParenR"/>
            </a:pPr>
            <a:r>
              <a:rPr lang="zh-CN" altLang="en-US" smtClean="0"/>
              <a:t>分</a:t>
            </a:r>
            <a:r>
              <a:rPr lang="zh-CN" altLang="en-US"/>
              <a:t>解：将原问题分解为若干个规模较小，相互独立，与原问题形式相同的子问</a:t>
            </a:r>
            <a:r>
              <a:rPr lang="zh-CN" altLang="en-US" smtClean="0"/>
              <a:t>题</a:t>
            </a:r>
            <a:endParaRPr lang="en-US" altLang="zh-CN"/>
          </a:p>
          <a:p>
            <a:pPr marL="342900" indent="-342900">
              <a:buAutoNum type="arabicParenR"/>
            </a:pPr>
            <a:r>
              <a:rPr lang="zh-CN" altLang="en-US" smtClean="0"/>
              <a:t>解</a:t>
            </a:r>
            <a:r>
              <a:rPr lang="zh-CN" altLang="en-US"/>
              <a:t>决：若子问题规模较小而容易被解决则直接解，否则递归地解各个子问</a:t>
            </a:r>
            <a:r>
              <a:rPr lang="zh-CN" altLang="en-US" smtClean="0"/>
              <a:t>题</a:t>
            </a:r>
            <a:endParaRPr lang="en-US" altLang="zh-CN" smtClean="0"/>
          </a:p>
          <a:p>
            <a:pPr marL="342900" indent="-342900">
              <a:buAutoNum type="arabicParenR"/>
            </a:pPr>
            <a:r>
              <a:rPr lang="zh-CN" altLang="en-US" smtClean="0"/>
              <a:t>合</a:t>
            </a:r>
            <a:r>
              <a:rPr lang="zh-CN" altLang="en-US"/>
              <a:t>并：将各个子问题的解合并为原问题的解。</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568952" cy="4278094"/>
          </a:xfrm>
          <a:prstGeom prst="rect">
            <a:avLst/>
          </a:prstGeom>
          <a:noFill/>
        </p:spPr>
        <p:txBody>
          <a:bodyPr wrap="square" rtlCol="0">
            <a:spAutoFit/>
          </a:bodyPr>
          <a:lstStyle/>
          <a:p>
            <a:r>
              <a:rPr lang="zh-CN" altLang="en-US" sz="2000" b="1" smtClean="0">
                <a:solidFill>
                  <a:srgbClr val="0070C0"/>
                </a:solidFill>
              </a:rPr>
              <a:t>分治</a:t>
            </a:r>
            <a:r>
              <a:rPr lang="en-US" altLang="zh-CN" sz="2000" b="1">
                <a:solidFill>
                  <a:srgbClr val="0070C0"/>
                </a:solidFill>
              </a:rPr>
              <a:t>(Divide-and-Conquer(P))</a:t>
            </a:r>
            <a:r>
              <a:rPr lang="zh-CN" altLang="en-US" sz="2000" b="1" smtClean="0">
                <a:solidFill>
                  <a:srgbClr val="0070C0"/>
                </a:solidFill>
              </a:rPr>
              <a:t>算</a:t>
            </a:r>
            <a:r>
              <a:rPr lang="zh-CN" altLang="en-US" sz="2000" b="1">
                <a:solidFill>
                  <a:srgbClr val="0070C0"/>
                </a:solidFill>
              </a:rPr>
              <a:t>法设计模式如下</a:t>
            </a:r>
            <a:r>
              <a:rPr lang="zh-CN" altLang="en-US" sz="2000" smtClean="0"/>
              <a:t>：</a:t>
            </a:r>
            <a:endParaRPr lang="en-US" altLang="zh-CN" sz="200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a:p>
            <a:endParaRPr lang="en-US" altLang="zh-CN" smtClean="0"/>
          </a:p>
          <a:p>
            <a:r>
              <a:rPr lang="zh-CN" altLang="en-US" smtClean="0"/>
              <a:t>其</a:t>
            </a:r>
            <a:r>
              <a:rPr lang="zh-CN" altLang="en-US"/>
              <a:t>中</a:t>
            </a:r>
            <a:r>
              <a:rPr lang="en-US" altLang="zh-CN"/>
              <a:t>|P|</a:t>
            </a:r>
            <a:r>
              <a:rPr lang="zh-CN" altLang="en-US"/>
              <a:t>表示问题</a:t>
            </a:r>
            <a:r>
              <a:rPr lang="en-US" altLang="zh-CN"/>
              <a:t>P</a:t>
            </a:r>
            <a:r>
              <a:rPr lang="zh-CN" altLang="en-US"/>
              <a:t>的规模；</a:t>
            </a:r>
            <a:r>
              <a:rPr lang="en-US" altLang="zh-CN"/>
              <a:t>n0</a:t>
            </a:r>
            <a:r>
              <a:rPr lang="zh-CN" altLang="en-US"/>
              <a:t>为一阈值，表示当问题</a:t>
            </a:r>
            <a:r>
              <a:rPr lang="en-US" altLang="zh-CN"/>
              <a:t>P</a:t>
            </a:r>
            <a:r>
              <a:rPr lang="zh-CN" altLang="en-US"/>
              <a:t>的规模不超过</a:t>
            </a:r>
            <a:r>
              <a:rPr lang="en-US" altLang="zh-CN"/>
              <a:t>n0</a:t>
            </a:r>
            <a:r>
              <a:rPr lang="zh-CN" altLang="en-US"/>
              <a:t>时，问题已容易直接解出，不必再继续分解。</a:t>
            </a:r>
            <a:r>
              <a:rPr lang="en-US" altLang="zh-CN"/>
              <a:t>ADHOC(P)</a:t>
            </a:r>
            <a:r>
              <a:rPr lang="zh-CN" altLang="en-US"/>
              <a:t>是该分治法中的基本子算法，用于直接解小规模的问题</a:t>
            </a:r>
            <a:r>
              <a:rPr lang="en-US" altLang="zh-CN"/>
              <a:t>P</a:t>
            </a:r>
            <a:r>
              <a:rPr lang="zh-CN" altLang="en-US"/>
              <a:t>。因此，当</a:t>
            </a:r>
            <a:r>
              <a:rPr lang="en-US" altLang="zh-CN"/>
              <a:t>P</a:t>
            </a:r>
            <a:r>
              <a:rPr lang="zh-CN" altLang="en-US"/>
              <a:t>的规模不超过</a:t>
            </a:r>
            <a:r>
              <a:rPr lang="en-US" altLang="zh-CN"/>
              <a:t>n0</a:t>
            </a:r>
            <a:r>
              <a:rPr lang="zh-CN" altLang="en-US"/>
              <a:t>时直接用算法</a:t>
            </a:r>
            <a:r>
              <a:rPr lang="en-US" altLang="zh-CN"/>
              <a:t>ADHOC(P)</a:t>
            </a:r>
            <a:r>
              <a:rPr lang="zh-CN" altLang="en-US"/>
              <a:t>求解。算法</a:t>
            </a:r>
            <a:r>
              <a:rPr lang="en-US" altLang="zh-CN"/>
              <a:t>MERGE(y1,y2,…,yk)</a:t>
            </a:r>
            <a:r>
              <a:rPr lang="zh-CN" altLang="en-US"/>
              <a:t>是该分治法中的合并子算法，用于将</a:t>
            </a:r>
            <a:r>
              <a:rPr lang="en-US" altLang="zh-CN"/>
              <a:t>P</a:t>
            </a:r>
            <a:r>
              <a:rPr lang="zh-CN" altLang="en-US"/>
              <a:t>的子问题</a:t>
            </a:r>
            <a:r>
              <a:rPr lang="en-US" altLang="zh-CN"/>
              <a:t>P1 ,P2 ,…,Pk</a:t>
            </a:r>
            <a:r>
              <a:rPr lang="zh-CN" altLang="en-US"/>
              <a:t>的相应的解</a:t>
            </a:r>
            <a:r>
              <a:rPr lang="en-US" altLang="zh-CN"/>
              <a:t>y1,y2,…,yk</a:t>
            </a:r>
            <a:r>
              <a:rPr lang="zh-CN" altLang="en-US"/>
              <a:t>合并为</a:t>
            </a:r>
            <a:r>
              <a:rPr lang="en-US" altLang="zh-CN"/>
              <a:t>P</a:t>
            </a:r>
            <a:r>
              <a:rPr lang="zh-CN" altLang="en-US"/>
              <a:t>的解。</a:t>
            </a:r>
            <a:endParaRPr lang="zh-CN" altLang="en-US"/>
          </a:p>
          <a:p>
            <a:endParaRPr lang="en-US" altLang="zh-CN">
              <a:ea typeface="宋体" panose="02010600030101010101" pitchFamily="2" charset="-122"/>
            </a:endParaRPr>
          </a:p>
        </p:txBody>
      </p:sp>
      <p:sp>
        <p:nvSpPr>
          <p:cNvPr id="3" name="TextBox 2"/>
          <p:cNvSpPr txBox="1"/>
          <p:nvPr/>
        </p:nvSpPr>
        <p:spPr>
          <a:xfrm>
            <a:off x="737989" y="1800175"/>
            <a:ext cx="3930884" cy="1815882"/>
          </a:xfrm>
          <a:prstGeom prst="rect">
            <a:avLst/>
          </a:prstGeom>
          <a:solidFill>
            <a:schemeClr val="bg1">
              <a:lumMod val="95000"/>
            </a:schemeClr>
          </a:solidFill>
        </p:spPr>
        <p:txBody>
          <a:bodyPr wrap="none" rtlCol="0">
            <a:spAutoFit/>
          </a:bodyPr>
          <a:lstStyle/>
          <a:p>
            <a:r>
              <a:rPr lang="en-US" altLang="zh-CN" sz="1600"/>
              <a:t>if |P|≤n0</a:t>
            </a:r>
            <a:endParaRPr lang="en-US" altLang="zh-CN" sz="1600"/>
          </a:p>
          <a:p>
            <a:r>
              <a:rPr lang="en-US" altLang="zh-CN" sz="1600" smtClean="0"/>
              <a:t>   then </a:t>
            </a:r>
            <a:r>
              <a:rPr lang="en-US" altLang="zh-CN" sz="1600"/>
              <a:t>return(ADHOC(P))</a:t>
            </a:r>
            <a:endParaRPr lang="en-US" altLang="zh-CN" sz="1600"/>
          </a:p>
          <a:p>
            <a:r>
              <a:rPr lang="en-US" altLang="zh-CN" sz="1600" smtClean="0"/>
              <a:t>//</a:t>
            </a:r>
            <a:r>
              <a:rPr lang="zh-CN" altLang="en-US" sz="1600" smtClean="0"/>
              <a:t>将</a:t>
            </a:r>
            <a:r>
              <a:rPr lang="en-US" altLang="zh-CN" sz="1600"/>
              <a:t>P</a:t>
            </a:r>
            <a:r>
              <a:rPr lang="zh-CN" altLang="en-US" sz="1600"/>
              <a:t>分解为较小的子问题 </a:t>
            </a:r>
            <a:r>
              <a:rPr lang="en-US" altLang="zh-CN" sz="1600"/>
              <a:t>P1 ,P2 ,…,Pk</a:t>
            </a:r>
            <a:endParaRPr lang="en-US" altLang="zh-CN" sz="1600"/>
          </a:p>
          <a:p>
            <a:r>
              <a:rPr lang="en-US" altLang="zh-CN" sz="1600"/>
              <a:t>for i←1 to k</a:t>
            </a:r>
            <a:endParaRPr lang="en-US" altLang="zh-CN" sz="1600"/>
          </a:p>
          <a:p>
            <a:r>
              <a:rPr lang="en-US" altLang="zh-CN" sz="1600"/>
              <a:t>do yi ← Divide-and-Conquer(Pi)   </a:t>
            </a:r>
            <a:r>
              <a:rPr lang="zh-CN" altLang="en-US" sz="1600"/>
              <a:t>递归解决</a:t>
            </a:r>
            <a:r>
              <a:rPr lang="en-US" altLang="zh-CN" sz="1600"/>
              <a:t>Pi</a:t>
            </a:r>
            <a:endParaRPr lang="en-US" altLang="zh-CN" sz="1600"/>
          </a:p>
          <a:p>
            <a:r>
              <a:rPr lang="en-US" altLang="zh-CN" sz="1600"/>
              <a:t>T ← MERGE(y1,y2,…,yk)   </a:t>
            </a:r>
            <a:r>
              <a:rPr lang="zh-CN" altLang="en-US" sz="1600"/>
              <a:t>合并子问题</a:t>
            </a:r>
            <a:endParaRPr lang="en-US" altLang="zh-CN" sz="1600"/>
          </a:p>
          <a:p>
            <a:r>
              <a:rPr lang="en-US" altLang="zh-CN" sz="1600"/>
              <a:t>return(T</a:t>
            </a:r>
            <a:r>
              <a:rPr lang="en-US" altLang="zh-CN" sz="1600" smtClean="0"/>
              <a:t>)</a:t>
            </a:r>
            <a:endParaRPr lang="en-US" altLang="zh-CN" sz="1600"/>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5256584" cy="4370427"/>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ea typeface="宋体" panose="02010600030101010101" pitchFamily="2" charset="-122"/>
              </a:rPr>
              <a:t>汉诺塔的传说</a:t>
            </a:r>
            <a:endParaRPr lang="en-US" altLang="zh-CN">
              <a:solidFill>
                <a:prstClr val="black"/>
              </a:solidFill>
              <a:ea typeface="宋体" panose="02010600030101010101" pitchFamily="2" charset="-122"/>
            </a:endParaRPr>
          </a:p>
          <a:p>
            <a:pPr lvl="0"/>
            <a:r>
              <a:rPr lang="zh-CN" altLang="en-US" sz="1700">
                <a:solidFill>
                  <a:prstClr val="black"/>
                </a:solidFill>
              </a:rPr>
              <a:t>汉诺塔：汉诺塔（又称河内塔）问题是源于印度一个古老传说的益智玩具。大梵天创造世界的时候做了三根</a:t>
            </a:r>
            <a:r>
              <a:rPr lang="zh-CN" altLang="en-US" sz="1700">
                <a:solidFill>
                  <a:prstClr val="black"/>
                </a:solidFill>
                <a:hlinkClick r:id="rId1"/>
              </a:rPr>
              <a:t>金刚石</a:t>
            </a:r>
            <a:r>
              <a:rPr lang="zh-CN" altLang="en-US" sz="1700">
                <a:solidFill>
                  <a:prstClr val="black"/>
                </a:solidFill>
              </a:rPr>
              <a:t>柱子，在一根柱子上从下往上按照大小顺序摞着</a:t>
            </a:r>
            <a:r>
              <a:rPr lang="en-US" altLang="zh-CN" sz="1700">
                <a:solidFill>
                  <a:prstClr val="black"/>
                </a:solidFill>
              </a:rPr>
              <a:t>64</a:t>
            </a:r>
            <a:r>
              <a:rPr lang="zh-CN" altLang="en-US" sz="1700">
                <a:solidFill>
                  <a:prstClr val="black"/>
                </a:solidFill>
              </a:rPr>
              <a:t>片黄金圆盘。大梵天命令婆罗门把圆盘从下面开始按大小顺序重新摆放在另一根柱子上。并且规定，在小圆盘上不能放大圆盘，在三根柱子之间一次只能移动一个圆盘。</a:t>
            </a:r>
            <a:endParaRPr lang="en-US" altLang="zh-CN" sz="1700">
              <a:solidFill>
                <a:prstClr val="black"/>
              </a:solidFill>
              <a:ea typeface="宋体" panose="02010600030101010101" pitchFamily="2" charset="-122"/>
            </a:endParaRPr>
          </a:p>
          <a:p>
            <a:pPr lvl="0">
              <a:defRPr/>
            </a:pPr>
            <a:endParaRPr lang="en-US" altLang="zh-CN" sz="1700">
              <a:solidFill>
                <a:prstClr val="black"/>
              </a:solidFill>
              <a:ea typeface="宋体" panose="02010600030101010101" pitchFamily="2" charset="-122"/>
            </a:endParaRPr>
          </a:p>
          <a:p>
            <a:pPr lvl="0">
              <a:defRPr/>
            </a:pPr>
            <a:r>
              <a:rPr lang="zh-CN" altLang="en-US" sz="1700">
                <a:solidFill>
                  <a:prstClr val="black"/>
                </a:solidFill>
              </a:rPr>
              <a:t>假如每秒钟一次，共需多长时间呢？移完这些金片需要</a:t>
            </a:r>
            <a:r>
              <a:rPr lang="en-US" altLang="zh-CN" sz="1700">
                <a:solidFill>
                  <a:prstClr val="black"/>
                </a:solidFill>
              </a:rPr>
              <a:t>5845.54</a:t>
            </a:r>
            <a:r>
              <a:rPr lang="zh-CN" altLang="en-US" sz="1700">
                <a:solidFill>
                  <a:prstClr val="black"/>
                </a:solidFill>
              </a:rPr>
              <a:t>亿年以上，太阳系的预期寿命据说也就是数百亿年。真的过了</a:t>
            </a:r>
            <a:r>
              <a:rPr lang="en-US" altLang="zh-CN" sz="1700">
                <a:solidFill>
                  <a:prstClr val="black"/>
                </a:solidFill>
              </a:rPr>
              <a:t>5845.54</a:t>
            </a:r>
            <a:r>
              <a:rPr lang="zh-CN" altLang="en-US" sz="1700">
                <a:solidFill>
                  <a:prstClr val="black"/>
                </a:solidFill>
              </a:rPr>
              <a:t>亿年，地球上的一切生命，连同梵塔、庙宇等，都早已经灰飞烟灭。</a:t>
            </a:r>
            <a:endParaRPr lang="en-US" altLang="zh-CN" sz="1700">
              <a:solidFill>
                <a:prstClr val="black"/>
              </a:solidFill>
            </a:endParaRPr>
          </a:p>
          <a:p>
            <a:endParaRPr lang="en-US" altLang="zh-CN">
              <a:ea typeface="宋体" panose="02010600030101010101" pitchFamily="2" charset="-122"/>
            </a:endParaRPr>
          </a:p>
        </p:txBody>
      </p:sp>
      <p:pic>
        <p:nvPicPr>
          <p:cNvPr id="4" name="Picture 4" descr="C:\Users\ADMINI~1\AppData\Local\Temp\ksohtml\wps2D0B.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619" y="2304231"/>
            <a:ext cx="1289154" cy="2684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1538883"/>
          </a:xfrm>
          <a:prstGeom prst="rect">
            <a:avLst/>
          </a:prstGeom>
          <a:noFill/>
        </p:spPr>
        <p:txBody>
          <a:bodyPr wrap="square" rtlCol="0">
            <a:spAutoFit/>
          </a:bodyPr>
          <a:lstStyle/>
          <a:p>
            <a:r>
              <a:rPr lang="zh-CN" altLang="en-US" sz="2000" b="1" smtClean="0">
                <a:solidFill>
                  <a:srgbClr val="0070C0"/>
                </a:solidFill>
              </a:rPr>
              <a:t>课后练习</a:t>
            </a:r>
            <a:endParaRPr lang="en-US" altLang="zh-CN" sz="2000" b="1" smtClean="0">
              <a:solidFill>
                <a:srgbClr val="0070C0"/>
              </a:solidFill>
            </a:endParaRPr>
          </a:p>
          <a:p>
            <a:endParaRPr lang="en-US" altLang="zh-CN" sz="2000" b="1">
              <a:solidFill>
                <a:srgbClr val="0070C0"/>
              </a:solidFill>
            </a:endParaRPr>
          </a:p>
          <a:p>
            <a:r>
              <a:rPr lang="zh-CN" altLang="en-US" b="1"/>
              <a:t>要</a:t>
            </a:r>
            <a:r>
              <a:rPr lang="zh-CN" altLang="en-US" b="1" smtClean="0"/>
              <a:t>求：</a:t>
            </a:r>
            <a:endParaRPr lang="en-US" altLang="zh-CN" b="1" smtClean="0"/>
          </a:p>
          <a:p>
            <a:pPr marL="342900" indent="-342900">
              <a:buAutoNum type="arabicParenR"/>
            </a:pPr>
            <a:r>
              <a:rPr lang="zh-CN" altLang="en-US" b="1" smtClean="0"/>
              <a:t>在前面的基础上，将稀疏数组保存到磁盘上，比如 </a:t>
            </a:r>
            <a:r>
              <a:rPr lang="en-US" altLang="zh-CN" b="1" smtClean="0"/>
              <a:t>map.data</a:t>
            </a:r>
            <a:endParaRPr lang="en-US" altLang="zh-CN" b="1" smtClean="0"/>
          </a:p>
          <a:p>
            <a:pPr marL="342900" indent="-342900">
              <a:buAutoNum type="arabicParenR"/>
            </a:pPr>
            <a:r>
              <a:rPr lang="zh-CN" altLang="en-US" b="1"/>
              <a:t>恢</a:t>
            </a:r>
            <a:r>
              <a:rPr lang="zh-CN" altLang="en-US" b="1" smtClean="0"/>
              <a:t>复原来的数组时，</a:t>
            </a:r>
            <a:r>
              <a:rPr lang="zh-CN" altLang="en-US" b="1"/>
              <a:t>读</a:t>
            </a:r>
            <a:r>
              <a:rPr lang="zh-CN" altLang="en-US" b="1" smtClean="0"/>
              <a:t>取</a:t>
            </a:r>
            <a:r>
              <a:rPr lang="en-US" altLang="zh-CN" b="1" smtClean="0"/>
              <a:t>map.data </a:t>
            </a:r>
            <a:r>
              <a:rPr lang="zh-CN" altLang="en-US" b="1" smtClean="0"/>
              <a:t>进行恢复</a:t>
            </a:r>
            <a:endParaRPr lang="en-US" altLang="zh-CN"/>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064896" cy="3170099"/>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a:t>
            </a:r>
            <a:r>
              <a:rPr lang="zh-CN" altLang="en-US" b="1">
                <a:solidFill>
                  <a:prstClr val="black"/>
                </a:solidFill>
              </a:rPr>
              <a:t>演示</a:t>
            </a:r>
            <a:r>
              <a:rPr lang="zh-CN" altLang="en-US">
                <a:solidFill>
                  <a:prstClr val="black"/>
                </a:solidFill>
              </a:rPr>
              <a:t>和</a:t>
            </a:r>
            <a:r>
              <a:rPr lang="zh-CN" altLang="en-US" b="1">
                <a:solidFill>
                  <a:prstClr val="black"/>
                </a:solidFill>
              </a:rPr>
              <a:t>思路分析</a:t>
            </a:r>
            <a:r>
              <a:rPr lang="en-US" altLang="zh-CN">
                <a:solidFill>
                  <a:prstClr val="black"/>
                </a:solidFill>
              </a:rPr>
              <a:t>:    </a:t>
            </a:r>
            <a:endParaRPr lang="en-US" altLang="zh-CN">
              <a:solidFill>
                <a:prstClr val="black"/>
              </a:solidFill>
            </a:endParaRPr>
          </a:p>
          <a:p>
            <a:pPr lvl="0"/>
            <a:endParaRPr lang="en-US" altLang="zh-CN">
              <a:solidFill>
                <a:prstClr val="black"/>
              </a:solidFill>
            </a:endParaRPr>
          </a:p>
          <a:p>
            <a:pPr marL="342900" lvl="0" indent="-342900">
              <a:buAutoNum type="arabicParenR"/>
            </a:pPr>
            <a:r>
              <a:rPr lang="zh-CN" altLang="en-US" smtClean="0">
                <a:solidFill>
                  <a:prstClr val="black"/>
                </a:solidFill>
                <a:ea typeface="宋体" panose="02010600030101010101" pitchFamily="2" charset="-122"/>
              </a:rPr>
              <a:t>如果是有一个盘， </a:t>
            </a:r>
            <a:r>
              <a:rPr lang="en-US" altLang="zh-CN" smtClean="0">
                <a:solidFill>
                  <a:prstClr val="black"/>
                </a:solidFill>
                <a:ea typeface="宋体" panose="02010600030101010101" pitchFamily="2" charset="-122"/>
              </a:rPr>
              <a:t>A-&gt;C</a:t>
            </a:r>
            <a:endParaRPr lang="en-US" altLang="zh-CN" smtClean="0">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r>
              <a:rPr lang="zh-CN" altLang="en-US">
                <a:solidFill>
                  <a:prstClr val="black"/>
                </a:solidFill>
                <a:ea typeface="宋体" panose="02010600030101010101" pitchFamily="2" charset="-122"/>
              </a:rPr>
              <a:t>如</a:t>
            </a:r>
            <a:r>
              <a:rPr lang="zh-CN" altLang="en-US" smtClean="0">
                <a:solidFill>
                  <a:prstClr val="black"/>
                </a:solidFill>
                <a:ea typeface="宋体" panose="02010600030101010101" pitchFamily="2" charset="-122"/>
              </a:rPr>
              <a:t>果我们有 </a:t>
            </a:r>
            <a:r>
              <a:rPr lang="en-US" altLang="zh-CN" smtClean="0">
                <a:solidFill>
                  <a:prstClr val="black"/>
                </a:solidFill>
                <a:ea typeface="宋体" panose="02010600030101010101" pitchFamily="2" charset="-122"/>
              </a:rPr>
              <a:t>n &gt;= 2 </a:t>
            </a:r>
            <a:r>
              <a:rPr lang="zh-CN" altLang="en-US" smtClean="0">
                <a:solidFill>
                  <a:prstClr val="black"/>
                </a:solidFill>
                <a:ea typeface="宋体" panose="02010600030101010101" pitchFamily="2" charset="-122"/>
              </a:rPr>
              <a:t>情况，我们总是可以看做是两个盘 </a:t>
            </a:r>
            <a:r>
              <a:rPr lang="en-US" altLang="zh-CN" smtClean="0">
                <a:solidFill>
                  <a:prstClr val="black"/>
                </a:solidFill>
                <a:ea typeface="宋体" panose="02010600030101010101" pitchFamily="2" charset="-122"/>
              </a:rPr>
              <a:t>1.</a:t>
            </a:r>
            <a:r>
              <a:rPr lang="zh-CN" altLang="en-US" smtClean="0">
                <a:solidFill>
                  <a:prstClr val="black"/>
                </a:solidFill>
                <a:ea typeface="宋体" panose="02010600030101010101" pitchFamily="2" charset="-122"/>
              </a:rPr>
              <a:t>最下边的盘 </a:t>
            </a:r>
            <a:r>
              <a:rPr lang="en-US" altLang="zh-CN" smtClean="0">
                <a:solidFill>
                  <a:prstClr val="black"/>
                </a:solidFill>
                <a:ea typeface="宋体" panose="02010600030101010101" pitchFamily="2" charset="-122"/>
              </a:rPr>
              <a:t>2. </a:t>
            </a:r>
            <a:r>
              <a:rPr lang="zh-CN" altLang="en-US" smtClean="0">
                <a:solidFill>
                  <a:prstClr val="black"/>
                </a:solidFill>
                <a:ea typeface="宋体" panose="02010600030101010101" pitchFamily="2" charset="-122"/>
              </a:rPr>
              <a:t>上面的盘</a:t>
            </a:r>
            <a:endParaRPr lang="en-US" altLang="zh-CN" smtClean="0">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先把 最上面的盘 </a:t>
            </a:r>
            <a:r>
              <a:rPr lang="en-US" altLang="zh-CN" smtClean="0">
                <a:solidFill>
                  <a:prstClr val="black"/>
                </a:solidFill>
                <a:ea typeface="宋体" panose="02010600030101010101" pitchFamily="2" charset="-122"/>
              </a:rPr>
              <a:t>A-&gt;B</a:t>
            </a:r>
            <a:endParaRPr lang="en-US" altLang="zh-CN" smtClean="0">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把最下边的盘 </a:t>
            </a:r>
            <a:r>
              <a:rPr lang="en-US" altLang="zh-CN" smtClean="0">
                <a:solidFill>
                  <a:prstClr val="black"/>
                </a:solidFill>
                <a:ea typeface="宋体" panose="02010600030101010101" pitchFamily="2" charset="-122"/>
              </a:rPr>
              <a:t>A-&gt;C</a:t>
            </a:r>
            <a:endParaRPr lang="en-US" altLang="zh-CN" smtClean="0">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把</a:t>
            </a:r>
            <a:r>
              <a:rPr lang="en-US" altLang="zh-CN" smtClean="0">
                <a:solidFill>
                  <a:prstClr val="black"/>
                </a:solidFill>
                <a:ea typeface="宋体" panose="02010600030101010101" pitchFamily="2" charset="-122"/>
              </a:rPr>
              <a:t>B</a:t>
            </a:r>
            <a:r>
              <a:rPr lang="zh-CN" altLang="en-US" smtClean="0">
                <a:solidFill>
                  <a:prstClr val="black"/>
                </a:solidFill>
                <a:ea typeface="宋体" panose="02010600030101010101" pitchFamily="2" charset="-122"/>
              </a:rPr>
              <a:t>塔的所有盘 从 </a:t>
            </a:r>
            <a:r>
              <a:rPr lang="en-US" altLang="zh-CN" smtClean="0">
                <a:solidFill>
                  <a:prstClr val="black"/>
                </a:solidFill>
                <a:ea typeface="宋体" panose="02010600030101010101" pitchFamily="2" charset="-122"/>
              </a:rPr>
              <a:t>B-&gt;C </a:t>
            </a:r>
            <a:r>
              <a:rPr lang="zh-CN" altLang="en-US" smtClean="0">
                <a:solidFill>
                  <a:prstClr val="black"/>
                </a:solidFill>
                <a:ea typeface="宋体" panose="02010600030101010101" pitchFamily="2" charset="-122"/>
              </a:rPr>
              <a:t>  </a:t>
            </a:r>
            <a:endParaRPr lang="en-US" altLang="zh-CN" smtClean="0">
              <a:solidFill>
                <a:prstClr val="black"/>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5256584" cy="1785104"/>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汉诺塔游戏的代码实现</a:t>
            </a:r>
            <a:r>
              <a:rPr lang="en-US" altLang="zh-CN">
                <a:solidFill>
                  <a:prstClr val="black"/>
                </a:solidFill>
              </a:rPr>
              <a:t>:    </a:t>
            </a:r>
            <a:endParaRPr lang="en-US" altLang="zh-CN">
              <a:solidFill>
                <a:prstClr val="black"/>
              </a:solidFill>
            </a:endParaRPr>
          </a:p>
          <a:p>
            <a:pPr lvl="0"/>
            <a:endParaRPr lang="en-US" altLang="zh-CN">
              <a:solidFill>
                <a:prstClr val="black"/>
              </a:solidFill>
            </a:endParaRPr>
          </a:p>
          <a:p>
            <a:pPr lvl="0"/>
            <a:r>
              <a:rPr lang="zh-CN" altLang="en-US">
                <a:solidFill>
                  <a:prstClr val="black"/>
                </a:solidFill>
              </a:rPr>
              <a:t>看老师代码演示</a:t>
            </a:r>
            <a:r>
              <a:rPr lang="en-US" altLang="zh-CN">
                <a:solidFill>
                  <a:prstClr val="black"/>
                </a:solidFill>
              </a:rPr>
              <a:t>:</a:t>
            </a:r>
            <a:endParaRPr lang="en-US" altLang="zh-CN">
              <a:solidFill>
                <a:prstClr val="black"/>
              </a:solidFill>
            </a:endParaRPr>
          </a:p>
          <a:p>
            <a:pPr lvl="0"/>
            <a:endParaRPr lang="en-US" altLang="zh-CN">
              <a:solidFill>
                <a:prstClr val="black"/>
              </a:solidFill>
              <a:ea typeface="宋体" panose="02010600030101010101" pitchFamily="2" charset="-122"/>
            </a:endParaRPr>
          </a:p>
        </p:txBody>
      </p:sp>
      <p:sp>
        <p:nvSpPr>
          <p:cNvPr id="4" name="TextBox 3"/>
          <p:cNvSpPr txBox="1"/>
          <p:nvPr/>
        </p:nvSpPr>
        <p:spPr>
          <a:xfrm>
            <a:off x="931093" y="4666774"/>
            <a:ext cx="582211" cy="323165"/>
          </a:xfrm>
          <a:prstGeom prst="rect">
            <a:avLst/>
          </a:prstGeom>
          <a:noFill/>
        </p:spPr>
        <p:txBody>
          <a:bodyPr wrap="none" rtlCol="0">
            <a:spAutoFit/>
          </a:bodyPr>
          <a:lstStyle/>
          <a:p>
            <a:r>
              <a:rPr lang="en-US" altLang="zh-CN" sz="100" b="1"/>
              <a:t>public static void hanoiTower(int num, char a, char b, char c) {</a:t>
            </a:r>
            <a:endParaRPr lang="en-US" altLang="zh-CN" sz="100" b="1"/>
          </a:p>
          <a:p>
            <a:r>
              <a:rPr lang="en-US" altLang="zh-CN" sz="100"/>
              <a:t>// </a:t>
            </a:r>
            <a:r>
              <a:rPr lang="zh-CN" altLang="en-US" sz="100"/>
              <a:t>如果只有一个盘子。</a:t>
            </a:r>
            <a:endParaRPr lang="zh-CN" altLang="en-US" sz="100"/>
          </a:p>
          <a:p>
            <a:r>
              <a:rPr lang="en-US" altLang="zh-CN" sz="100" b="1"/>
              <a:t>if (num == 1) {</a:t>
            </a:r>
            <a:endParaRPr lang="en-US" altLang="zh-CN" sz="100" b="1"/>
          </a:p>
          <a:p>
            <a:r>
              <a:rPr lang="en-US" altLang="zh-CN" sz="100"/>
              <a:t>System.</a:t>
            </a:r>
            <a:r>
              <a:rPr lang="en-US" altLang="zh-CN" sz="100" b="1" i="1"/>
              <a:t>out.println("</a:t>
            </a:r>
            <a:r>
              <a:rPr lang="zh-CN" altLang="en-US" sz="100" b="1" i="1"/>
              <a:t>第</a:t>
            </a:r>
            <a:r>
              <a:rPr lang="en-US" altLang="zh-CN" sz="100" b="1" i="1"/>
              <a:t>1</a:t>
            </a:r>
            <a:r>
              <a:rPr lang="zh-CN" altLang="en-US" sz="100" b="1" i="1"/>
              <a:t>个盘子从</a:t>
            </a:r>
            <a:r>
              <a:rPr lang="en-US" altLang="zh-CN" sz="100" b="1" i="1"/>
              <a:t>"</a:t>
            </a:r>
            <a:r>
              <a:rPr lang="zh-CN" altLang="en-US" sz="100" b="1" i="1"/>
              <a:t> </a:t>
            </a:r>
            <a:r>
              <a:rPr lang="en-US" altLang="zh-CN" sz="100" b="1" i="1"/>
              <a:t>+ a + "-&gt;" + c);</a:t>
            </a:r>
            <a:endParaRPr lang="en-US" altLang="zh-CN" sz="100" b="1" i="1"/>
          </a:p>
          <a:p>
            <a:endParaRPr lang="zh-CN" altLang="en-US" sz="100"/>
          </a:p>
          <a:p>
            <a:r>
              <a:rPr lang="en-US" altLang="zh-CN" sz="100"/>
              <a:t>} </a:t>
            </a:r>
            <a:r>
              <a:rPr lang="en-US" altLang="zh-CN" sz="100" b="1"/>
              <a:t>else {</a:t>
            </a:r>
            <a:endParaRPr lang="en-US" altLang="zh-CN" sz="100" b="1"/>
          </a:p>
          <a:p>
            <a:r>
              <a:rPr lang="en-US" altLang="zh-CN" sz="100"/>
              <a:t>// </a:t>
            </a:r>
            <a:r>
              <a:rPr lang="zh-CN" altLang="en-US" sz="100"/>
              <a:t>有多少个盘子，都认为只有两个。上面的所有盘子和最下面一个盘子</a:t>
            </a:r>
            <a:endParaRPr lang="zh-CN" altLang="en-US" sz="100"/>
          </a:p>
          <a:p>
            <a:r>
              <a:rPr lang="en-US" altLang="zh-CN" sz="100"/>
              <a:t>// </a:t>
            </a:r>
            <a:r>
              <a:rPr lang="zh-CN" altLang="en-US" sz="100"/>
              <a:t>移动上面所有的盘子到</a:t>
            </a:r>
            <a:r>
              <a:rPr lang="en-US" altLang="zh-CN" sz="100"/>
              <a:t>b</a:t>
            </a:r>
            <a:r>
              <a:rPr lang="zh-CN" altLang="en-US" sz="100"/>
              <a:t>位置</a:t>
            </a:r>
            <a:r>
              <a:rPr lang="en-US" altLang="zh-CN" sz="100"/>
              <a:t>, </a:t>
            </a:r>
            <a:r>
              <a:rPr lang="zh-CN" altLang="en-US" sz="100"/>
              <a:t>会借助到</a:t>
            </a:r>
            <a:r>
              <a:rPr lang="en-US" altLang="zh-CN" sz="100"/>
              <a:t>c</a:t>
            </a:r>
            <a:r>
              <a:rPr lang="zh-CN" altLang="en-US" sz="100"/>
              <a:t>塔</a:t>
            </a:r>
            <a:endParaRPr lang="zh-CN" altLang="en-US" sz="100"/>
          </a:p>
          <a:p>
            <a:r>
              <a:rPr lang="en-US" altLang="zh-CN" sz="100" i="1"/>
              <a:t>hanoiTower(num - 1, a, c, b);</a:t>
            </a:r>
            <a:endParaRPr lang="en-US" altLang="zh-CN" sz="100" i="1"/>
          </a:p>
          <a:p>
            <a:r>
              <a:rPr lang="en-US" altLang="zh-CN" sz="100"/>
              <a:t>// </a:t>
            </a:r>
            <a:r>
              <a:rPr lang="zh-CN" altLang="en-US" sz="100"/>
              <a:t>移动最下面的盘子 </a:t>
            </a:r>
            <a:endParaRPr lang="zh-CN" altLang="en-US" sz="100"/>
          </a:p>
          <a:p>
            <a:r>
              <a:rPr lang="en-US" altLang="zh-CN" sz="100"/>
              <a:t>System.</a:t>
            </a:r>
            <a:r>
              <a:rPr lang="en-US" altLang="zh-CN" sz="100" b="1" i="1"/>
              <a:t>out.println("</a:t>
            </a:r>
            <a:r>
              <a:rPr lang="zh-CN" altLang="en-US" sz="100" b="1" i="1"/>
              <a:t>第</a:t>
            </a:r>
            <a:r>
              <a:rPr lang="en-US" altLang="zh-CN" sz="100" b="1" i="1"/>
              <a:t>"</a:t>
            </a:r>
            <a:r>
              <a:rPr lang="zh-CN" altLang="en-US" sz="100" b="1" i="1"/>
              <a:t> </a:t>
            </a:r>
            <a:r>
              <a:rPr lang="en-US" altLang="zh-CN" sz="100" b="1" i="1"/>
              <a:t>+ num + "</a:t>
            </a:r>
            <a:r>
              <a:rPr lang="zh-CN" altLang="en-US" sz="100" b="1" i="1"/>
              <a:t>个盘子从</a:t>
            </a:r>
            <a:r>
              <a:rPr lang="en-US" altLang="zh-CN" sz="100" b="1" i="1"/>
              <a:t>"</a:t>
            </a:r>
            <a:r>
              <a:rPr lang="zh-CN" altLang="en-US" sz="100" b="1" i="1"/>
              <a:t> </a:t>
            </a:r>
            <a:r>
              <a:rPr lang="en-US" altLang="zh-CN" sz="100" b="1" i="1"/>
              <a:t>+ a + "-&gt;" + c);</a:t>
            </a:r>
            <a:endParaRPr lang="en-US" altLang="zh-CN" sz="100" b="1" i="1"/>
          </a:p>
          <a:p>
            <a:r>
              <a:rPr lang="en-US" altLang="zh-CN" sz="100"/>
              <a:t>// </a:t>
            </a:r>
            <a:r>
              <a:rPr lang="zh-CN" altLang="en-US" sz="100"/>
              <a:t>把上面的所有盘子从</a:t>
            </a:r>
            <a:r>
              <a:rPr lang="en-US" altLang="zh-CN" sz="100"/>
              <a:t>B</a:t>
            </a:r>
            <a:r>
              <a:rPr lang="zh-CN" altLang="en-US" sz="100"/>
              <a:t>塔位置移到</a:t>
            </a:r>
            <a:r>
              <a:rPr lang="en-US" altLang="zh-CN" sz="100"/>
              <a:t>C</a:t>
            </a:r>
            <a:r>
              <a:rPr lang="zh-CN" altLang="en-US" sz="100"/>
              <a:t>塔位置</a:t>
            </a:r>
            <a:r>
              <a:rPr lang="en-US" altLang="zh-CN" sz="100"/>
              <a:t>, </a:t>
            </a:r>
            <a:r>
              <a:rPr lang="zh-CN" altLang="en-US" sz="100"/>
              <a:t>会借助到</a:t>
            </a:r>
            <a:r>
              <a:rPr lang="en-US" altLang="zh-CN" sz="100"/>
              <a:t>a</a:t>
            </a:r>
            <a:r>
              <a:rPr lang="zh-CN" altLang="en-US" sz="100"/>
              <a:t>塔</a:t>
            </a:r>
            <a:endParaRPr lang="zh-CN" altLang="en-US" sz="100"/>
          </a:p>
          <a:p>
            <a:r>
              <a:rPr lang="en-US" altLang="zh-CN" sz="100" i="1"/>
              <a:t>hanoiTower(num - 1, b, a, c);</a:t>
            </a:r>
            <a:endParaRPr lang="en-US" altLang="zh-CN" sz="100" i="1"/>
          </a:p>
          <a:p>
            <a:r>
              <a:rPr lang="en-US" altLang="zh-CN" sz="100"/>
              <a:t>}</a:t>
            </a:r>
            <a:endParaRPr lang="en-US" altLang="zh-CN" sz="100"/>
          </a:p>
          <a:p>
            <a:r>
              <a:rPr lang="en-US" altLang="zh-CN" sz="100"/>
              <a:t>}</a:t>
            </a:r>
            <a:endParaRPr lang="zh-CN" altLang="en-US" sz="100"/>
          </a:p>
        </p:txBody>
      </p:sp>
      <p:pic>
        <p:nvPicPr>
          <p:cNvPr id="5"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6341" y="2329288"/>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514853" y="4357440"/>
          <a:ext cx="523935" cy="451390"/>
        </p:xfrm>
        <a:graphic>
          <a:graphicData uri="http://schemas.openxmlformats.org/presentationml/2006/ole">
            <mc:AlternateContent xmlns:mc="http://schemas.openxmlformats.org/markup-compatibility/2006">
              <mc:Choice xmlns:v="urn:schemas-microsoft-com:vml" Requires="v">
                <p:oleObj spid="_x0000_s135254" name="包装程序外壳对象" showAsIcon="1" r:id="rId2" imgW="609600" imgH="523875" progId="Package">
                  <p:embed/>
                </p:oleObj>
              </mc:Choice>
              <mc:Fallback>
                <p:oleObj name="包装程序外壳对象" showAsIcon="1" r:id="rId2" imgW="609600" imgH="523875" progId="Package">
                  <p:embed/>
                  <p:pic>
                    <p:nvPicPr>
                      <p:cNvPr id="0" name="图片 135253"/>
                      <p:cNvPicPr/>
                      <p:nvPr/>
                    </p:nvPicPr>
                    <p:blipFill>
                      <a:blip r:embed="rId3"/>
                      <a:stretch>
                        <a:fillRect/>
                      </a:stretch>
                    </p:blipFill>
                    <p:spPr>
                      <a:xfrm>
                        <a:off x="8514853" y="4357440"/>
                        <a:ext cx="523935" cy="4513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a:t>
            </a:r>
            <a:r>
              <a:rPr lang="zh-CN" altLang="en-US" sz="2000" b="1">
                <a:solidFill>
                  <a:srgbClr val="0070C0"/>
                </a:solidFill>
                <a:ea typeface="宋体" panose="02010600030101010101" pitchFamily="2" charset="-122"/>
              </a:rPr>
              <a:t>包问</a:t>
            </a:r>
            <a:r>
              <a:rPr lang="zh-CN" altLang="en-US" sz="2000" b="1" smtClean="0">
                <a:solidFill>
                  <a:srgbClr val="0070C0"/>
                </a:solidFill>
                <a:ea typeface="宋体" panose="02010600030101010101" pitchFamily="2" charset="-122"/>
              </a:rPr>
              <a:t>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背</a:t>
            </a:r>
            <a:r>
              <a:rPr lang="zh-CN" altLang="en-US"/>
              <a:t>包问题：有一个背包，容量为</a:t>
            </a:r>
            <a:r>
              <a:rPr lang="en-US" altLang="zh-CN"/>
              <a:t>4</a:t>
            </a:r>
            <a:r>
              <a:rPr lang="zh-CN" altLang="en-US"/>
              <a:t>磅 ， 现有如下物</a:t>
            </a:r>
            <a:r>
              <a:rPr lang="zh-CN" altLang="en-US" smtClean="0"/>
              <a:t>品</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要</a:t>
            </a:r>
            <a:r>
              <a:rPr lang="zh-CN" altLang="en-US"/>
              <a:t>求达到的目标为装入的背包的总价值最大，并且重量不超</a:t>
            </a:r>
            <a:r>
              <a:rPr lang="zh-CN" altLang="en-US" smtClean="0"/>
              <a:t>出</a:t>
            </a:r>
            <a:endParaRPr lang="en-US" altLang="zh-CN" smtClean="0"/>
          </a:p>
          <a:p>
            <a:pPr marL="342900" indent="-342900">
              <a:buAutoNum type="arabicParenR"/>
            </a:pPr>
            <a:r>
              <a:rPr lang="zh-CN" altLang="en-US"/>
              <a:t>要</a:t>
            </a:r>
            <a:r>
              <a:rPr lang="zh-CN" altLang="en-US" smtClean="0"/>
              <a:t>求装入的物品不能重复</a:t>
            </a:r>
            <a:endParaRPr lang="en-US" altLang="zh-CN" smtClean="0"/>
          </a:p>
          <a:p>
            <a:pPr marL="342900" indent="-342900">
              <a:buAutoNum type="arabicParenR"/>
            </a:pPr>
            <a:endParaRPr lang="en-US" altLang="zh-CN" smtClean="0"/>
          </a:p>
          <a:p>
            <a:endParaRPr lang="en-US" altLang="zh-CN" smtClean="0">
              <a:ea typeface="宋体" panose="02010600030101010101" pitchFamily="2" charset="-122"/>
            </a:endParaRPr>
          </a:p>
        </p:txBody>
      </p:sp>
      <p:graphicFrame>
        <p:nvGraphicFramePr>
          <p:cNvPr id="3" name="表格 2"/>
          <p:cNvGraphicFramePr>
            <a:graphicFrameLocks noGrp="1"/>
          </p:cNvGraphicFramePr>
          <p:nvPr/>
        </p:nvGraphicFramePr>
        <p:xfrm>
          <a:off x="809997" y="2331263"/>
          <a:ext cx="5190306" cy="1341120"/>
        </p:xfrm>
        <a:graphic>
          <a:graphicData uri="http://schemas.openxmlformats.org/drawingml/2006/table">
            <a:tbl>
              <a:tblPr/>
              <a:tblGrid>
                <a:gridCol w="1730102"/>
                <a:gridCol w="1730102"/>
                <a:gridCol w="1730102"/>
              </a:tblGrid>
              <a:tr h="0">
                <a:tc>
                  <a:txBody>
                    <a:bodyPr/>
                    <a:lstStyle/>
                    <a:p>
                      <a:pPr algn="l"/>
                      <a:r>
                        <a:rPr lang="zh-CN" altLang="en-US" sz="1200" b="1">
                          <a:solidFill>
                            <a:srgbClr val="4F4F4F"/>
                          </a:solidFill>
                          <a:effectLst/>
                        </a:rPr>
                        <a:t>物品</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FontTx/>
              <a:buAutoNum type="arabicParenR"/>
            </a:pPr>
            <a:r>
              <a:rPr lang="zh-CN" altLang="en-US" smtClean="0"/>
              <a:t>动</a:t>
            </a:r>
            <a:r>
              <a:rPr lang="zh-CN" altLang="en-US"/>
              <a:t>态规</a:t>
            </a:r>
            <a:r>
              <a:rPr lang="zh-CN" altLang="en-US" smtClean="0"/>
              <a:t>划</a:t>
            </a:r>
            <a:r>
              <a:rPr lang="en-US" altLang="zh-CN" smtClean="0"/>
              <a:t>(</a:t>
            </a:r>
            <a:r>
              <a:rPr lang="en-US" altLang="zh-CN" b="1"/>
              <a:t>Dynamic </a:t>
            </a:r>
            <a:r>
              <a:rPr lang="en-US" altLang="zh-CN" b="1" smtClean="0"/>
              <a:t>Programming</a:t>
            </a:r>
            <a:r>
              <a:rPr lang="en-US" altLang="zh-CN" smtClean="0"/>
              <a:t>)</a:t>
            </a:r>
            <a:r>
              <a:rPr lang="zh-CN" altLang="en-US" smtClean="0"/>
              <a:t>算法的核心思想是：将</a:t>
            </a:r>
            <a:r>
              <a:rPr lang="zh-CN" altLang="en-US"/>
              <a:t>大问题划分为小问题进行解决，从而一步步获取最优解的处理算</a:t>
            </a:r>
            <a:r>
              <a:rPr lang="zh-CN" altLang="en-US" smtClean="0"/>
              <a:t>法</a:t>
            </a:r>
            <a:endParaRPr lang="en-US" altLang="zh-CN" smtClean="0"/>
          </a:p>
          <a:p>
            <a:pPr marL="342900" indent="-342900">
              <a:buAutoNum type="arabicParenR"/>
            </a:pPr>
            <a:endParaRPr lang="en-US" altLang="zh-CN" smtClean="0"/>
          </a:p>
          <a:p>
            <a:pPr marL="342900" indent="-342900">
              <a:buAutoNum type="arabicParenR"/>
            </a:pPr>
            <a:r>
              <a:rPr lang="zh-CN" altLang="en-US" smtClean="0"/>
              <a:t>动</a:t>
            </a:r>
            <a:r>
              <a:rPr lang="zh-CN" altLang="en-US"/>
              <a:t>态规划算法与分</a:t>
            </a:r>
            <a:r>
              <a:rPr lang="zh-CN" altLang="en-US" smtClean="0"/>
              <a:t>治</a:t>
            </a:r>
            <a:r>
              <a:rPr lang="zh-CN" altLang="en-US"/>
              <a:t>算</a:t>
            </a:r>
            <a:r>
              <a:rPr lang="zh-CN" altLang="en-US" smtClean="0"/>
              <a:t>法类似，</a:t>
            </a:r>
            <a:r>
              <a:rPr lang="zh-CN" altLang="en-US"/>
              <a:t>其基本思想也是将待求解问题分解成若干个子问题，先求解子问题，然后从这些子问题的解得到原问题的解</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与</a:t>
            </a:r>
            <a:r>
              <a:rPr lang="zh-CN" altLang="en-US"/>
              <a:t>分治法不同的是，</a:t>
            </a:r>
            <a:r>
              <a:rPr lang="zh-CN" altLang="en-US" b="1"/>
              <a:t>适合于用动态规划求解的问题，经分解得到子问题往往不是互相独立的</a:t>
            </a:r>
            <a:r>
              <a:rPr lang="zh-CN" altLang="en-US" b="1" smtClean="0"/>
              <a:t>。</a:t>
            </a:r>
            <a:r>
              <a:rPr lang="zh-CN" altLang="en-US"/>
              <a:t> </a:t>
            </a:r>
            <a:r>
              <a:rPr lang="en-US" altLang="zh-CN" smtClean="0"/>
              <a:t>( </a:t>
            </a:r>
            <a:r>
              <a:rPr lang="zh-CN" altLang="en-US" smtClean="0"/>
              <a:t>即</a:t>
            </a:r>
            <a:r>
              <a:rPr lang="zh-CN" altLang="en-US"/>
              <a:t>下一个子阶段的求解是建立在上一个子阶段的解的基础上，进行进一步的求</a:t>
            </a:r>
            <a:r>
              <a:rPr lang="zh-CN" altLang="en-US" smtClean="0"/>
              <a:t>解 </a:t>
            </a:r>
            <a:r>
              <a:rPr lang="en-US" altLang="zh-CN" smtClean="0"/>
              <a:t>)</a:t>
            </a:r>
            <a:endParaRPr lang="en-US" altLang="zh-CN" smtClean="0"/>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a:t>动态规</a:t>
            </a:r>
            <a:r>
              <a:rPr lang="zh-CN" altLang="en-US" smtClean="0"/>
              <a:t>划</a:t>
            </a:r>
            <a:r>
              <a:rPr lang="zh-CN" altLang="en-US"/>
              <a:t>可</a:t>
            </a:r>
            <a:r>
              <a:rPr lang="zh-CN" altLang="en-US" smtClean="0"/>
              <a:t>以通过</a:t>
            </a:r>
            <a:r>
              <a:rPr lang="zh-CN" altLang="en-US" b="1" smtClean="0"/>
              <a:t>填</a:t>
            </a:r>
            <a:r>
              <a:rPr lang="zh-CN" altLang="en-US" b="1"/>
              <a:t>表的方式</a:t>
            </a:r>
            <a:r>
              <a:rPr lang="zh-CN" altLang="en-US" smtClean="0"/>
              <a:t>来</a:t>
            </a:r>
            <a:r>
              <a:rPr lang="zh-CN" altLang="en-US"/>
              <a:t>逐</a:t>
            </a:r>
            <a:r>
              <a:rPr lang="zh-CN" altLang="en-US" smtClean="0"/>
              <a:t>步推进，得到最优解</a:t>
            </a:r>
            <a:r>
              <a:rPr lang="en-US" altLang="zh-CN" smtClean="0"/>
              <a:t>.</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a:t>
            </a:r>
            <a:r>
              <a:rPr lang="zh-CN" altLang="en-US" smtClean="0"/>
              <a:t>复</a:t>
            </a:r>
            <a:endParaRPr lang="en-US" altLang="zh-CN"/>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331263"/>
          <a:ext cx="5190306" cy="1341120"/>
        </p:xfrm>
        <a:graphic>
          <a:graphicData uri="http://schemas.openxmlformats.org/drawingml/2006/table">
            <a:tbl>
              <a:tblPr/>
              <a:tblGrid>
                <a:gridCol w="1730102"/>
                <a:gridCol w="1730102"/>
                <a:gridCol w="1730102"/>
              </a:tblGrid>
              <a:tr h="0">
                <a:tc>
                  <a:txBody>
                    <a:bodyPr/>
                    <a:lstStyle/>
                    <a:p>
                      <a:pPr algn="l"/>
                      <a:r>
                        <a:rPr lang="zh-CN" altLang="en-US" sz="1200" b="1">
                          <a:solidFill>
                            <a:srgbClr val="4F4F4F"/>
                          </a:solidFill>
                          <a:effectLst/>
                        </a:rPr>
                        <a:t>物品</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227754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3"/>
            </a:pPr>
            <a:r>
              <a:rPr lang="zh-CN" altLang="en-US" smtClean="0"/>
              <a:t>思路分析和图解</a:t>
            </a:r>
            <a:endParaRPr lang="en-US" altLang="zh-CN"/>
          </a:p>
          <a:p>
            <a:pPr marL="285750" indent="-285750">
              <a:buFont typeface="Arial" panose="020B0604020202020204" pitchFamily="34" charset="0"/>
              <a:buChar char="•"/>
            </a:pPr>
            <a:r>
              <a:rPr lang="zh-CN" altLang="en-US" sz="1700"/>
              <a:t>背包问题主要是指一个给定容量的背包、若干具有一定价值和重量的物品，如何选择物品放入背包使物品的价值最大。其中又分</a:t>
            </a:r>
            <a:r>
              <a:rPr lang="en-US" altLang="zh-CN" sz="1700"/>
              <a:t>01</a:t>
            </a:r>
            <a:r>
              <a:rPr lang="zh-CN" altLang="en-US" sz="1700"/>
              <a:t>背包</a:t>
            </a:r>
            <a:r>
              <a:rPr lang="zh-CN" altLang="en-US" sz="1700" smtClean="0"/>
              <a:t>和</a:t>
            </a:r>
            <a:r>
              <a:rPr lang="zh-CN" altLang="en-US" sz="1700"/>
              <a:t>完全</a:t>
            </a:r>
            <a:r>
              <a:rPr lang="zh-CN" altLang="en-US" sz="1700" smtClean="0"/>
              <a:t>背包</a:t>
            </a:r>
            <a:r>
              <a:rPr lang="en-US" altLang="zh-CN" sz="1700" smtClean="0"/>
              <a:t>(</a:t>
            </a:r>
            <a:r>
              <a:rPr lang="zh-CN" altLang="en-US" sz="1700" smtClean="0"/>
              <a:t>完全背包指的是：</a:t>
            </a:r>
            <a:r>
              <a:rPr lang="zh-CN" altLang="en-US" sz="1600" smtClean="0"/>
              <a:t>每</a:t>
            </a:r>
            <a:r>
              <a:rPr lang="zh-CN" altLang="en-US" sz="1600"/>
              <a:t>种物品都有无限件可用</a:t>
            </a:r>
            <a:r>
              <a:rPr lang="en-US" altLang="zh-CN" sz="1700" smtClean="0"/>
              <a:t>)</a:t>
            </a:r>
            <a:endParaRPr lang="en-US" altLang="zh-CN" sz="1700"/>
          </a:p>
          <a:p>
            <a:pPr marL="285750" indent="-285750">
              <a:buFont typeface="Arial" panose="020B0604020202020204" pitchFamily="34" charset="0"/>
              <a:buChar char="•"/>
            </a:pPr>
            <a:r>
              <a:rPr lang="zh-CN" altLang="en-US" sz="1700" smtClean="0"/>
              <a:t>这里的问题属于</a:t>
            </a:r>
            <a:r>
              <a:rPr lang="en-US" altLang="zh-CN" sz="1700" smtClean="0"/>
              <a:t>01</a:t>
            </a:r>
            <a:r>
              <a:rPr lang="zh-CN" altLang="en-US" sz="1700"/>
              <a:t>背包，即每个物品最多放一个。而无限背包可以转化为</a:t>
            </a:r>
            <a:r>
              <a:rPr lang="en-US" altLang="zh-CN" sz="1700"/>
              <a:t>01</a:t>
            </a:r>
            <a:r>
              <a:rPr lang="zh-CN" altLang="en-US" sz="1700"/>
              <a:t>背包</a:t>
            </a:r>
            <a:r>
              <a:rPr lang="zh-CN" altLang="en-US" sz="1700" smtClean="0"/>
              <a:t>。</a:t>
            </a:r>
            <a:endParaRPr lang="en-US" altLang="zh-CN" sz="1700" smtClean="0"/>
          </a:p>
          <a:p>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4601260"/>
          </a:xfrm>
          <a:prstGeom prst="rect">
            <a:avLst/>
          </a:prstGeom>
          <a:solidFill>
            <a:schemeClr val="bg1">
              <a:lumMod val="95000"/>
            </a:schemeClr>
          </a:solid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3"/>
            </a:pPr>
            <a:r>
              <a:rPr lang="zh-CN" altLang="en-US" smtClean="0"/>
              <a:t>思路分析和图解</a:t>
            </a:r>
            <a:endParaRPr lang="en-US" altLang="zh-CN"/>
          </a:p>
          <a:p>
            <a:pPr marL="285750" indent="-285750">
              <a:buFont typeface="Arial" panose="020B0604020202020204" pitchFamily="34" charset="0"/>
              <a:buChar char="•"/>
            </a:pPr>
            <a:r>
              <a:rPr lang="zh-CN" altLang="en-US" sz="1700" smtClean="0"/>
              <a:t>算</a:t>
            </a:r>
            <a:r>
              <a:rPr lang="zh-CN" altLang="en-US" sz="1700"/>
              <a:t>法的主要思想，利用动态规划来解决。每次遍历到的第</a:t>
            </a:r>
            <a:r>
              <a:rPr lang="en-US" altLang="zh-CN" sz="1700"/>
              <a:t>i</a:t>
            </a:r>
            <a:r>
              <a:rPr lang="zh-CN" altLang="en-US" sz="1700"/>
              <a:t>个物品，根据</a:t>
            </a:r>
            <a:r>
              <a:rPr lang="en-US" altLang="zh-CN" sz="1700"/>
              <a:t>w[i]</a:t>
            </a:r>
            <a:r>
              <a:rPr lang="zh-CN" altLang="en-US" sz="1700"/>
              <a:t>和</a:t>
            </a:r>
            <a:r>
              <a:rPr lang="en-US" altLang="zh-CN" sz="1700"/>
              <a:t>v[i]</a:t>
            </a:r>
            <a:r>
              <a:rPr lang="zh-CN" altLang="en-US" sz="1700"/>
              <a:t>来确定是否需要将该物品放入背包中。即对于给定的</a:t>
            </a:r>
            <a:r>
              <a:rPr lang="en-US" altLang="zh-CN" sz="1700"/>
              <a:t>n</a:t>
            </a:r>
            <a:r>
              <a:rPr lang="zh-CN" altLang="en-US" sz="1700"/>
              <a:t>个物品，设</a:t>
            </a:r>
            <a:r>
              <a:rPr lang="en-US" altLang="zh-CN" sz="1700"/>
              <a:t>v[i]</a:t>
            </a:r>
            <a:r>
              <a:rPr lang="zh-CN" altLang="en-US" sz="1700"/>
              <a:t>、</a:t>
            </a:r>
            <a:r>
              <a:rPr lang="en-US" altLang="zh-CN" sz="1700"/>
              <a:t>w[i]</a:t>
            </a:r>
            <a:r>
              <a:rPr lang="zh-CN" altLang="en-US" sz="1700"/>
              <a:t>分别为第</a:t>
            </a:r>
            <a:r>
              <a:rPr lang="en-US" altLang="zh-CN" sz="1700"/>
              <a:t>i</a:t>
            </a:r>
            <a:r>
              <a:rPr lang="zh-CN" altLang="en-US" sz="1700"/>
              <a:t>个物品的价值和重量，</a:t>
            </a:r>
            <a:r>
              <a:rPr lang="en-US" altLang="zh-CN" sz="1700"/>
              <a:t>C</a:t>
            </a:r>
            <a:r>
              <a:rPr lang="zh-CN" altLang="en-US" sz="1700"/>
              <a:t>为背包的容量。再令</a:t>
            </a:r>
            <a:r>
              <a:rPr lang="en-US" altLang="zh-CN" sz="1700"/>
              <a:t>v[i][j]</a:t>
            </a:r>
            <a:r>
              <a:rPr lang="zh-CN" altLang="en-US" sz="1700"/>
              <a:t>表示在前</a:t>
            </a:r>
            <a:r>
              <a:rPr lang="en-US" altLang="zh-CN" sz="1700"/>
              <a:t>i</a:t>
            </a:r>
            <a:r>
              <a:rPr lang="zh-CN" altLang="en-US" sz="1700"/>
              <a:t>个物品中能够装入容量为</a:t>
            </a:r>
            <a:r>
              <a:rPr lang="en-US" altLang="zh-CN" sz="1700"/>
              <a:t>j</a:t>
            </a:r>
            <a:r>
              <a:rPr lang="zh-CN" altLang="en-US" sz="1700"/>
              <a:t>的背包中的最大价值。则我们有下面的结果</a:t>
            </a:r>
            <a:r>
              <a:rPr lang="zh-CN" altLang="en-US" sz="1700" smtClean="0"/>
              <a:t>：</a:t>
            </a:r>
            <a:br>
              <a:rPr lang="en-US" altLang="zh-CN" sz="1700" smtClean="0"/>
            </a:br>
            <a:br>
              <a:rPr lang="en-US" altLang="zh-CN" sz="1700" smtClean="0"/>
            </a:br>
            <a:r>
              <a:rPr lang="en-US" altLang="zh-CN" sz="1700" smtClean="0"/>
              <a:t>(1)  v[i</a:t>
            </a:r>
            <a:r>
              <a:rPr lang="en-US" altLang="zh-CN" sz="1700"/>
              <a:t>][0]=v[0][j]=</a:t>
            </a:r>
            <a:r>
              <a:rPr lang="en-US" altLang="zh-CN" sz="1700" smtClean="0"/>
              <a:t>0; //</a:t>
            </a:r>
            <a:r>
              <a:rPr lang="zh-CN" altLang="en-US" sz="1700" smtClean="0"/>
              <a:t>表示 填入表 第一行和第一列是</a:t>
            </a:r>
            <a:r>
              <a:rPr lang="en-US" altLang="zh-CN" sz="1700" smtClean="0"/>
              <a:t>0</a:t>
            </a:r>
            <a:endParaRPr lang="en-US" altLang="zh-CN" sz="1700" smtClean="0"/>
          </a:p>
          <a:p>
            <a:r>
              <a:rPr lang="en-US" altLang="zh-CN" sz="1700" smtClean="0"/>
              <a:t>      (2) </a:t>
            </a:r>
            <a:r>
              <a:rPr lang="zh-CN" altLang="en-US" sz="1700" smtClean="0"/>
              <a:t>当</a:t>
            </a:r>
            <a:r>
              <a:rPr lang="en-US" altLang="zh-CN" sz="1700"/>
              <a:t>w[i]&gt; j </a:t>
            </a:r>
            <a:r>
              <a:rPr lang="zh-CN" altLang="en-US" sz="1700" smtClean="0"/>
              <a:t>时：</a:t>
            </a:r>
            <a:r>
              <a:rPr lang="en-US" altLang="zh-CN" sz="1700" smtClean="0"/>
              <a:t>v[i</a:t>
            </a:r>
            <a:r>
              <a:rPr lang="en-US" altLang="zh-CN" sz="1700"/>
              <a:t>][j]=v[i-1][j]  </a:t>
            </a:r>
            <a:r>
              <a:rPr lang="en-US" altLang="zh-CN" sz="1700" smtClean="0"/>
              <a:t> // </a:t>
            </a:r>
            <a:r>
              <a:rPr lang="zh-CN" altLang="en-US" sz="1700" smtClean="0"/>
              <a:t>当准备加入新增的商品的容量大于 </a:t>
            </a:r>
            <a:r>
              <a:rPr lang="zh-CN" altLang="en-US" sz="1700"/>
              <a:t>当</a:t>
            </a:r>
            <a:r>
              <a:rPr lang="zh-CN" altLang="en-US" sz="1700" smtClean="0"/>
              <a:t>前背包的容量时，就直接使用上一个单元格的装入策略</a:t>
            </a:r>
            <a:endParaRPr lang="en-US" altLang="zh-CN" sz="1700" smtClean="0"/>
          </a:p>
          <a:p>
            <a:r>
              <a:rPr lang="en-US" altLang="zh-CN" sz="1700"/>
              <a:t> </a:t>
            </a:r>
            <a:r>
              <a:rPr lang="en-US" altLang="zh-CN" sz="1700" smtClean="0"/>
              <a:t>     (3) </a:t>
            </a:r>
            <a:r>
              <a:rPr lang="zh-CN" altLang="en-US" sz="1700" smtClean="0"/>
              <a:t>当</a:t>
            </a:r>
            <a:r>
              <a:rPr lang="en-US" altLang="zh-CN" sz="1700"/>
              <a:t>j&gt;=w[i</a:t>
            </a:r>
            <a:r>
              <a:rPr lang="en-US" altLang="zh-CN" sz="1700" smtClean="0"/>
              <a:t>]</a:t>
            </a:r>
            <a:r>
              <a:rPr lang="zh-CN" altLang="en-US" sz="1700" smtClean="0"/>
              <a:t>时：</a:t>
            </a:r>
            <a:r>
              <a:rPr lang="en-US" altLang="zh-CN" sz="1700" smtClean="0"/>
              <a:t> v[i</a:t>
            </a:r>
            <a:r>
              <a:rPr lang="en-US" altLang="zh-CN" sz="1700"/>
              <a:t>][j]=max{v[i-1][j], v[i</a:t>
            </a:r>
            <a:r>
              <a:rPr lang="en-US" altLang="zh-CN" sz="1700" smtClean="0"/>
              <a:t>]+v[i-1</a:t>
            </a:r>
            <a:r>
              <a:rPr lang="en-US" altLang="zh-CN" sz="1700"/>
              <a:t>][j-w[i</a:t>
            </a:r>
            <a:r>
              <a:rPr lang="en-US" altLang="zh-CN" sz="1700" smtClean="0"/>
              <a:t>]]} </a:t>
            </a:r>
            <a:r>
              <a:rPr lang="en-US" altLang="zh-CN" sz="1700"/>
              <a:t> </a:t>
            </a:r>
            <a:endParaRPr lang="en-US" altLang="zh-CN" sz="1700" smtClean="0"/>
          </a:p>
          <a:p>
            <a:r>
              <a:rPr lang="en-US" altLang="zh-CN" sz="1400" smtClean="0"/>
              <a:t>// </a:t>
            </a:r>
            <a:r>
              <a:rPr lang="zh-CN" altLang="en-US" sz="1400" smtClean="0"/>
              <a:t>当 准备加入的新增的商品的容量小于等于当前背包的容量</a:t>
            </a:r>
            <a:r>
              <a:rPr lang="en-US" altLang="zh-CN" sz="1400" smtClean="0"/>
              <a:t>,</a:t>
            </a:r>
            <a:endParaRPr lang="en-US" altLang="zh-CN" sz="1400" smtClean="0"/>
          </a:p>
          <a:p>
            <a:r>
              <a:rPr lang="en-US" altLang="zh-CN" sz="1400" smtClean="0"/>
              <a:t>// </a:t>
            </a:r>
            <a:r>
              <a:rPr lang="zh-CN" altLang="en-US" sz="1400" smtClean="0"/>
              <a:t>装入的方式</a:t>
            </a:r>
            <a:r>
              <a:rPr lang="en-US" altLang="zh-CN" sz="1400" smtClean="0"/>
              <a:t>:</a:t>
            </a:r>
            <a:endParaRPr lang="en-US" altLang="zh-CN" sz="1400"/>
          </a:p>
          <a:p>
            <a:r>
              <a:rPr lang="en-US" altLang="zh-CN" sz="1400"/>
              <a:t>v[i-1][j</a:t>
            </a:r>
            <a:r>
              <a:rPr lang="en-US" altLang="zh-CN" sz="1400" smtClean="0"/>
              <a:t>]</a:t>
            </a:r>
            <a:r>
              <a:rPr lang="zh-CN" altLang="en-US" sz="1400" smtClean="0"/>
              <a:t>： </a:t>
            </a:r>
            <a:r>
              <a:rPr lang="zh-CN" altLang="en-US" sz="1400"/>
              <a:t>就</a:t>
            </a:r>
            <a:r>
              <a:rPr lang="zh-CN" altLang="en-US" sz="1400" smtClean="0"/>
              <a:t>是上一个单元格的装入的最大值</a:t>
            </a:r>
            <a:endParaRPr lang="en-US" altLang="zh-CN" sz="1400" smtClean="0"/>
          </a:p>
          <a:p>
            <a:r>
              <a:rPr lang="en-US" altLang="zh-CN" sz="1400"/>
              <a:t>v[i</a:t>
            </a:r>
            <a:r>
              <a:rPr lang="en-US" altLang="zh-CN" sz="1400" smtClean="0"/>
              <a:t>] : </a:t>
            </a:r>
            <a:r>
              <a:rPr lang="zh-CN" altLang="en-US" sz="1400" smtClean="0"/>
              <a:t>表示当前商品的价值 </a:t>
            </a:r>
            <a:endParaRPr lang="en-US" altLang="zh-CN" sz="1400" smtClean="0"/>
          </a:p>
          <a:p>
            <a:r>
              <a:rPr lang="en-US" altLang="zh-CN" sz="1400" smtClean="0"/>
              <a:t>v[i-1</a:t>
            </a:r>
            <a:r>
              <a:rPr lang="en-US" altLang="zh-CN" sz="1400"/>
              <a:t>][j-w[i</a:t>
            </a:r>
            <a:r>
              <a:rPr lang="en-US" altLang="zh-CN" sz="1400" smtClean="0"/>
              <a:t>]] </a:t>
            </a:r>
            <a:r>
              <a:rPr lang="zh-CN" altLang="en-US" sz="1400" smtClean="0"/>
              <a:t>： </a:t>
            </a:r>
            <a:r>
              <a:rPr lang="zh-CN" altLang="en-US" sz="1400"/>
              <a:t>装</a:t>
            </a:r>
            <a:r>
              <a:rPr lang="zh-CN" altLang="en-US" sz="1400" smtClean="0"/>
              <a:t>入</a:t>
            </a:r>
            <a:r>
              <a:rPr lang="en-US" altLang="zh-CN" sz="1400" smtClean="0"/>
              <a:t>i-1</a:t>
            </a:r>
            <a:r>
              <a:rPr lang="zh-CN" altLang="en-US" sz="1400" smtClean="0"/>
              <a:t>商品，到剩余空间</a:t>
            </a:r>
            <a:r>
              <a:rPr lang="en-US" altLang="zh-CN" sz="1400" smtClean="0"/>
              <a:t>j-w[i]</a:t>
            </a:r>
            <a:r>
              <a:rPr lang="zh-CN" altLang="en-US" sz="1400" smtClean="0"/>
              <a:t>的最大值</a:t>
            </a:r>
            <a:endParaRPr lang="en-US" altLang="zh-CN" sz="1400" smtClean="0"/>
          </a:p>
          <a:p>
            <a:r>
              <a:rPr lang="zh-CN" altLang="en-US" sz="1400"/>
              <a:t>当</a:t>
            </a:r>
            <a:r>
              <a:rPr lang="en-US" altLang="zh-CN" sz="1400"/>
              <a:t>j&gt;=w[i]</a:t>
            </a:r>
            <a:r>
              <a:rPr lang="zh-CN" altLang="en-US" sz="1400"/>
              <a:t>时：</a:t>
            </a:r>
            <a:r>
              <a:rPr lang="en-US" altLang="zh-CN" sz="1400"/>
              <a:t> v[i][j]=max{v[i-1][j], v[i]+v[i-1][j-w[i</a:t>
            </a:r>
            <a:r>
              <a:rPr lang="en-US" altLang="zh-CN" sz="1400" smtClean="0"/>
              <a:t>]]} : </a:t>
            </a:r>
            <a:endParaRPr lang="en-US" altLang="zh-CN" sz="1400">
              <a:ea typeface="宋体" panose="02010600030101010101" pitchFamily="2" charset="-122"/>
            </a:endParaRPr>
          </a:p>
        </p:txBody>
      </p:sp>
      <p:graphicFrame>
        <p:nvGraphicFramePr>
          <p:cNvPr id="3" name="对象 2"/>
          <p:cNvGraphicFramePr>
            <a:graphicFrameLocks noChangeAspect="1"/>
          </p:cNvGraphicFramePr>
          <p:nvPr/>
        </p:nvGraphicFramePr>
        <p:xfrm>
          <a:off x="6354613" y="4392463"/>
          <a:ext cx="2088232" cy="566987"/>
        </p:xfrm>
        <a:graphic>
          <a:graphicData uri="http://schemas.openxmlformats.org/presentationml/2006/ole">
            <mc:AlternateContent xmlns:mc="http://schemas.openxmlformats.org/markup-compatibility/2006">
              <mc:Choice xmlns:v="urn:schemas-microsoft-com:vml" Requires="v">
                <p:oleObj spid="_x0000_s152615" name="包装程序外壳对象" showAsIcon="1" r:id="rId1" imgW="1952625" imgH="523875" progId="Package">
                  <p:embed/>
                </p:oleObj>
              </mc:Choice>
              <mc:Fallback>
                <p:oleObj name="包装程序外壳对象" showAsIcon="1" r:id="rId1" imgW="1952625" imgH="523875" progId="Package">
                  <p:embed/>
                  <p:pic>
                    <p:nvPicPr>
                      <p:cNvPr id="0" name="图片 152614"/>
                      <p:cNvPicPr/>
                      <p:nvPr/>
                    </p:nvPicPr>
                    <p:blipFill>
                      <a:blip r:embed="rId2"/>
                      <a:stretch>
                        <a:fillRect/>
                      </a:stretch>
                    </p:blipFill>
                    <p:spPr>
                      <a:xfrm>
                        <a:off x="6354613" y="4392463"/>
                        <a:ext cx="2088232" cy="5669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95410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4"/>
            </a:pPr>
            <a:r>
              <a:rPr lang="zh-CN" altLang="en-US" smtClean="0"/>
              <a:t>代码实现</a:t>
            </a:r>
            <a:r>
              <a:rPr lang="en-US" altLang="zh-CN" smtClean="0">
                <a:ea typeface="宋体" panose="02010600030101010101" pitchFamily="2" charset="-122"/>
              </a:rPr>
              <a:t>: </a:t>
            </a:r>
            <a:r>
              <a:rPr lang="zh-CN" altLang="en-US" smtClean="0">
                <a:ea typeface="宋体" panose="02010600030101010101" pitchFamily="2" charset="-122"/>
              </a:rPr>
              <a:t>看老师演示</a:t>
            </a:r>
            <a:endParaRPr lang="en-US" altLang="zh-CN" smtClean="0"/>
          </a:p>
        </p:txBody>
      </p:sp>
      <p:sp>
        <p:nvSpPr>
          <p:cNvPr id="4" name="TextBox 3"/>
          <p:cNvSpPr txBox="1"/>
          <p:nvPr/>
        </p:nvSpPr>
        <p:spPr>
          <a:xfrm>
            <a:off x="1010129" y="3870404"/>
            <a:ext cx="663964" cy="954107"/>
          </a:xfrm>
          <a:prstGeom prst="rect">
            <a:avLst/>
          </a:prstGeom>
          <a:noFill/>
        </p:spPr>
        <p:txBody>
          <a:bodyPr wrap="none" rtlCol="0">
            <a:spAutoFit/>
          </a:bodyPr>
          <a:lstStyle/>
          <a:p>
            <a:r>
              <a:rPr lang="en-US" altLang="zh-CN" sz="100" b="1"/>
              <a:t>package com.atguigu.bag;</a:t>
            </a:r>
            <a:endParaRPr lang="en-US" altLang="zh-CN" sz="100" b="1"/>
          </a:p>
          <a:p>
            <a:r>
              <a:rPr lang="en-US" altLang="zh-CN" sz="100" b="1"/>
              <a:t>public class KnapsackProblem {</a:t>
            </a:r>
            <a:endParaRPr lang="en-US" altLang="zh-CN" sz="100" b="1"/>
          </a:p>
          <a:p>
            <a:r>
              <a:rPr lang="zh-CN" altLang="en-US" sz="100"/>
              <a:t> </a:t>
            </a:r>
            <a:endParaRPr lang="zh-CN" altLang="en-US" sz="100"/>
          </a:p>
          <a:p>
            <a:r>
              <a:rPr lang="en-US" altLang="zh-CN" sz="100" b="1"/>
              <a:t>public static void main(String[] args) {</a:t>
            </a:r>
            <a:endParaRPr lang="en-US" altLang="zh-CN" sz="100" b="1"/>
          </a:p>
          <a:p>
            <a:endParaRPr lang="zh-CN" altLang="en-US" sz="100"/>
          </a:p>
          <a:p>
            <a:endParaRPr lang="zh-CN" altLang="en-US" sz="100"/>
          </a:p>
          <a:p>
            <a:r>
              <a:rPr lang="en-US" altLang="zh-CN" sz="100" b="1"/>
              <a:t>int[] weight = {1,4,3}; //</a:t>
            </a:r>
            <a:r>
              <a:rPr lang="zh-CN" altLang="en-US" sz="100" b="1"/>
              <a:t>物品重量 </a:t>
            </a:r>
            <a:r>
              <a:rPr lang="en-US" altLang="zh-CN" sz="100" b="1"/>
              <a:t>// [6, 5] [2,3][3,4]</a:t>
            </a:r>
            <a:endParaRPr lang="en-US" altLang="zh-CN" sz="100" b="1"/>
          </a:p>
          <a:p>
            <a:r>
              <a:rPr lang="en-US" altLang="zh-CN" sz="100" b="1"/>
              <a:t>int[] val = {1500,3000,2000}; //</a:t>
            </a:r>
            <a:r>
              <a:rPr lang="zh-CN" altLang="en-US" sz="100" b="1"/>
              <a:t>物品价值</a:t>
            </a:r>
            <a:endParaRPr lang="zh-CN" altLang="en-US" sz="100" b="1"/>
          </a:p>
          <a:p>
            <a:r>
              <a:rPr lang="en-US" altLang="zh-CN" sz="100" b="1"/>
              <a:t>int m = 4; //</a:t>
            </a:r>
            <a:r>
              <a:rPr lang="zh-CN" altLang="en-US" sz="100" b="1"/>
              <a:t>背包容量</a:t>
            </a:r>
            <a:endParaRPr lang="zh-CN" altLang="en-US" sz="100" b="1"/>
          </a:p>
          <a:p>
            <a:r>
              <a:rPr lang="en-US" altLang="zh-CN" sz="100" b="1"/>
              <a:t>int n = val.length; //</a:t>
            </a:r>
            <a:r>
              <a:rPr lang="zh-CN" altLang="en-US" sz="100" b="1"/>
              <a:t>物品个数</a:t>
            </a:r>
            <a:endParaRPr lang="zh-CN" altLang="en-US" sz="100" b="1"/>
          </a:p>
          <a:p>
            <a:endParaRPr lang="zh-CN" altLang="en-US" sz="100"/>
          </a:p>
          <a:p>
            <a:r>
              <a:rPr lang="en-US" altLang="zh-CN" sz="100" b="1"/>
              <a:t>int[][] f = new int[n+1][m+1]; //f[i][j]</a:t>
            </a:r>
            <a:r>
              <a:rPr lang="zh-CN" altLang="en-US" sz="100" b="1"/>
              <a:t>表示前</a:t>
            </a:r>
            <a:r>
              <a:rPr lang="en-US" altLang="zh-CN" sz="100" b="1"/>
              <a:t>i</a:t>
            </a:r>
            <a:r>
              <a:rPr lang="zh-CN" altLang="en-US" sz="100" b="1"/>
              <a:t>个物品能装入容量为</a:t>
            </a:r>
            <a:r>
              <a:rPr lang="en-US" altLang="zh-CN" sz="100" b="1"/>
              <a:t>j</a:t>
            </a:r>
            <a:r>
              <a:rPr lang="zh-CN" altLang="en-US" sz="100" b="1"/>
              <a:t>的背包中的最大价值</a:t>
            </a:r>
            <a:endParaRPr lang="zh-CN" altLang="en-US" sz="100" b="1"/>
          </a:p>
          <a:p>
            <a:r>
              <a:rPr lang="en-US" altLang="zh-CN" sz="100" b="1"/>
              <a:t>int[][] path = new int[n+1][m+1];</a:t>
            </a:r>
            <a:endParaRPr lang="en-US" altLang="zh-CN" sz="100" b="1"/>
          </a:p>
          <a:p>
            <a:r>
              <a:rPr lang="en-US" altLang="zh-CN" sz="100"/>
              <a:t>//</a:t>
            </a:r>
            <a:r>
              <a:rPr lang="zh-CN" altLang="en-US" sz="100"/>
              <a:t>初始化第一列和第一行</a:t>
            </a:r>
            <a:endParaRPr lang="zh-CN" altLang="en-US" sz="100"/>
          </a:p>
          <a:p>
            <a:r>
              <a:rPr lang="en-US" altLang="zh-CN" sz="100" b="1"/>
              <a:t>for(int i=0;i&lt;f.length;i++){</a:t>
            </a:r>
            <a:endParaRPr lang="en-US" altLang="zh-CN" sz="100" b="1"/>
          </a:p>
          <a:p>
            <a:r>
              <a:rPr lang="en-US" altLang="zh-CN" sz="100"/>
              <a:t>f[i][0] = 0;</a:t>
            </a:r>
            <a:endParaRPr lang="en-US" altLang="zh-CN" sz="100"/>
          </a:p>
          <a:p>
            <a:r>
              <a:rPr lang="en-US" altLang="zh-CN" sz="100"/>
              <a:t>}</a:t>
            </a:r>
            <a:endParaRPr lang="en-US" altLang="zh-CN" sz="100"/>
          </a:p>
          <a:p>
            <a:r>
              <a:rPr lang="en-US" altLang="zh-CN" sz="100" b="1"/>
              <a:t>for(int i=0;i&lt;f[0].length;i++){</a:t>
            </a:r>
            <a:endParaRPr lang="en-US" altLang="zh-CN" sz="100" b="1"/>
          </a:p>
          <a:p>
            <a:r>
              <a:rPr lang="en-US" altLang="zh-CN" sz="100"/>
              <a:t>f[0][i] = 0;</a:t>
            </a:r>
            <a:endParaRPr lang="en-US" altLang="zh-CN" sz="100"/>
          </a:p>
          <a:p>
            <a:r>
              <a:rPr lang="en-US" altLang="zh-CN" sz="100"/>
              <a:t>}</a:t>
            </a:r>
            <a:endParaRPr lang="en-US" altLang="zh-CN" sz="100"/>
          </a:p>
          <a:p>
            <a:r>
              <a:rPr lang="en-US" altLang="zh-CN" sz="100"/>
              <a:t>//</a:t>
            </a:r>
            <a:r>
              <a:rPr lang="zh-CN" altLang="en-US" sz="100"/>
              <a:t>通过公式迭代计算</a:t>
            </a:r>
            <a:endParaRPr lang="zh-CN" altLang="en-US" sz="100"/>
          </a:p>
          <a:p>
            <a:r>
              <a:rPr lang="en-US" altLang="zh-CN" sz="100" b="1"/>
              <a:t>for(int i=1;i&lt;f.length;i++){</a:t>
            </a:r>
            <a:endParaRPr lang="en-US" altLang="zh-CN" sz="100" b="1"/>
          </a:p>
          <a:p>
            <a:r>
              <a:rPr lang="en-US" altLang="zh-CN" sz="100" b="1"/>
              <a:t>for(int j=1;j&lt;f[0].length;j++){</a:t>
            </a:r>
            <a:endParaRPr lang="en-US" altLang="zh-CN" sz="100" b="1"/>
          </a:p>
          <a:p>
            <a:r>
              <a:rPr lang="en-US" altLang="zh-CN" sz="100" b="1"/>
              <a:t>if(weight[i-1]&gt;j)</a:t>
            </a:r>
            <a:endParaRPr lang="en-US" altLang="zh-CN" sz="100" b="1"/>
          </a:p>
          <a:p>
            <a:r>
              <a:rPr lang="en-US" altLang="zh-CN" sz="100"/>
              <a:t>f[i][j] = f[i-1][j];</a:t>
            </a:r>
            <a:endParaRPr lang="en-US" altLang="zh-CN" sz="100"/>
          </a:p>
          <a:p>
            <a:r>
              <a:rPr lang="en-US" altLang="zh-CN" sz="100" b="1"/>
              <a:t>else{</a:t>
            </a:r>
            <a:endParaRPr lang="en-US" altLang="zh-CN" sz="100" b="1"/>
          </a:p>
          <a:p>
            <a:r>
              <a:rPr lang="en-US" altLang="zh-CN" sz="100" b="1"/>
              <a:t>if(f[i-1][j]&lt;f[i-1][j-weight[i-1]]+val[i-1]){</a:t>
            </a:r>
            <a:endParaRPr lang="en-US" altLang="zh-CN" sz="100" b="1"/>
          </a:p>
          <a:p>
            <a:r>
              <a:rPr lang="en-US" altLang="zh-CN" sz="100"/>
              <a:t>f[i][j] = f[i-1][j-weight[i-1]]+val[i-1];</a:t>
            </a:r>
            <a:endParaRPr lang="en-US" altLang="zh-CN" sz="100"/>
          </a:p>
          <a:p>
            <a:r>
              <a:rPr lang="en-US" altLang="zh-CN" sz="100"/>
              <a:t>path[i][j] = 1;</a:t>
            </a:r>
            <a:endParaRPr lang="en-US" altLang="zh-CN" sz="100"/>
          </a:p>
          <a:p>
            <a:r>
              <a:rPr lang="en-US" altLang="zh-CN" sz="100"/>
              <a:t>}</a:t>
            </a:r>
            <a:r>
              <a:rPr lang="en-US" altLang="zh-CN" sz="100" b="1"/>
              <a:t>else{</a:t>
            </a:r>
            <a:endParaRPr lang="en-US" altLang="zh-CN" sz="100" b="1"/>
          </a:p>
          <a:p>
            <a:r>
              <a:rPr lang="en-US" altLang="zh-CN" sz="100"/>
              <a:t>f[i][j] = f[i-1][j];</a:t>
            </a:r>
            <a:endParaRPr lang="en-US" altLang="zh-CN" sz="100"/>
          </a:p>
          <a:p>
            <a:r>
              <a:rPr lang="en-US" altLang="zh-CN" sz="100"/>
              <a:t>}</a:t>
            </a:r>
            <a:endParaRPr lang="en-US" altLang="zh-CN" sz="100"/>
          </a:p>
          <a:p>
            <a:r>
              <a:rPr lang="en-US" altLang="zh-CN" sz="100"/>
              <a:t>//f[i][j] = Math.max(f[i-1][j], f[i-1][j-weight[i-1]]+</a:t>
            </a:r>
            <a:r>
              <a:rPr lang="en-US" altLang="zh-CN" sz="100" u="sng"/>
              <a:t>val[i-1]);</a:t>
            </a:r>
            <a:endParaRPr lang="en-US" altLang="zh-CN" sz="100" u="sng"/>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b="1"/>
              <a:t>for(int i=0;i&lt;f.length;i++){</a:t>
            </a:r>
            <a:endParaRPr lang="en-US" altLang="zh-CN" sz="100" b="1"/>
          </a:p>
          <a:p>
            <a:r>
              <a:rPr lang="en-US" altLang="zh-CN" sz="100" b="1"/>
              <a:t>for(int j=0;j&lt;f[0].length;j++){</a:t>
            </a:r>
            <a:endParaRPr lang="en-US" altLang="zh-CN" sz="100" b="1"/>
          </a:p>
          <a:p>
            <a:r>
              <a:rPr lang="en-US" altLang="zh-CN" sz="100"/>
              <a:t>System.</a:t>
            </a:r>
            <a:r>
              <a:rPr lang="en-US" altLang="zh-CN" sz="100" b="1" i="1"/>
              <a:t>out.print(f[i][j]+"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r>
              <a:rPr lang="en-US" altLang="zh-CN" sz="100"/>
              <a:t>}</a:t>
            </a:r>
            <a:endParaRPr lang="en-US" altLang="zh-CN" sz="100"/>
          </a:p>
          <a:p>
            <a:endParaRPr lang="zh-CN" altLang="en-US" sz="100"/>
          </a:p>
          <a:p>
            <a:r>
              <a:rPr lang="en-US" altLang="zh-CN" sz="100" b="1"/>
              <a:t>int i=f.length-1;</a:t>
            </a:r>
            <a:endParaRPr lang="en-US" altLang="zh-CN" sz="100" b="1"/>
          </a:p>
          <a:p>
            <a:r>
              <a:rPr lang="en-US" altLang="zh-CN" sz="100" b="1"/>
              <a:t>int j=f[0].length-1;</a:t>
            </a:r>
            <a:endParaRPr lang="en-US" altLang="zh-CN" sz="100" b="1"/>
          </a:p>
          <a:p>
            <a:r>
              <a:rPr lang="en-US" altLang="zh-CN" sz="100" b="1"/>
              <a:t>while(i&gt;0&amp;&amp;j&gt;0){</a:t>
            </a:r>
            <a:endParaRPr lang="en-US" altLang="zh-CN" sz="100" b="1"/>
          </a:p>
          <a:p>
            <a:r>
              <a:rPr lang="en-US" altLang="zh-CN" sz="100" b="1"/>
              <a:t>if(path[i][j] == 1){</a:t>
            </a:r>
            <a:endParaRPr lang="en-US" altLang="zh-CN" sz="100" b="1"/>
          </a:p>
          <a:p>
            <a:r>
              <a:rPr lang="en-US" altLang="zh-CN" sz="100"/>
              <a:t>System.</a:t>
            </a:r>
            <a:r>
              <a:rPr lang="en-US" altLang="zh-CN" sz="100" b="1" i="1"/>
              <a:t>out.print("</a:t>
            </a:r>
            <a:r>
              <a:rPr lang="zh-CN" altLang="en-US" sz="100" b="1" i="1"/>
              <a:t>第</a:t>
            </a:r>
            <a:r>
              <a:rPr lang="en-US" altLang="zh-CN" sz="100" b="1" i="1"/>
              <a:t>"+i+"</a:t>
            </a:r>
            <a:r>
              <a:rPr lang="zh-CN" altLang="en-US" sz="100" b="1" i="1"/>
              <a:t>个物品装入 </a:t>
            </a:r>
            <a:r>
              <a:rPr lang="en-US" altLang="zh-CN" sz="100" b="1" i="1"/>
              <a:t>");</a:t>
            </a:r>
            <a:endParaRPr lang="en-US" altLang="zh-CN" sz="100" b="1" i="1"/>
          </a:p>
          <a:p>
            <a:r>
              <a:rPr lang="en-US" altLang="zh-CN" sz="100"/>
              <a:t>j -= weight[i-1];</a:t>
            </a:r>
            <a:endParaRPr lang="en-US" altLang="zh-CN" sz="100"/>
          </a:p>
          <a:p>
            <a:r>
              <a:rPr lang="en-US" altLang="zh-CN" sz="100"/>
              <a:t>}</a:t>
            </a:r>
            <a:endParaRPr lang="en-US" altLang="zh-CN" sz="100"/>
          </a:p>
          <a:p>
            <a:r>
              <a:rPr lang="en-US" altLang="zh-CN" sz="100"/>
              <a:t>i--;</a:t>
            </a:r>
            <a:endParaRPr lang="en-US" altLang="zh-CN" sz="100"/>
          </a:p>
          <a:p>
            <a:r>
              <a:rPr lang="en-US" altLang="zh-CN" sz="100"/>
              <a:t>}</a:t>
            </a:r>
            <a:endParaRPr lang="en-US" altLang="zh-CN" sz="100"/>
          </a:p>
          <a:p>
            <a:endParaRPr lang="zh-CN" altLang="en-US" sz="100"/>
          </a:p>
          <a:p>
            <a:r>
              <a:rPr lang="en-US" altLang="zh-CN" sz="100"/>
              <a:t>}</a:t>
            </a:r>
            <a:endParaRPr lang="en-US" altLang="zh-CN" sz="100"/>
          </a:p>
          <a:p>
            <a:r>
              <a:rPr lang="zh-CN" altLang="en-US" sz="100"/>
              <a:t> </a:t>
            </a:r>
            <a:endParaRPr lang="zh-CN" altLang="en-US" sz="100"/>
          </a:p>
          <a:p>
            <a:r>
              <a:rPr lang="en-US" altLang="zh-CN" sz="100"/>
              <a:t>}</a:t>
            </a:r>
            <a:endParaRPr lang="zh-CN" altLang="en-US" sz="100"/>
          </a:p>
        </p:txBody>
      </p:sp>
      <p:graphicFrame>
        <p:nvGraphicFramePr>
          <p:cNvPr id="5" name="对象 4"/>
          <p:cNvGraphicFramePr>
            <a:graphicFrameLocks noChangeAspect="1"/>
          </p:cNvGraphicFramePr>
          <p:nvPr/>
        </p:nvGraphicFramePr>
        <p:xfrm>
          <a:off x="1890117" y="4320455"/>
          <a:ext cx="1008112" cy="359295"/>
        </p:xfrm>
        <a:graphic>
          <a:graphicData uri="http://schemas.openxmlformats.org/presentationml/2006/ole">
            <mc:AlternateContent xmlns:mc="http://schemas.openxmlformats.org/markup-compatibility/2006">
              <mc:Choice xmlns:v="urn:schemas-microsoft-com:vml" Requires="v">
                <p:oleObj spid="_x0000_s138324" name="包装程序外壳对象" showAsIcon="1" r:id="rId1" imgW="1485900" imgH="523875" progId="Package">
                  <p:embed/>
                </p:oleObj>
              </mc:Choice>
              <mc:Fallback>
                <p:oleObj name="包装程序外壳对象" showAsIcon="1" r:id="rId1" imgW="1485900" imgH="523875" progId="Package">
                  <p:embed/>
                  <p:pic>
                    <p:nvPicPr>
                      <p:cNvPr id="0" name="图片 138323"/>
                      <p:cNvPicPr/>
                      <p:nvPr/>
                    </p:nvPicPr>
                    <p:blipFill>
                      <a:blip r:embed="rId2"/>
                      <a:stretch>
                        <a:fillRect/>
                      </a:stretch>
                    </p:blipFill>
                    <p:spPr>
                      <a:xfrm>
                        <a:off x="1890117" y="4320455"/>
                        <a:ext cx="1008112" cy="3592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字符串匹配问题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字符串匹配问</a:t>
            </a:r>
            <a:r>
              <a:rPr lang="zh-CN" altLang="en-US"/>
              <a:t>题</a:t>
            </a:r>
            <a:r>
              <a:rPr lang="zh-CN" altLang="en-US" smtClean="0"/>
              <a:t>：：</a:t>
            </a:r>
            <a:endParaRPr lang="en-US" altLang="zh-CN" smtClean="0"/>
          </a:p>
          <a:p>
            <a:pPr marL="342900" indent="-342900">
              <a:buAutoNum type="arabicParenR"/>
            </a:pPr>
            <a:r>
              <a:rPr lang="zh-CN" altLang="en-US" smtClean="0"/>
              <a:t>有</a:t>
            </a:r>
            <a:r>
              <a:rPr lang="zh-CN" altLang="en-US"/>
              <a:t>一</a:t>
            </a:r>
            <a:r>
              <a:rPr lang="zh-CN" altLang="en-US" smtClean="0"/>
              <a:t>个</a:t>
            </a:r>
            <a:r>
              <a:rPr lang="zh-CN" altLang="en-US"/>
              <a:t>字符</a:t>
            </a:r>
            <a:r>
              <a:rPr lang="zh-CN" altLang="en-US" smtClean="0"/>
              <a:t>串 </a:t>
            </a:r>
            <a:r>
              <a:rPr lang="en-US" altLang="zh-CN" smtClean="0"/>
              <a:t>str1= "</a:t>
            </a:r>
            <a:r>
              <a:rPr lang="en-US" altLang="zh-CN"/>
              <a:t>"</a:t>
            </a:r>
            <a:r>
              <a:rPr lang="zh-CN" altLang="en-US"/>
              <a:t>硅硅谷 尚硅谷你尚硅 尚硅谷你尚硅谷你尚硅你好</a:t>
            </a:r>
            <a:r>
              <a:rPr lang="en-US" altLang="zh-CN"/>
              <a:t>"</a:t>
            </a:r>
            <a:r>
              <a:rPr lang="en-US" altLang="zh-CN" smtClean="0"/>
              <a:t>"</a:t>
            </a:r>
            <a:r>
              <a:rPr lang="zh-CN" altLang="en-US" smtClean="0"/>
              <a:t>，</a:t>
            </a:r>
            <a:r>
              <a:rPr lang="zh-CN" altLang="en-US"/>
              <a:t>和一</a:t>
            </a:r>
            <a:r>
              <a:rPr lang="zh-CN" altLang="en-US" smtClean="0"/>
              <a:t>个</a:t>
            </a:r>
            <a:r>
              <a:rPr lang="zh-CN" altLang="en-US"/>
              <a:t>子</a:t>
            </a:r>
            <a:r>
              <a:rPr lang="zh-CN" altLang="en-US" smtClean="0"/>
              <a:t>串 </a:t>
            </a:r>
            <a:r>
              <a:rPr lang="en-US" altLang="zh-CN" smtClean="0"/>
              <a:t>str2="</a:t>
            </a:r>
            <a:r>
              <a:rPr lang="zh-CN" altLang="en-US"/>
              <a:t>尚硅谷你尚硅你</a:t>
            </a:r>
            <a:r>
              <a:rPr lang="en-US" altLang="zh-CN" smtClean="0"/>
              <a:t>"</a:t>
            </a:r>
            <a:endParaRPr lang="en-US" altLang="zh-CN"/>
          </a:p>
          <a:p>
            <a:pPr marL="342900" indent="-342900">
              <a:buAutoNum type="arabicParenR"/>
            </a:pPr>
            <a:r>
              <a:rPr lang="zh-CN" altLang="en-US" b="1" smtClean="0"/>
              <a:t>现</a:t>
            </a:r>
            <a:r>
              <a:rPr lang="zh-CN" altLang="en-US" b="1"/>
              <a:t>在</a:t>
            </a:r>
            <a:r>
              <a:rPr lang="zh-CN" altLang="en-US" b="1" smtClean="0"/>
              <a:t>要判断 </a:t>
            </a:r>
            <a:r>
              <a:rPr lang="en-US" altLang="zh-CN" b="1" smtClean="0"/>
              <a:t>str1 </a:t>
            </a:r>
            <a:r>
              <a:rPr lang="zh-CN" altLang="en-US" b="1" smtClean="0"/>
              <a:t>是否含有 </a:t>
            </a:r>
            <a:r>
              <a:rPr lang="en-US" altLang="zh-CN" b="1" smtClean="0"/>
              <a:t>str2</a:t>
            </a:r>
            <a:r>
              <a:rPr lang="en-US" altLang="zh-CN" smtClean="0"/>
              <a:t>, </a:t>
            </a:r>
            <a:r>
              <a:rPr lang="zh-CN" altLang="en-US" smtClean="0"/>
              <a:t>如果存在，就返回</a:t>
            </a:r>
            <a:r>
              <a:rPr lang="zh-CN" altLang="en-US"/>
              <a:t>第一</a:t>
            </a:r>
            <a:r>
              <a:rPr lang="zh-CN" altLang="en-US" smtClean="0"/>
              <a:t>次出现的位置</a:t>
            </a:r>
            <a:r>
              <a:rPr lang="en-US" altLang="zh-CN" smtClean="0"/>
              <a:t>, </a:t>
            </a:r>
            <a:r>
              <a:rPr lang="zh-CN" altLang="en-US" smtClean="0"/>
              <a:t>如果没有，则返回</a:t>
            </a:r>
            <a:r>
              <a:rPr lang="en-US" altLang="zh-CN" smtClean="0"/>
              <a:t>-1</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暴</a:t>
            </a:r>
            <a:r>
              <a:rPr lang="zh-CN" altLang="en-US" sz="2000" b="1">
                <a:solidFill>
                  <a:srgbClr val="0070C0"/>
                </a:solidFill>
                <a:ea typeface="宋体" panose="02010600030101010101" pitchFamily="2" charset="-122"/>
              </a:rPr>
              <a:t>力匹配算法</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如</a:t>
            </a:r>
            <a:r>
              <a:rPr lang="zh-CN" altLang="en-US"/>
              <a:t>果用暴力匹配的思路，并假设现</a:t>
            </a:r>
            <a:r>
              <a:rPr lang="zh-CN" altLang="en-US" smtClean="0"/>
              <a:t>在</a:t>
            </a:r>
            <a:r>
              <a:rPr lang="en-US" altLang="zh-CN" smtClean="0"/>
              <a:t>str1</a:t>
            </a:r>
            <a:r>
              <a:rPr lang="zh-CN" altLang="en-US" smtClean="0"/>
              <a:t>匹</a:t>
            </a:r>
            <a:r>
              <a:rPr lang="zh-CN" altLang="en-US"/>
              <a:t>配到 </a:t>
            </a:r>
            <a:r>
              <a:rPr lang="en-US" altLang="zh-CN"/>
              <a:t>i </a:t>
            </a:r>
            <a:r>
              <a:rPr lang="zh-CN" altLang="en-US"/>
              <a:t>位置</a:t>
            </a:r>
            <a:r>
              <a:rPr lang="zh-CN" altLang="en-US" smtClean="0"/>
              <a:t>，</a:t>
            </a:r>
            <a:r>
              <a:rPr lang="zh-CN" altLang="en-US"/>
              <a:t>子</a:t>
            </a:r>
            <a:r>
              <a:rPr lang="zh-CN" altLang="en-US" smtClean="0"/>
              <a:t>串</a:t>
            </a:r>
            <a:r>
              <a:rPr lang="en-US" altLang="zh-CN" smtClean="0"/>
              <a:t>str2</a:t>
            </a:r>
            <a:r>
              <a:rPr lang="zh-CN" altLang="en-US" smtClean="0"/>
              <a:t>匹</a:t>
            </a:r>
            <a:r>
              <a:rPr lang="zh-CN" altLang="en-US"/>
              <a:t>配到 </a:t>
            </a:r>
            <a:r>
              <a:rPr lang="en-US" altLang="zh-CN"/>
              <a:t>j </a:t>
            </a:r>
            <a:r>
              <a:rPr lang="zh-CN" altLang="en-US"/>
              <a:t>位置，则</a:t>
            </a:r>
            <a:r>
              <a:rPr lang="zh-CN" altLang="en-US" smtClean="0"/>
              <a:t>有</a:t>
            </a:r>
            <a:r>
              <a:rPr lang="en-US" altLang="zh-CN" smtClean="0"/>
              <a:t>:</a:t>
            </a:r>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如</a:t>
            </a:r>
            <a:r>
              <a:rPr lang="zh-CN" altLang="en-US"/>
              <a:t>果当前字符匹配成功（</a:t>
            </a:r>
            <a:r>
              <a:rPr lang="zh-CN" altLang="en-US" smtClean="0"/>
              <a:t>即</a:t>
            </a:r>
            <a:r>
              <a:rPr lang="en-US" altLang="zh-CN" smtClean="0"/>
              <a:t>str1[i</a:t>
            </a:r>
            <a:r>
              <a:rPr lang="en-US" altLang="zh-CN"/>
              <a:t>] == </a:t>
            </a:r>
            <a:r>
              <a:rPr lang="en-US" altLang="zh-CN" smtClean="0"/>
              <a:t>str2[j</a:t>
            </a:r>
            <a:r>
              <a:rPr lang="en-US" altLang="zh-CN"/>
              <a:t>]</a:t>
            </a:r>
            <a:r>
              <a:rPr lang="zh-CN" altLang="en-US"/>
              <a:t>），则</a:t>
            </a:r>
            <a:r>
              <a:rPr lang="en-US" altLang="zh-CN"/>
              <a:t>i++</a:t>
            </a:r>
            <a:r>
              <a:rPr lang="zh-CN" altLang="en-US"/>
              <a:t>，</a:t>
            </a:r>
            <a:r>
              <a:rPr lang="en-US" altLang="zh-CN"/>
              <a:t>j++</a:t>
            </a:r>
            <a:r>
              <a:rPr lang="zh-CN" altLang="en-US"/>
              <a:t>，继续匹配下一个字</a:t>
            </a:r>
            <a:r>
              <a:rPr lang="zh-CN" altLang="en-US" smtClean="0"/>
              <a:t>符</a:t>
            </a:r>
            <a:endParaRPr lang="en-US" altLang="zh-CN" smtClean="0"/>
          </a:p>
          <a:p>
            <a:pPr marL="342900" indent="-342900">
              <a:buAutoNum type="arabicParenR"/>
            </a:pPr>
            <a:r>
              <a:rPr lang="zh-CN" altLang="en-US" smtClean="0"/>
              <a:t>如</a:t>
            </a:r>
            <a:r>
              <a:rPr lang="zh-CN" altLang="en-US"/>
              <a:t>果失配（</a:t>
            </a:r>
            <a:r>
              <a:rPr lang="zh-CN" altLang="en-US" smtClean="0"/>
              <a:t>即</a:t>
            </a:r>
            <a:r>
              <a:rPr lang="en-US" altLang="zh-CN" smtClean="0"/>
              <a:t>str1[i</a:t>
            </a:r>
            <a:r>
              <a:rPr lang="en-US" altLang="zh-CN"/>
              <a:t>]! = </a:t>
            </a:r>
            <a:r>
              <a:rPr lang="en-US" altLang="zh-CN" smtClean="0"/>
              <a:t>str2[j</a:t>
            </a:r>
            <a:r>
              <a:rPr lang="en-US" altLang="zh-CN"/>
              <a:t>]</a:t>
            </a:r>
            <a:r>
              <a:rPr lang="zh-CN" altLang="en-US"/>
              <a:t>），令</a:t>
            </a:r>
            <a:r>
              <a:rPr lang="en-US" altLang="zh-CN"/>
              <a:t>i = i - (j - 1)</a:t>
            </a:r>
            <a:r>
              <a:rPr lang="zh-CN" altLang="en-US"/>
              <a:t>，</a:t>
            </a:r>
            <a:r>
              <a:rPr lang="en-US" altLang="zh-CN"/>
              <a:t>j = 0</a:t>
            </a:r>
            <a:r>
              <a:rPr lang="zh-CN" altLang="en-US"/>
              <a:t>。相当于每次匹配失败时，</a:t>
            </a:r>
            <a:r>
              <a:rPr lang="en-US" altLang="zh-CN"/>
              <a:t>i </a:t>
            </a:r>
            <a:r>
              <a:rPr lang="zh-CN" altLang="en-US"/>
              <a:t>回溯，</a:t>
            </a:r>
            <a:r>
              <a:rPr lang="en-US" altLang="zh-CN"/>
              <a:t>j </a:t>
            </a:r>
            <a:r>
              <a:rPr lang="zh-CN" altLang="en-US"/>
              <a:t>被置为</a:t>
            </a:r>
            <a:r>
              <a:rPr lang="en-US" altLang="zh-CN"/>
              <a:t>0</a:t>
            </a:r>
            <a:r>
              <a:rPr lang="zh-CN" altLang="en-US" smtClean="0"/>
              <a:t>。</a:t>
            </a:r>
            <a:endParaRPr lang="en-US" altLang="zh-CN" smtClean="0"/>
          </a:p>
          <a:p>
            <a:pPr marL="342900" indent="-342900">
              <a:buAutoNum type="arabicParenR"/>
            </a:pPr>
            <a:r>
              <a:rPr lang="zh-CN" altLang="en-US" smtClean="0"/>
              <a:t>用</a:t>
            </a:r>
            <a:r>
              <a:rPr lang="zh-CN" altLang="en-US"/>
              <a:t>暴力方法解决的话就会有大量的回溯，每次只移动一位，若是不匹配，移动到下一位接着判断，浪费了大量的时</a:t>
            </a:r>
            <a:r>
              <a:rPr lang="zh-CN" altLang="en-US" smtClean="0"/>
              <a:t>间。</a:t>
            </a:r>
            <a:r>
              <a:rPr lang="en-US" altLang="zh-CN" smtClean="0"/>
              <a:t>(</a:t>
            </a:r>
            <a:r>
              <a:rPr lang="zh-CN" altLang="en-US" smtClean="0"/>
              <a:t>不可行</a:t>
            </a:r>
            <a:r>
              <a:rPr lang="en-US" altLang="zh-CN" smtClean="0"/>
              <a:t>!)</a:t>
            </a:r>
            <a:endParaRPr lang="en-US" altLang="zh-CN" smtClean="0"/>
          </a:p>
          <a:p>
            <a:pPr marL="342900" indent="-342900">
              <a:buAutoNum type="arabicParenR"/>
            </a:pPr>
            <a:r>
              <a:rPr lang="zh-CN" altLang="en-US" smtClean="0"/>
              <a:t>暴力匹配</a:t>
            </a:r>
            <a:r>
              <a:rPr lang="zh-CN" altLang="en-US"/>
              <a:t>算</a:t>
            </a:r>
            <a:r>
              <a:rPr lang="zh-CN" altLang="en-US" smtClean="0"/>
              <a:t>法实现</a:t>
            </a:r>
            <a:r>
              <a:rPr lang="en-US" altLang="zh-CN" smtClean="0"/>
              <a:t>.</a:t>
            </a:r>
            <a:endParaRPr lang="zh-CN" altLang="en-US"/>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200876"/>
          </a:xfrm>
          <a:prstGeom prst="rect">
            <a:avLst/>
          </a:prstGeom>
          <a:noFill/>
        </p:spPr>
        <p:txBody>
          <a:bodyPr wrap="square" rtlCol="0">
            <a:spAutoFit/>
          </a:bodyPr>
          <a:lstStyle/>
          <a:p>
            <a:r>
              <a:rPr lang="zh-CN" altLang="en-US" sz="2000" b="1" smtClean="0">
                <a:solidFill>
                  <a:srgbClr val="0070C0"/>
                </a:solidFill>
              </a:rPr>
              <a:t>队列的</a:t>
            </a:r>
            <a:r>
              <a:rPr lang="zh-CN" altLang="en-US" sz="2000" b="1">
                <a:solidFill>
                  <a:srgbClr val="0070C0"/>
                </a:solidFill>
              </a:rPr>
              <a:t>一个</a:t>
            </a:r>
            <a:r>
              <a:rPr lang="zh-CN" altLang="en-US" sz="2000" b="1" smtClean="0">
                <a:solidFill>
                  <a:srgbClr val="0070C0"/>
                </a:solidFill>
              </a:rPr>
              <a:t>使用场景</a:t>
            </a:r>
            <a:endParaRPr lang="en-US" altLang="zh-CN" sz="2000" b="1" smtClean="0">
              <a:solidFill>
                <a:srgbClr val="0070C0"/>
              </a:solidFill>
            </a:endParaRPr>
          </a:p>
          <a:p>
            <a:endParaRPr lang="en-US" altLang="zh-CN" sz="2000"/>
          </a:p>
          <a:p>
            <a:r>
              <a:rPr lang="zh-CN" altLang="en-US"/>
              <a:t>银</a:t>
            </a:r>
            <a:r>
              <a:rPr lang="zh-CN" altLang="en-US" smtClean="0"/>
              <a:t>行排队的案例</a:t>
            </a:r>
            <a:r>
              <a:rPr lang="en-US"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7419" y="2448247"/>
            <a:ext cx="3514407" cy="227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338389" y="4320455"/>
          <a:ext cx="465788" cy="401294"/>
        </p:xfrm>
        <a:graphic>
          <a:graphicData uri="http://schemas.openxmlformats.org/presentationml/2006/ole">
            <mc:AlternateContent xmlns:mc="http://schemas.openxmlformats.org/markup-compatibility/2006">
              <mc:Choice xmlns:v="urn:schemas-microsoft-com:vml" Requires="v">
                <p:oleObj spid="_x0000_s39100" name="包装程序外壳对象" showAsIcon="1" r:id="rId2" imgW="609600" imgH="523875" progId="Package">
                  <p:embed/>
                </p:oleObj>
              </mc:Choice>
              <mc:Fallback>
                <p:oleObj name="包装程序外壳对象" showAsIcon="1" r:id="rId2" imgW="609600" imgH="523875" progId="Package">
                  <p:embed/>
                  <p:pic>
                    <p:nvPicPr>
                      <p:cNvPr id="0" name="图片 39099"/>
                      <p:cNvPicPr/>
                      <p:nvPr/>
                    </p:nvPicPr>
                    <p:blipFill>
                      <a:blip r:embed="rId3"/>
                      <a:stretch>
                        <a:fillRect/>
                      </a:stretch>
                    </p:blipFill>
                    <p:spPr>
                      <a:xfrm>
                        <a:off x="4338389" y="4320455"/>
                        <a:ext cx="465788" cy="40129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smtClean="0">
                <a:solidFill>
                  <a:srgbClr val="0070C0"/>
                </a:solidFill>
                <a:ea typeface="宋体" panose="02010600030101010101" pitchFamily="2" charset="-122"/>
              </a:rPr>
              <a:t>KMP</a:t>
            </a:r>
            <a:r>
              <a:rPr lang="zh-CN" altLang="en-US" sz="2000" b="1" smtClean="0">
                <a:solidFill>
                  <a:srgbClr val="0070C0"/>
                </a:solidFill>
                <a:ea typeface="宋体" panose="02010600030101010101" pitchFamily="2" charset="-122"/>
              </a:rPr>
              <a:t>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en-US" altLang="zh-CN" smtClean="0"/>
              <a:t>KMP</a:t>
            </a:r>
            <a:r>
              <a:rPr lang="zh-CN" altLang="en-US"/>
              <a:t>是一个解决模式串在文本串是否出现过</a:t>
            </a:r>
            <a:r>
              <a:rPr lang="zh-CN" altLang="en-US" smtClean="0"/>
              <a:t>，</a:t>
            </a:r>
            <a:r>
              <a:rPr lang="zh-CN" altLang="en-US"/>
              <a:t>如</a:t>
            </a:r>
            <a:r>
              <a:rPr lang="zh-CN" altLang="en-US" smtClean="0"/>
              <a:t>果出现</a:t>
            </a:r>
            <a:r>
              <a:rPr lang="zh-CN" altLang="en-US"/>
              <a:t>过</a:t>
            </a:r>
            <a:r>
              <a:rPr lang="zh-CN" altLang="en-US" smtClean="0"/>
              <a:t>，</a:t>
            </a:r>
            <a:r>
              <a:rPr lang="zh-CN" altLang="en-US"/>
              <a:t>最早出现的位置的经典算</a:t>
            </a:r>
            <a:r>
              <a:rPr lang="zh-CN" altLang="en-US" smtClean="0"/>
              <a:t>法</a:t>
            </a:r>
            <a:endParaRPr lang="en-US" altLang="zh-CN" smtClean="0"/>
          </a:p>
          <a:p>
            <a:pPr marL="342900" indent="-342900">
              <a:buAutoNum type="arabicParenR"/>
            </a:pPr>
            <a:r>
              <a:rPr lang="en-US" altLang="zh-CN"/>
              <a:t>Knuth-Morris-Pratt </a:t>
            </a:r>
            <a:r>
              <a:rPr lang="zh-CN" altLang="en-US" b="1"/>
              <a:t>字符串查找算法</a:t>
            </a:r>
            <a:r>
              <a:rPr lang="zh-CN" altLang="en-US"/>
              <a:t>，简称为 “</a:t>
            </a:r>
            <a:r>
              <a:rPr lang="en-US" altLang="zh-CN"/>
              <a:t>KMP</a:t>
            </a:r>
            <a:r>
              <a:rPr lang="zh-CN" altLang="en-US"/>
              <a:t>算法”，常用于在一个文本串</a:t>
            </a:r>
            <a:r>
              <a:rPr lang="en-US" altLang="zh-CN"/>
              <a:t>S</a:t>
            </a:r>
            <a:r>
              <a:rPr lang="zh-CN" altLang="en-US"/>
              <a:t>内查找一个模式串</a:t>
            </a:r>
            <a:r>
              <a:rPr lang="en-US" altLang="zh-CN"/>
              <a:t>P </a:t>
            </a:r>
            <a:r>
              <a:rPr lang="zh-CN" altLang="en-US"/>
              <a:t>的出现位置，这个算法由</a:t>
            </a:r>
            <a:r>
              <a:rPr lang="en-US" altLang="zh-CN"/>
              <a:t>Donald Knuth</a:t>
            </a:r>
            <a:r>
              <a:rPr lang="zh-CN" altLang="en-US"/>
              <a:t>、</a:t>
            </a:r>
            <a:r>
              <a:rPr lang="en-US" altLang="zh-CN"/>
              <a:t>Vaughan Pratt</a:t>
            </a:r>
            <a:r>
              <a:rPr lang="zh-CN" altLang="en-US"/>
              <a:t>、</a:t>
            </a:r>
            <a:r>
              <a:rPr lang="en-US" altLang="zh-CN"/>
              <a:t>James H. Morris</a:t>
            </a:r>
            <a:r>
              <a:rPr lang="zh-CN" altLang="en-US"/>
              <a:t>三人于</a:t>
            </a:r>
            <a:r>
              <a:rPr lang="en-US" altLang="zh-CN"/>
              <a:t>1977</a:t>
            </a:r>
            <a:r>
              <a:rPr lang="zh-CN" altLang="en-US"/>
              <a:t>年联合发表，故取这</a:t>
            </a:r>
            <a:r>
              <a:rPr lang="en-US" altLang="zh-CN"/>
              <a:t>3</a:t>
            </a:r>
            <a:r>
              <a:rPr lang="zh-CN" altLang="en-US"/>
              <a:t>人的姓氏命名此算</a:t>
            </a:r>
            <a:r>
              <a:rPr lang="zh-CN" altLang="en-US" smtClean="0"/>
              <a:t>法</a:t>
            </a:r>
            <a:r>
              <a:rPr lang="en-US" altLang="zh-CN" smtClean="0"/>
              <a:t>.</a:t>
            </a:r>
            <a:endParaRPr lang="en-US" altLang="zh-CN" smtClean="0"/>
          </a:p>
          <a:p>
            <a:pPr marL="342900" indent="-342900">
              <a:buAutoNum type="arabicParenR"/>
            </a:pPr>
            <a:r>
              <a:rPr lang="en-US" altLang="zh-CN" smtClean="0"/>
              <a:t>KMP</a:t>
            </a:r>
            <a:r>
              <a:rPr lang="zh-CN" altLang="en-US" smtClean="0"/>
              <a:t>方</a:t>
            </a:r>
            <a:r>
              <a:rPr lang="zh-CN" altLang="en-US"/>
              <a:t>法算法就利用之前判断过信息，通过一个</a:t>
            </a:r>
            <a:r>
              <a:rPr lang="en-US" altLang="zh-CN"/>
              <a:t>next</a:t>
            </a:r>
            <a:r>
              <a:rPr lang="zh-CN" altLang="en-US"/>
              <a:t>数组，保存模式串中前后最长公共子序列的长度，每次回溯时，通过</a:t>
            </a:r>
            <a:r>
              <a:rPr lang="en-US" altLang="zh-CN"/>
              <a:t>next</a:t>
            </a:r>
            <a:r>
              <a:rPr lang="zh-CN" altLang="en-US"/>
              <a:t>数组找到，前面匹配过的位置，省去了大量的计算时</a:t>
            </a:r>
            <a:r>
              <a:rPr lang="zh-CN" altLang="en-US" smtClean="0"/>
              <a:t>间</a:t>
            </a:r>
            <a:endParaRPr lang="en-US" altLang="zh-CN" smtClean="0"/>
          </a:p>
          <a:p>
            <a:pPr marL="342900" indent="-342900">
              <a:buAutoNum type="arabicParenR"/>
            </a:pPr>
            <a:r>
              <a:rPr lang="zh-CN" altLang="en-US"/>
              <a:t>参</a:t>
            </a:r>
            <a:r>
              <a:rPr lang="zh-CN" altLang="en-US" smtClean="0"/>
              <a:t>考资料：</a:t>
            </a:r>
            <a:r>
              <a:rPr lang="en-US" altLang="zh-CN">
                <a:hlinkClick r:id="rId1"/>
              </a:rPr>
              <a:t>https://</a:t>
            </a:r>
            <a:r>
              <a:rPr lang="en-US" altLang="zh-CN" smtClean="0">
                <a:hlinkClick r:id="rId1"/>
              </a:rPr>
              <a:t>www.cnblogs.com/ZuoAndFutureGirl/p/9028287.html</a:t>
            </a:r>
            <a:r>
              <a:rPr lang="en-US" altLang="zh-CN" smtClean="0"/>
              <a:t> </a:t>
            </a:r>
            <a:endParaRPr lang="zh-CN" altLang="en-US"/>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smtClean="0">
                <a:solidFill>
                  <a:srgbClr val="0070C0"/>
                </a:solidFill>
                <a:ea typeface="宋体" panose="02010600030101010101" pitchFamily="2" charset="-122"/>
              </a:rPr>
              <a:t>KMP</a:t>
            </a:r>
            <a:r>
              <a:rPr lang="zh-CN" altLang="en-US" sz="2000" b="1" smtClean="0">
                <a:solidFill>
                  <a:srgbClr val="0070C0"/>
                </a:solidFill>
                <a:ea typeface="宋体" panose="02010600030101010101" pitchFamily="2" charset="-122"/>
              </a:rPr>
              <a:t>算法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字符串匹配问题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285750" indent="-285750">
              <a:buFont typeface="Wingdings" panose="05000000000000000000" pitchFamily="2" charset="2"/>
              <a:buChar char="Ø"/>
            </a:pPr>
            <a:r>
              <a:rPr lang="zh-CN" altLang="en-US" smtClean="0"/>
              <a:t>字</a:t>
            </a:r>
            <a:r>
              <a:rPr lang="zh-CN" altLang="en-US"/>
              <a:t>符串匹配问题</a:t>
            </a:r>
            <a:r>
              <a:rPr lang="zh-CN" altLang="en-US" smtClean="0"/>
              <a:t>：：</a:t>
            </a:r>
            <a:endParaRPr lang="en-US" altLang="zh-CN" smtClean="0"/>
          </a:p>
          <a:p>
            <a:pPr marL="342900" indent="-342900">
              <a:buAutoNum type="arabicParenR"/>
            </a:pPr>
            <a:r>
              <a:rPr lang="zh-CN" altLang="en-US"/>
              <a:t>有一个字符串 </a:t>
            </a:r>
            <a:r>
              <a:rPr lang="en-US" altLang="zh-CN"/>
              <a:t>str1= </a:t>
            </a:r>
            <a:r>
              <a:rPr lang="en-US" altLang="zh-CN" smtClean="0"/>
              <a:t>"</a:t>
            </a:r>
            <a:r>
              <a:rPr lang="en-US" altLang="zh-CN"/>
              <a:t>BBC ABCDAB ABCDABCDABDE</a:t>
            </a:r>
            <a:r>
              <a:rPr lang="en-US" altLang="zh-CN" smtClean="0"/>
              <a:t>"</a:t>
            </a:r>
            <a:r>
              <a:rPr lang="zh-CN" altLang="en-US"/>
              <a:t>，和一个子串 </a:t>
            </a:r>
            <a:r>
              <a:rPr lang="en-US" altLang="zh-CN"/>
              <a:t>str2</a:t>
            </a:r>
            <a:r>
              <a:rPr lang="en-US" altLang="zh-CN" smtClean="0"/>
              <a:t>="</a:t>
            </a:r>
            <a:r>
              <a:rPr lang="en-US" altLang="zh-CN"/>
              <a:t>ABCDABD</a:t>
            </a:r>
            <a:r>
              <a:rPr lang="en-US" altLang="zh-CN" smtClean="0"/>
              <a:t>"</a:t>
            </a:r>
            <a:endParaRPr lang="en-US" altLang="zh-CN"/>
          </a:p>
          <a:p>
            <a:pPr marL="342900" indent="-342900">
              <a:buAutoNum type="arabicParenR"/>
            </a:pPr>
            <a:r>
              <a:rPr lang="zh-CN" altLang="en-US" b="1" smtClean="0"/>
              <a:t>现</a:t>
            </a:r>
            <a:r>
              <a:rPr lang="zh-CN" altLang="en-US" b="1"/>
              <a:t>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a:t>
            </a:r>
            <a:r>
              <a:rPr lang="en-US" altLang="zh-CN" smtClean="0"/>
              <a:t>1</a:t>
            </a:r>
            <a:endParaRPr lang="en-US" altLang="zh-CN" smtClean="0"/>
          </a:p>
          <a:p>
            <a:pPr marL="342900" indent="-342900">
              <a:buAutoNum type="arabicParenR"/>
            </a:pPr>
            <a:r>
              <a:rPr lang="zh-CN" altLang="en-US" smtClean="0">
                <a:ea typeface="宋体" panose="02010600030101010101" pitchFamily="2" charset="-122"/>
              </a:rPr>
              <a:t>要</a:t>
            </a:r>
            <a:r>
              <a:rPr lang="zh-CN" altLang="en-US">
                <a:ea typeface="宋体" panose="02010600030101010101" pitchFamily="2" charset="-122"/>
              </a:rPr>
              <a:t>求：使用</a:t>
            </a:r>
            <a:r>
              <a:rPr lang="en-US" altLang="zh-CN">
                <a:ea typeface="宋体" panose="02010600030101010101" pitchFamily="2" charset="-122"/>
              </a:rPr>
              <a:t>KMP</a:t>
            </a:r>
            <a:r>
              <a:rPr lang="zh-CN" altLang="en-US">
                <a:ea typeface="宋体" panose="02010600030101010101" pitchFamily="2" charset="-122"/>
              </a:rPr>
              <a:t>算法完成判断，不能使用简单的暴力匹配算法</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r>
              <a:rPr lang="zh-CN" altLang="en-US" smtClean="0">
                <a:ea typeface="宋体" panose="02010600030101010101" pitchFamily="2" charset="-122"/>
              </a:rPr>
              <a:t>思路分析图解</a:t>
            </a:r>
            <a:endParaRPr lang="en-US" altLang="zh-CN" smtClean="0">
              <a:ea typeface="宋体" panose="02010600030101010101" pitchFamily="2" charset="-122"/>
            </a:endParaRPr>
          </a:p>
          <a:p>
            <a:pPr marL="285750" indent="-285750">
              <a:buFont typeface="Wingdings" panose="05000000000000000000" pitchFamily="2" charset="2"/>
              <a:buChar char="Ø"/>
            </a:pPr>
            <a:r>
              <a:rPr lang="zh-CN" altLang="en-US" smtClean="0">
                <a:ea typeface="宋体" panose="02010600030101010101" pitchFamily="2" charset="-122"/>
              </a:rPr>
              <a:t>看老师代码实现</a:t>
            </a:r>
            <a:endParaRPr lang="en-US" altLang="zh-CN">
              <a:ea typeface="宋体" panose="02010600030101010101" pitchFamily="2" charset="-122"/>
            </a:endParaRPr>
          </a:p>
          <a:p>
            <a:endParaRPr lang="en-US" altLang="zh-CN" smtClean="0"/>
          </a:p>
          <a:p>
            <a:endParaRPr lang="en-US" altLang="zh-CN" smtClean="0">
              <a:ea typeface="宋体" panose="02010600030101010101" pitchFamily="2" charset="-122"/>
            </a:endParaRPr>
          </a:p>
        </p:txBody>
      </p:sp>
      <p:graphicFrame>
        <p:nvGraphicFramePr>
          <p:cNvPr id="3" name="对象 2"/>
          <p:cNvGraphicFramePr>
            <a:graphicFrameLocks noChangeAspect="1"/>
          </p:cNvGraphicFramePr>
          <p:nvPr/>
        </p:nvGraphicFramePr>
        <p:xfrm>
          <a:off x="7218709" y="4703678"/>
          <a:ext cx="1145138" cy="489058"/>
        </p:xfrm>
        <a:graphic>
          <a:graphicData uri="http://schemas.openxmlformats.org/presentationml/2006/ole">
            <mc:AlternateContent xmlns:mc="http://schemas.openxmlformats.org/markup-compatibility/2006">
              <mc:Choice xmlns:v="urn:schemas-microsoft-com:vml" Requires="v">
                <p:oleObj spid="_x0000_s139436" name="包装程序外壳对象" showAsIcon="1" r:id="rId1" imgW="1238250" imgH="523875" progId="Package">
                  <p:embed/>
                </p:oleObj>
              </mc:Choice>
              <mc:Fallback>
                <p:oleObj name="包装程序外壳对象" showAsIcon="1" r:id="rId1" imgW="1238250" imgH="523875" progId="Package">
                  <p:embed/>
                  <p:pic>
                    <p:nvPicPr>
                      <p:cNvPr id="0" name="图片 139435"/>
                      <p:cNvPicPr/>
                      <p:nvPr/>
                    </p:nvPicPr>
                    <p:blipFill>
                      <a:blip r:embed="rId2"/>
                      <a:stretch>
                        <a:fillRect/>
                      </a:stretch>
                    </p:blipFill>
                    <p:spPr>
                      <a:xfrm>
                        <a:off x="7218709" y="4703678"/>
                        <a:ext cx="1145138" cy="489058"/>
                      </a:xfrm>
                      <a:prstGeom prst="rect">
                        <a:avLst/>
                      </a:prstGeom>
                    </p:spPr>
                  </p:pic>
                </p:oleObj>
              </mc:Fallback>
            </mc:AlternateContent>
          </a:graphicData>
        </a:graphic>
      </p:graphicFrame>
      <p:sp>
        <p:nvSpPr>
          <p:cNvPr id="4" name="TextBox 3"/>
          <p:cNvSpPr txBox="1"/>
          <p:nvPr/>
        </p:nvSpPr>
        <p:spPr>
          <a:xfrm>
            <a:off x="8539163" y="4417292"/>
            <a:ext cx="551754" cy="1061829"/>
          </a:xfrm>
          <a:prstGeom prst="rect">
            <a:avLst/>
          </a:prstGeom>
          <a:noFill/>
        </p:spPr>
        <p:txBody>
          <a:bodyPr wrap="none" rtlCol="0">
            <a:spAutoFit/>
          </a:bodyPr>
          <a:lstStyle/>
          <a:p>
            <a:r>
              <a:rPr lang="en-US" altLang="zh-CN" sz="100" b="1"/>
              <a:t>package com.atguigu.kmp;</a:t>
            </a:r>
            <a:endParaRPr lang="en-US" altLang="zh-CN" sz="100" b="1"/>
          </a:p>
          <a:p>
            <a:endParaRPr lang="zh-CN" altLang="en-US" sz="100"/>
          </a:p>
          <a:p>
            <a:r>
              <a:rPr lang="en-US" altLang="zh-CN" sz="100" b="1"/>
              <a:t>public class KMPAlgorithm {</a:t>
            </a:r>
            <a:endParaRPr lang="en-US" altLang="zh-CN" sz="100" b="1"/>
          </a:p>
          <a:p>
            <a:endParaRPr lang="zh-CN" altLang="en-US" sz="100"/>
          </a:p>
          <a:p>
            <a:r>
              <a:rPr lang="en-US" altLang="zh-CN" sz="100" b="1"/>
              <a:t>public static void main(String[] args) {</a:t>
            </a:r>
            <a:endParaRPr lang="en-US" altLang="zh-CN" sz="100" b="1"/>
          </a:p>
          <a:p>
            <a:r>
              <a:rPr lang="en-US" altLang="zh-CN" sz="100"/>
              <a:t>// A</a:t>
            </a:r>
            <a:r>
              <a:rPr lang="zh-CN" altLang="en-US" sz="100"/>
              <a:t>： 尚</a:t>
            </a:r>
            <a:endParaRPr lang="zh-CN" altLang="en-US" sz="100"/>
          </a:p>
          <a:p>
            <a:r>
              <a:rPr lang="en-US" altLang="zh-CN" sz="100"/>
              <a:t>// B: </a:t>
            </a:r>
            <a:r>
              <a:rPr lang="zh-CN" altLang="en-US" sz="100"/>
              <a:t>硅</a:t>
            </a:r>
            <a:endParaRPr lang="zh-CN" altLang="en-US" sz="100"/>
          </a:p>
          <a:p>
            <a:r>
              <a:rPr lang="en-US" altLang="zh-CN" sz="100"/>
              <a:t>// C: </a:t>
            </a:r>
            <a:r>
              <a:rPr lang="zh-CN" altLang="en-US" sz="100"/>
              <a:t>谷</a:t>
            </a:r>
            <a:endParaRPr lang="zh-CN" altLang="en-US" sz="100"/>
          </a:p>
          <a:p>
            <a:r>
              <a:rPr lang="en-US" altLang="zh-CN" sz="100"/>
              <a:t>// D: </a:t>
            </a:r>
            <a:r>
              <a:rPr lang="zh-CN" altLang="en-US" sz="100"/>
              <a:t>你</a:t>
            </a:r>
            <a:endParaRPr lang="zh-CN" altLang="en-US" sz="100"/>
          </a:p>
          <a:p>
            <a:r>
              <a:rPr lang="en-US" altLang="zh-CN" sz="100"/>
              <a:t>// E: </a:t>
            </a:r>
            <a:r>
              <a:rPr lang="zh-CN" altLang="en-US" sz="100"/>
              <a:t>好</a:t>
            </a:r>
            <a:endParaRPr lang="zh-CN" altLang="en-US" sz="100"/>
          </a:p>
          <a:p>
            <a:r>
              <a:rPr lang="en-US" altLang="zh-CN" sz="100"/>
              <a:t>String str1 = "BBC ABCDAB ABCDABCDABDE";</a:t>
            </a:r>
            <a:endParaRPr lang="en-US" altLang="zh-CN" sz="100"/>
          </a:p>
          <a:p>
            <a:r>
              <a:rPr lang="en-US" altLang="zh-CN" sz="100"/>
              <a:t>String str2 = "ABCDABD";</a:t>
            </a:r>
            <a:endParaRPr lang="en-US" altLang="zh-CN" sz="100"/>
          </a:p>
          <a:p>
            <a:r>
              <a:rPr lang="en-US" altLang="zh-CN" sz="100"/>
              <a:t>//String str1 = "</a:t>
            </a:r>
            <a:r>
              <a:rPr lang="zh-CN" altLang="en-US" sz="100"/>
              <a:t>硅硅谷 尚硅谷你尚硅 尚硅谷你尚硅谷你尚硅你好</a:t>
            </a:r>
            <a:r>
              <a:rPr lang="en-US" altLang="zh-CN" sz="100"/>
              <a:t>";</a:t>
            </a:r>
            <a:endParaRPr lang="en-US" altLang="zh-CN" sz="100"/>
          </a:p>
          <a:p>
            <a:r>
              <a:rPr lang="en-US" altLang="zh-CN" sz="100"/>
              <a:t>//String str2 = "</a:t>
            </a:r>
            <a:r>
              <a:rPr lang="zh-CN" altLang="en-US" sz="100"/>
              <a:t>尚硅谷你尚硅你</a:t>
            </a:r>
            <a:r>
              <a:rPr lang="en-US" altLang="zh-CN" sz="100"/>
              <a:t>~";</a:t>
            </a:r>
            <a:endParaRPr lang="en-US" altLang="zh-CN" sz="100"/>
          </a:p>
          <a:p>
            <a:r>
              <a:rPr lang="en-US" altLang="zh-CN" sz="100"/>
              <a:t>//String str2 = "</a:t>
            </a:r>
            <a:r>
              <a:rPr lang="zh-CN" altLang="en-US" sz="100"/>
              <a:t>硅硅谷</a:t>
            </a:r>
            <a:r>
              <a:rPr lang="en-US" altLang="zh-CN" sz="100"/>
              <a:t>~";</a:t>
            </a:r>
            <a:endParaRPr lang="en-US" altLang="zh-CN" sz="100"/>
          </a:p>
          <a:p>
            <a:endParaRPr lang="zh-CN" altLang="en-US" sz="100"/>
          </a:p>
          <a:p>
            <a:endParaRPr lang="zh-CN" altLang="en-US" sz="100"/>
          </a:p>
          <a:p>
            <a:r>
              <a:rPr lang="en-US" altLang="zh-CN" sz="100"/>
              <a:t>        </a:t>
            </a:r>
            <a:r>
              <a:rPr lang="en-US" altLang="zh-CN" sz="100" b="1"/>
              <a:t>int[] next = KMP.</a:t>
            </a:r>
            <a:r>
              <a:rPr lang="en-US" altLang="zh-CN" sz="100" b="1" i="1"/>
              <a:t>kmpNext(str2);</a:t>
            </a:r>
            <a:endParaRPr lang="en-US" altLang="zh-CN" sz="100" b="1" i="1"/>
          </a:p>
          <a:p>
            <a:r>
              <a:rPr lang="en-US" altLang="zh-CN" sz="100"/>
              <a:t>        </a:t>
            </a:r>
            <a:r>
              <a:rPr lang="en-US" altLang="zh-CN" sz="100" b="1"/>
              <a:t>int res = KMP.</a:t>
            </a:r>
            <a:r>
              <a:rPr lang="en-US" altLang="zh-CN" sz="100" b="1" i="1"/>
              <a:t>kmpSearch(str1, str2, next);</a:t>
            </a:r>
            <a:endParaRPr lang="en-US" altLang="zh-CN" sz="100" b="1" i="1"/>
          </a:p>
          <a:p>
            <a:r>
              <a:rPr lang="en-US" altLang="zh-CN" sz="100"/>
              <a:t>        System.</a:t>
            </a:r>
            <a:r>
              <a:rPr lang="en-US" altLang="zh-CN" sz="100" b="1" i="1"/>
              <a:t>out.println("</a:t>
            </a:r>
            <a:r>
              <a:rPr lang="zh-CN" altLang="en-US" sz="100" b="1" i="1"/>
              <a:t>子串在源字符串的</a:t>
            </a:r>
            <a:r>
              <a:rPr lang="en-US" altLang="zh-CN" sz="100" b="1" i="1"/>
              <a:t>index=" + res);</a:t>
            </a:r>
            <a:endParaRPr lang="en-US" altLang="zh-CN" sz="100" b="1" i="1"/>
          </a:p>
          <a:p>
            <a:r>
              <a:rPr lang="en-US" altLang="zh-CN" sz="100"/>
              <a:t>        </a:t>
            </a:r>
            <a:r>
              <a:rPr lang="en-US" altLang="zh-CN" sz="100" b="1"/>
              <a:t>for(int i = 0; i &lt; next.length; i++){</a:t>
            </a:r>
            <a:endParaRPr lang="en-US" altLang="zh-CN" sz="100" b="1"/>
          </a:p>
          <a:p>
            <a:r>
              <a:rPr lang="en-US" altLang="zh-CN" sz="100"/>
              <a:t>            System.</a:t>
            </a:r>
            <a:r>
              <a:rPr lang="en-US" altLang="zh-CN" sz="100" b="1" i="1"/>
              <a:t>out.println(next[i]);            </a:t>
            </a:r>
            <a:endParaRPr lang="en-US" altLang="zh-CN" sz="100" b="1" i="1"/>
          </a:p>
          <a:p>
            <a:r>
              <a:rPr lang="zh-CN" altLang="en-US" sz="100"/>
              <a:t>        </a:t>
            </a:r>
            <a:r>
              <a:rPr lang="en-US" altLang="zh-CN" sz="100"/>
              <a:t>}</a:t>
            </a:r>
            <a:endParaRPr lang="en-US" altLang="zh-CN" sz="100"/>
          </a:p>
          <a:p>
            <a:r>
              <a:rPr lang="en-US" altLang="zh-CN" sz="100"/>
              <a:t>//        System.out.println(next.length);</a:t>
            </a:r>
            <a:endParaRPr lang="en-US" altLang="zh-CN" sz="100"/>
          </a:p>
          <a:p>
            <a:r>
              <a:rPr lang="zh-CN" altLang="en-US" sz="100"/>
              <a:t>        </a:t>
            </a:r>
            <a:endParaRPr lang="zh-CN" altLang="en-US"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KMP {</a:t>
            </a:r>
            <a:endParaRPr lang="en-US" altLang="zh-CN" sz="100" b="1"/>
          </a:p>
          <a:p>
            <a:endParaRPr lang="zh-CN" altLang="en-US" sz="100"/>
          </a:p>
          <a:p>
            <a:r>
              <a:rPr lang="en-US" altLang="zh-CN" sz="100"/>
              <a:t>//</a:t>
            </a:r>
            <a:r>
              <a:rPr lang="en-US" altLang="zh-CN" sz="100" u="sng"/>
              <a:t>str</a:t>
            </a:r>
            <a:r>
              <a:rPr lang="zh-CN" altLang="en-US" sz="100" u="sng"/>
              <a:t>文本串  </a:t>
            </a:r>
            <a:r>
              <a:rPr lang="en-US" altLang="zh-CN" sz="100" u="sng"/>
              <a:t>dest </a:t>
            </a:r>
            <a:r>
              <a:rPr lang="zh-CN" altLang="en-US" sz="100" u="sng"/>
              <a:t>模式串</a:t>
            </a:r>
            <a:endParaRPr lang="zh-CN" altLang="en-US" sz="100" u="sng"/>
          </a:p>
          <a:p>
            <a:r>
              <a:rPr lang="en-US" altLang="zh-CN" sz="100" b="1"/>
              <a:t>public static int kmpSearch(String str, String dest,int[] next){</a:t>
            </a:r>
            <a:endParaRPr lang="en-US" altLang="zh-CN" sz="100" b="1"/>
          </a:p>
          <a:p>
            <a:r>
              <a:rPr lang="en-US" altLang="zh-CN" sz="100"/>
              <a:t>        </a:t>
            </a:r>
            <a:r>
              <a:rPr lang="en-US" altLang="zh-CN" sz="100" b="1"/>
              <a:t>for(int i = 0, j = 0; i &lt; str.length(); i++){</a:t>
            </a:r>
            <a:endParaRPr lang="en-US" altLang="zh-CN" sz="100" b="1"/>
          </a:p>
          <a:p>
            <a:r>
              <a:rPr lang="en-US" altLang="zh-CN" sz="100"/>
              <a:t>            </a:t>
            </a:r>
            <a:r>
              <a:rPr lang="en-US" altLang="zh-CN" sz="100" b="1"/>
              <a:t>while(j &gt; 0 &amp;&amp; str.charAt(i) != dest.charAt(j)){</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if(str.charAt(i)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a:t>
            </a:r>
            <a:r>
              <a:rPr lang="en-US" altLang="zh-CN" sz="100" b="1"/>
              <a:t>if(j == dest.length()){</a:t>
            </a:r>
            <a:endParaRPr lang="en-US" altLang="zh-CN" sz="100" b="1"/>
          </a:p>
          <a:p>
            <a:r>
              <a:rPr lang="en-US" altLang="zh-CN" sz="100"/>
              <a:t>                </a:t>
            </a:r>
            <a:r>
              <a:rPr lang="en-US" altLang="zh-CN" sz="100" b="1"/>
              <a:t>return i-j+1;</a:t>
            </a:r>
            <a:endParaRPr lang="en-US" altLang="zh-CN" sz="100" b="1"/>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zh-CN" altLang="en-US" sz="100"/>
              <a:t>    </a:t>
            </a:r>
            <a:r>
              <a:rPr lang="en-US" altLang="zh-CN" sz="100"/>
              <a:t>}</a:t>
            </a:r>
            <a:endParaRPr lang="en-US" altLang="zh-CN" sz="100"/>
          </a:p>
          <a:p>
            <a:endParaRPr lang="zh-CN" altLang="en-US" sz="100"/>
          </a:p>
          <a:p>
            <a:r>
              <a:rPr lang="en-US" altLang="zh-CN" sz="100" b="1"/>
              <a:t>public static int[] kmpNext(String dest){</a:t>
            </a:r>
            <a:endParaRPr lang="en-US" altLang="zh-CN" sz="100" b="1"/>
          </a:p>
          <a:p>
            <a:r>
              <a:rPr lang="en-US" altLang="zh-CN" sz="100"/>
              <a:t>        </a:t>
            </a:r>
            <a:r>
              <a:rPr lang="en-US" altLang="zh-CN" sz="100" b="1"/>
              <a:t>int[] next = new int[dest.length()];</a:t>
            </a:r>
            <a:endParaRPr lang="en-US" altLang="zh-CN" sz="100" b="1"/>
          </a:p>
          <a:p>
            <a:r>
              <a:rPr lang="en-US" altLang="zh-CN" sz="100"/>
              <a:t>        next[0] = 0;</a:t>
            </a:r>
            <a:endParaRPr lang="en-US" altLang="zh-CN" sz="100"/>
          </a:p>
          <a:p>
            <a:r>
              <a:rPr lang="en-US" altLang="zh-CN" sz="100"/>
              <a:t>        </a:t>
            </a:r>
            <a:r>
              <a:rPr lang="en-US" altLang="zh-CN" sz="100" b="1"/>
              <a:t>for(int i = 1,j = 0; i &lt; dest.length(); i++){</a:t>
            </a:r>
            <a:endParaRPr lang="en-US" altLang="zh-CN" sz="100" b="1"/>
          </a:p>
          <a:p>
            <a:r>
              <a:rPr lang="en-US" altLang="zh-CN" sz="100"/>
              <a:t>            </a:t>
            </a:r>
            <a:r>
              <a:rPr lang="en-US" altLang="zh-CN" sz="100" b="1"/>
              <a:t>while(j &gt; 0 &amp;&amp; dest.charAt(j) != dest.charAt(i)){</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if(dest.charAt(i)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next[i] = j;</a:t>
            </a:r>
            <a:endParaRPr lang="en-US" altLang="zh-CN" sz="100"/>
          </a:p>
          <a:p>
            <a:r>
              <a:rPr lang="zh-CN" altLang="en-US" sz="100"/>
              <a:t>        </a:t>
            </a:r>
            <a:r>
              <a:rPr lang="en-US" altLang="zh-CN" sz="100"/>
              <a:t>}</a:t>
            </a:r>
            <a:endParaRPr lang="en-US" altLang="zh-CN" sz="100"/>
          </a:p>
          <a:p>
            <a:r>
              <a:rPr lang="en-US" altLang="zh-CN" sz="100"/>
              <a:t>        </a:t>
            </a:r>
            <a:r>
              <a:rPr lang="en-US" altLang="zh-CN" sz="100" b="1"/>
              <a:t>return next;</a:t>
            </a:r>
            <a:endParaRPr lang="en-US" altLang="zh-CN" sz="100" b="1"/>
          </a:p>
          <a:p>
            <a:r>
              <a:rPr lang="zh-CN" altLang="en-US" sz="100"/>
              <a:t>    </a:t>
            </a:r>
            <a:r>
              <a:rPr lang="en-US" altLang="zh-CN" sz="100"/>
              <a:t>}</a:t>
            </a:r>
            <a:endParaRPr lang="en-US" altLang="zh-CN" sz="100"/>
          </a:p>
          <a:p>
            <a:endParaRPr lang="zh-CN" altLang="en-US" sz="100"/>
          </a:p>
          <a:p>
            <a:r>
              <a:rPr lang="en-US" altLang="zh-CN" sz="100"/>
              <a:t>}</a:t>
            </a:r>
            <a:endParaRPr lang="zh-CN" altLang="en-US" sz="100"/>
          </a:p>
        </p:txBody>
      </p:sp>
      <p:graphicFrame>
        <p:nvGraphicFramePr>
          <p:cNvPr id="5" name="对象 4"/>
          <p:cNvGraphicFramePr>
            <a:graphicFrameLocks noChangeAspect="1"/>
          </p:cNvGraphicFramePr>
          <p:nvPr/>
        </p:nvGraphicFramePr>
        <p:xfrm>
          <a:off x="3213618" y="3672383"/>
          <a:ext cx="1740417" cy="541087"/>
        </p:xfrm>
        <a:graphic>
          <a:graphicData uri="http://schemas.openxmlformats.org/presentationml/2006/ole">
            <mc:AlternateContent xmlns:mc="http://schemas.openxmlformats.org/markup-compatibility/2006">
              <mc:Choice xmlns:v="urn:schemas-microsoft-com:vml" Requires="v">
                <p:oleObj spid="_x0000_s139437" name="包装程序外壳对象" showAsIcon="1" r:id="rId3" imgW="1704975" imgH="523875" progId="Package">
                  <p:embed/>
                </p:oleObj>
              </mc:Choice>
              <mc:Fallback>
                <p:oleObj name="包装程序外壳对象" showAsIcon="1" r:id="rId3" imgW="1704975" imgH="523875" progId="Package">
                  <p:embed/>
                  <p:pic>
                    <p:nvPicPr>
                      <p:cNvPr id="0" name="图片 139436"/>
                      <p:cNvPicPr/>
                      <p:nvPr/>
                    </p:nvPicPr>
                    <p:blipFill>
                      <a:blip r:embed="rId4"/>
                      <a:stretch>
                        <a:fillRect/>
                      </a:stretch>
                    </p:blipFill>
                    <p:spPr>
                      <a:xfrm>
                        <a:off x="3213618" y="3672383"/>
                        <a:ext cx="1740417" cy="5410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集合覆盖问题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假</a:t>
            </a:r>
            <a:r>
              <a:rPr lang="zh-CN" altLang="en-US"/>
              <a:t>设存</a:t>
            </a:r>
            <a:r>
              <a:rPr lang="zh-CN" altLang="en-US" smtClean="0"/>
              <a:t>在</a:t>
            </a:r>
            <a:r>
              <a:rPr lang="zh-CN" altLang="en-US"/>
              <a:t>下面</a:t>
            </a:r>
            <a:r>
              <a:rPr lang="zh-CN" altLang="en-US" smtClean="0"/>
              <a:t>需</a:t>
            </a:r>
            <a:r>
              <a:rPr lang="zh-CN" altLang="en-US"/>
              <a:t>要付费的广播台，以及广播台信号可以覆盖的地区。 </a:t>
            </a:r>
            <a:r>
              <a:rPr lang="zh-CN" altLang="en-US" b="1"/>
              <a:t>如何选择最少的广播台</a:t>
            </a:r>
            <a:r>
              <a:rPr lang="zh-CN" altLang="en-US"/>
              <a:t>，让所有的地区都可以接收到信号</a:t>
            </a:r>
            <a:endParaRPr lang="en-US" altLang="zh-CN" smtClean="0">
              <a:ea typeface="宋体" panose="02010600030101010101" pitchFamily="2" charset="-122"/>
            </a:endParaRPr>
          </a:p>
        </p:txBody>
      </p:sp>
      <p:graphicFrame>
        <p:nvGraphicFramePr>
          <p:cNvPr id="4" name="表格 3"/>
          <p:cNvGraphicFramePr>
            <a:graphicFrameLocks noGrp="1"/>
          </p:cNvGraphicFramePr>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北京</a:t>
                      </a:r>
                      <a:r>
                        <a:rPr lang="en-US" altLang="zh-CN" sz="1400" smtClean="0"/>
                        <a:t>", "</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广州</a:t>
                      </a:r>
                      <a:r>
                        <a:rPr lang="en-US" altLang="zh-CN" sz="1400" smtClean="0"/>
                        <a:t>", "</a:t>
                      </a:r>
                      <a:r>
                        <a:rPr lang="zh-CN" altLang="en-US" sz="1400" smtClean="0"/>
                        <a:t>北京</a:t>
                      </a:r>
                      <a:r>
                        <a:rPr lang="en-US" altLang="zh-CN" sz="1400" smtClean="0"/>
                        <a:t>", "</a:t>
                      </a:r>
                      <a:r>
                        <a:rPr lang="zh-CN" altLang="en-US" sz="1400" smtClean="0"/>
                        <a:t>深圳</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成都</a:t>
                      </a:r>
                      <a:r>
                        <a:rPr lang="en-US" altLang="zh-CN" sz="1400" smtClean="0"/>
                        <a:t>", "</a:t>
                      </a:r>
                      <a:r>
                        <a:rPr lang="zh-CN" altLang="en-US" sz="1400" smtClean="0"/>
                        <a:t>上海</a:t>
                      </a:r>
                      <a:r>
                        <a:rPr lang="en-US" altLang="zh-CN" sz="1400" smtClean="0"/>
                        <a:t>", "</a:t>
                      </a:r>
                      <a:r>
                        <a:rPr lang="zh-CN" altLang="en-US" sz="1400" smtClean="0"/>
                        <a:t>杭州</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杭州</a:t>
                      </a:r>
                      <a:r>
                        <a:rPr lang="en-US" altLang="zh-CN" sz="1400" smtClean="0"/>
                        <a:t>", "</a:t>
                      </a:r>
                      <a:r>
                        <a:rPr lang="zh-CN" altLang="en-US" sz="1400" smtClean="0"/>
                        <a:t>大连</a:t>
                      </a:r>
                      <a:r>
                        <a:rPr lang="en-US" altLang="zh-CN" sz="1400" smtClean="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贪</a:t>
            </a:r>
            <a:r>
              <a:rPr lang="zh-CN" altLang="en-US"/>
              <a:t>婪算法</a:t>
            </a:r>
            <a:r>
              <a:rPr lang="en-US" altLang="zh-CN"/>
              <a:t>(</a:t>
            </a:r>
            <a:r>
              <a:rPr lang="zh-CN" altLang="en-US"/>
              <a:t>贪心算法</a:t>
            </a:r>
            <a:r>
              <a:rPr lang="en-US" altLang="zh-CN"/>
              <a:t>)</a:t>
            </a:r>
            <a:r>
              <a:rPr lang="zh-CN" altLang="en-US"/>
              <a:t>是指在对问题进行求解时，在每一步选择中都采取最好或者最优</a:t>
            </a:r>
            <a:r>
              <a:rPr lang="en-US" altLang="zh-CN"/>
              <a:t>(</a:t>
            </a:r>
            <a:r>
              <a:rPr lang="zh-CN" altLang="en-US"/>
              <a:t>即最有利</a:t>
            </a:r>
            <a:r>
              <a:rPr lang="en-US" altLang="zh-CN"/>
              <a:t>)</a:t>
            </a:r>
            <a:r>
              <a:rPr lang="zh-CN" altLang="en-US"/>
              <a:t>的选择，从而希望能够导致结果是最好或者最优的算</a:t>
            </a:r>
            <a:r>
              <a:rPr lang="zh-CN" altLang="en-US" smtClean="0"/>
              <a:t>法</a:t>
            </a:r>
            <a:endParaRPr lang="en-US" altLang="zh-CN" smtClean="0"/>
          </a:p>
          <a:p>
            <a:pPr marL="342900" indent="-342900">
              <a:buAutoNum type="arabicParenR"/>
            </a:pPr>
            <a:endParaRPr lang="en-US" altLang="zh-CN" smtClean="0"/>
          </a:p>
          <a:p>
            <a:pPr marL="342900" indent="-342900">
              <a:buAutoNum type="arabicParenR"/>
            </a:pPr>
            <a:r>
              <a:rPr lang="zh-CN" altLang="en-US">
                <a:ea typeface="宋体" panose="02010600030101010101" pitchFamily="2" charset="-122"/>
              </a:rPr>
              <a:t>贪婪算法所得到的结</a:t>
            </a:r>
            <a:r>
              <a:rPr lang="zh-CN" altLang="en-US" smtClean="0">
                <a:ea typeface="宋体" panose="02010600030101010101" pitchFamily="2" charset="-122"/>
              </a:rPr>
              <a:t>果</a:t>
            </a:r>
            <a:r>
              <a:rPr lang="zh-CN" altLang="en-US" b="1" smtClean="0">
                <a:ea typeface="宋体" panose="02010600030101010101" pitchFamily="2" charset="-122"/>
              </a:rPr>
              <a:t>不</a:t>
            </a:r>
            <a:r>
              <a:rPr lang="zh-CN" altLang="en-US" b="1">
                <a:ea typeface="宋体" panose="02010600030101010101" pitchFamily="2" charset="-122"/>
              </a:rPr>
              <a:t>一</a:t>
            </a:r>
            <a:r>
              <a:rPr lang="zh-CN" altLang="en-US" b="1" smtClean="0">
                <a:ea typeface="宋体" panose="02010600030101010101" pitchFamily="2" charset="-122"/>
              </a:rPr>
              <a:t>定</a:t>
            </a:r>
            <a:r>
              <a:rPr lang="zh-CN" altLang="en-US" b="1">
                <a:ea typeface="宋体" panose="02010600030101010101" pitchFamily="2" charset="-122"/>
              </a:rPr>
              <a:t>是</a:t>
            </a:r>
            <a:r>
              <a:rPr lang="zh-CN" altLang="en-US" b="1" smtClean="0">
                <a:ea typeface="宋体" panose="02010600030101010101" pitchFamily="2" charset="-122"/>
              </a:rPr>
              <a:t>最</a:t>
            </a:r>
            <a:r>
              <a:rPr lang="zh-CN" altLang="en-US" b="1">
                <a:ea typeface="宋体" panose="02010600030101010101" pitchFamily="2" charset="-122"/>
              </a:rPr>
              <a:t>优的结果</a:t>
            </a:r>
            <a:r>
              <a:rPr lang="en-US" altLang="zh-CN" b="1">
                <a:ea typeface="宋体" panose="02010600030101010101" pitchFamily="2" charset="-122"/>
              </a:rPr>
              <a:t>(</a:t>
            </a:r>
            <a:r>
              <a:rPr lang="zh-CN" altLang="en-US" b="1">
                <a:ea typeface="宋体" panose="02010600030101010101" pitchFamily="2" charset="-122"/>
              </a:rPr>
              <a:t>有时候会是最优解</a:t>
            </a:r>
            <a:r>
              <a:rPr lang="en-US" altLang="zh-CN" b="1">
                <a:ea typeface="宋体" panose="02010600030101010101" pitchFamily="2" charset="-122"/>
              </a:rPr>
              <a:t>)</a:t>
            </a:r>
            <a:r>
              <a:rPr lang="zh-CN" altLang="en-US">
                <a:ea typeface="宋体" panose="02010600030101010101" pitchFamily="2" charset="-122"/>
              </a:rPr>
              <a:t>，但是都是相对近似</a:t>
            </a:r>
            <a:r>
              <a:rPr lang="en-US" altLang="zh-CN">
                <a:ea typeface="宋体" panose="02010600030101010101" pitchFamily="2" charset="-122"/>
              </a:rPr>
              <a:t>(</a:t>
            </a:r>
            <a:r>
              <a:rPr lang="zh-CN" altLang="en-US">
                <a:ea typeface="宋体" panose="02010600030101010101" pitchFamily="2" charset="-122"/>
              </a:rPr>
              <a:t>接近</a:t>
            </a:r>
            <a:r>
              <a:rPr lang="en-US" altLang="zh-CN">
                <a:ea typeface="宋体" panose="02010600030101010101" pitchFamily="2" charset="-122"/>
              </a:rPr>
              <a:t>)</a:t>
            </a:r>
            <a:r>
              <a:rPr lang="zh-CN" altLang="en-US">
                <a:ea typeface="宋体" panose="02010600030101010101" pitchFamily="2" charset="-122"/>
              </a:rPr>
              <a:t>最优解的结</a:t>
            </a:r>
            <a:r>
              <a:rPr lang="zh-CN" altLang="en-US" smtClean="0">
                <a:ea typeface="宋体" panose="02010600030101010101" pitchFamily="2" charset="-122"/>
              </a:rPr>
              <a:t>果</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15081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假</a:t>
            </a:r>
            <a:r>
              <a:rPr lang="zh-CN" altLang="en-US"/>
              <a:t>设存在如下表的需要付费的广播台，以及广播台信号可以覆盖的地区。 </a:t>
            </a:r>
            <a:r>
              <a:rPr lang="zh-CN" altLang="en-US" b="1"/>
              <a:t>如何选择最少的广播台</a:t>
            </a:r>
            <a:r>
              <a:rPr lang="zh-CN" altLang="en-US"/>
              <a:t>，让所有的地区都可以接收到信</a:t>
            </a:r>
            <a:r>
              <a:rPr lang="zh-CN" altLang="en-US" smtClean="0"/>
              <a:t>号</a:t>
            </a:r>
            <a:endParaRPr lang="en-US" altLang="zh-CN">
              <a:ea typeface="宋体" panose="02010600030101010101" pitchFamily="2" charset="-122"/>
            </a:endParaRPr>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北京</a:t>
                      </a:r>
                      <a:r>
                        <a:rPr lang="en-US" altLang="zh-CN" sz="1400" smtClean="0"/>
                        <a:t>", "</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广州</a:t>
                      </a:r>
                      <a:r>
                        <a:rPr lang="en-US" altLang="zh-CN" sz="1400" smtClean="0"/>
                        <a:t>", "</a:t>
                      </a:r>
                      <a:r>
                        <a:rPr lang="zh-CN" altLang="en-US" sz="1400" smtClean="0"/>
                        <a:t>北京</a:t>
                      </a:r>
                      <a:r>
                        <a:rPr lang="en-US" altLang="zh-CN" sz="1400" smtClean="0"/>
                        <a:t>", "</a:t>
                      </a:r>
                      <a:r>
                        <a:rPr lang="zh-CN" altLang="en-US" sz="1400" smtClean="0"/>
                        <a:t>深圳</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成都</a:t>
                      </a:r>
                      <a:r>
                        <a:rPr lang="en-US" altLang="zh-CN" sz="1400" smtClean="0"/>
                        <a:t>", "</a:t>
                      </a:r>
                      <a:r>
                        <a:rPr lang="zh-CN" altLang="en-US" sz="1400" smtClean="0"/>
                        <a:t>上海</a:t>
                      </a:r>
                      <a:r>
                        <a:rPr lang="en-US" altLang="zh-CN" sz="1400" smtClean="0"/>
                        <a:t>", "</a:t>
                      </a:r>
                      <a:r>
                        <a:rPr lang="zh-CN" altLang="en-US" sz="1400" smtClean="0"/>
                        <a:t>杭州</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杭州</a:t>
                      </a:r>
                      <a:r>
                        <a:rPr lang="en-US" altLang="zh-CN" sz="1400" smtClean="0"/>
                        <a:t>", "</a:t>
                      </a:r>
                      <a:r>
                        <a:rPr lang="zh-CN" altLang="en-US" sz="1400" smtClean="0"/>
                        <a:t>大连</a:t>
                      </a:r>
                      <a:r>
                        <a:rPr lang="en-US" altLang="zh-CN" sz="1400" smtClean="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pPr marL="342900" indent="-342900">
              <a:buAutoNum type="arabicParenR" startAt="2"/>
            </a:pPr>
            <a:r>
              <a:rPr lang="zh-CN" altLang="en-US" smtClean="0"/>
              <a:t>思路分析</a:t>
            </a:r>
            <a:r>
              <a:rPr lang="en-US" altLang="zh-CN" smtClean="0"/>
              <a:t>: </a:t>
            </a:r>
            <a:endParaRPr lang="en-US" altLang="zh-CN" smtClean="0"/>
          </a:p>
          <a:p>
            <a:pPr marL="285750" indent="-285750">
              <a:buFont typeface="Wingdings" panose="05000000000000000000" pitchFamily="2" charset="2"/>
              <a:buChar char="Ø"/>
            </a:pPr>
            <a:r>
              <a:rPr lang="zh-CN" altLang="en-US" smtClean="0"/>
              <a:t>如</a:t>
            </a:r>
            <a:r>
              <a:rPr lang="zh-CN" altLang="en-US"/>
              <a:t>何找出覆盖所有地区的广播台的集合呢</a:t>
            </a:r>
            <a:r>
              <a:rPr lang="zh-CN" altLang="en-US" smtClean="0"/>
              <a:t>，使</a:t>
            </a:r>
            <a:r>
              <a:rPr lang="zh-CN" altLang="en-US"/>
              <a:t>用穷举法实</a:t>
            </a:r>
            <a:r>
              <a:rPr lang="zh-CN" altLang="en-US" smtClean="0"/>
              <a:t>现</a:t>
            </a:r>
            <a:r>
              <a:rPr lang="en-US" altLang="zh-CN" smtClean="0"/>
              <a:t>,</a:t>
            </a:r>
            <a:r>
              <a:rPr lang="zh-CN" altLang="en-US"/>
              <a:t>列出每个可能的广播台的集合，这被称为幂集。假设总的有</a:t>
            </a:r>
            <a:r>
              <a:rPr lang="en-US" altLang="zh-CN"/>
              <a:t>n</a:t>
            </a:r>
            <a:r>
              <a:rPr lang="zh-CN" altLang="en-US"/>
              <a:t>个广播台，则广播台的组合总共</a:t>
            </a:r>
            <a:r>
              <a:rPr lang="zh-CN" altLang="en-US" smtClean="0"/>
              <a:t>有</a:t>
            </a:r>
            <a:br>
              <a:rPr lang="en-US" altLang="zh-CN"/>
            </a:br>
            <a:r>
              <a:rPr lang="en-US" altLang="zh-CN" smtClean="0"/>
              <a:t>2ⁿ -1 </a:t>
            </a:r>
            <a:r>
              <a:rPr lang="zh-CN" altLang="en-US" smtClean="0"/>
              <a:t>个</a:t>
            </a:r>
            <a:r>
              <a:rPr lang="en-US" altLang="zh-CN" smtClean="0"/>
              <a:t>,</a:t>
            </a:r>
            <a:r>
              <a:rPr lang="zh-CN" altLang="en-US"/>
              <a:t>假设每秒可以计算</a:t>
            </a:r>
            <a:r>
              <a:rPr lang="en-US" altLang="zh-CN"/>
              <a:t>10</a:t>
            </a:r>
            <a:r>
              <a:rPr lang="zh-CN" altLang="en-US"/>
              <a:t>个子</a:t>
            </a:r>
            <a:r>
              <a:rPr lang="zh-CN" altLang="en-US" smtClean="0"/>
              <a:t>集， </a:t>
            </a:r>
            <a:r>
              <a:rPr lang="zh-CN" altLang="en-US"/>
              <a:t>如</a:t>
            </a:r>
            <a:r>
              <a:rPr lang="zh-CN" altLang="en-US" smtClean="0"/>
              <a:t>图</a:t>
            </a:r>
            <a:r>
              <a:rPr lang="en-US" altLang="zh-CN" smtClean="0"/>
              <a:t>:</a:t>
            </a:r>
            <a:endParaRPr lang="en-US" altLang="zh-CN" smtClean="0"/>
          </a:p>
          <a:p>
            <a:pPr marL="342900" indent="-342900">
              <a:buAutoNum type="arabicParenBoth"/>
            </a:pPr>
            <a:endParaRPr lang="en-US" altLang="zh-CN"/>
          </a:p>
          <a:p>
            <a:pPr marL="342900" indent="-342900">
              <a:buAutoNum type="arabicParenBoth"/>
            </a:pPr>
            <a:endParaRPr lang="en-US" altLang="zh-CN" smtClean="0"/>
          </a:p>
          <a:p>
            <a:pPr marL="342900" indent="-342900">
              <a:buAutoNum type="arabicParenBoth"/>
            </a:pPr>
            <a:endParaRPr lang="en-US" altLang="zh-CN"/>
          </a:p>
          <a:p>
            <a:pPr marL="342900" indent="-342900">
              <a:buAutoNum type="arabicParenBoth"/>
            </a:pPr>
            <a:endParaRPr lang="en-US" altLang="zh-CN" smtClean="0"/>
          </a:p>
          <a:p>
            <a:pPr marL="342900" indent="-342900">
              <a:buAutoNum type="arabicParenBoth"/>
            </a:pPr>
            <a:endParaRPr lang="en-US" altLang="zh-CN"/>
          </a:p>
          <a:p>
            <a:pPr marL="342900" indent="-342900">
              <a:buAutoNum type="arabicParenBoth"/>
            </a:pPr>
            <a:endParaRPr lang="en-US" altLang="zh-CN"/>
          </a:p>
          <a:p>
            <a:endParaRPr lang="en-US" altLang="zh-CN" smtClean="0">
              <a:ea typeface="宋体" panose="02010600030101010101" pitchFamily="2" charset="-122"/>
            </a:endParaRPr>
          </a:p>
        </p:txBody>
      </p:sp>
      <p:graphicFrame>
        <p:nvGraphicFramePr>
          <p:cNvPr id="3" name="表格 2"/>
          <p:cNvGraphicFramePr>
            <a:graphicFrameLocks noGrp="1"/>
          </p:cNvGraphicFramePr>
          <p:nvPr/>
        </p:nvGraphicFramePr>
        <p:xfrm>
          <a:off x="1098029" y="3020863"/>
          <a:ext cx="5616624" cy="1371600"/>
        </p:xfrm>
        <a:graphic>
          <a:graphicData uri="http://schemas.openxmlformats.org/drawingml/2006/table">
            <a:tbl>
              <a:tblPr/>
              <a:tblGrid>
                <a:gridCol w="1752195"/>
                <a:gridCol w="1752195"/>
                <a:gridCol w="2112234"/>
              </a:tblGrid>
              <a:tr h="0">
                <a:tc>
                  <a:txBody>
                    <a:bodyPr/>
                    <a:lstStyle/>
                    <a:p>
                      <a:r>
                        <a:rPr lang="zh-CN" altLang="en-US" sz="1200"/>
                        <a:t>广播台数量</a:t>
                      </a:r>
                      <a:r>
                        <a:rPr lang="en-US" sz="1200"/>
                        <a:t>n</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子集总数</a:t>
                      </a:r>
                      <a:r>
                        <a:rPr lang="en-US" altLang="zh-CN" sz="1200" smtClean="0"/>
                        <a:t>2</a:t>
                      </a:r>
                      <a:r>
                        <a:rPr lang="en-US" sz="1200" smtClean="0"/>
                        <a:t>ⁿ</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需要的时间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5</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1024</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4294967296</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13.6</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smtClean="0"/>
                        <a:t>1.26*100³º </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4x10²³</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pPr marL="342900" indent="-342900">
              <a:buAutoNum type="arabicParenR" startAt="2"/>
            </a:pPr>
            <a:r>
              <a:rPr lang="zh-CN" altLang="en-US" smtClean="0"/>
              <a:t>思路分析</a:t>
            </a:r>
            <a:r>
              <a:rPr lang="en-US" altLang="zh-CN" smtClean="0"/>
              <a:t>: </a:t>
            </a:r>
            <a:endParaRPr lang="en-US" altLang="zh-CN"/>
          </a:p>
          <a:p>
            <a:pPr marL="285750" indent="-285750">
              <a:buFont typeface="Wingdings" panose="05000000000000000000" pitchFamily="2" charset="2"/>
              <a:buChar char="Ø"/>
            </a:pPr>
            <a:r>
              <a:rPr lang="zh-CN" altLang="en-US" smtClean="0"/>
              <a:t>使</a:t>
            </a:r>
            <a:r>
              <a:rPr lang="zh-CN" altLang="en-US"/>
              <a:t>用贪婪算法</a:t>
            </a:r>
            <a:r>
              <a:rPr lang="zh-CN" altLang="en-US" smtClean="0"/>
              <a:t>，效</a:t>
            </a:r>
            <a:r>
              <a:rPr lang="zh-CN" altLang="en-US"/>
              <a:t>率高</a:t>
            </a:r>
            <a:r>
              <a:rPr lang="en-US" altLang="zh-CN" smtClean="0"/>
              <a:t>:</a:t>
            </a:r>
            <a:endParaRPr lang="en-US" altLang="zh-CN" smtClean="0"/>
          </a:p>
          <a:p>
            <a:r>
              <a:rPr lang="zh-CN" altLang="en-US"/>
              <a:t>目前并没有算法可以快速计算得到准备的值， </a:t>
            </a:r>
            <a:r>
              <a:rPr lang="zh-CN" altLang="en-US" smtClean="0"/>
              <a:t>使</a:t>
            </a:r>
            <a:r>
              <a:rPr lang="zh-CN" altLang="en-US"/>
              <a:t>用贪婪算法，则可以得到非常接近的解，并且效率</a:t>
            </a:r>
            <a:r>
              <a:rPr lang="zh-CN" altLang="en-US" smtClean="0"/>
              <a:t>高。选</a:t>
            </a:r>
            <a:r>
              <a:rPr lang="zh-CN" altLang="en-US"/>
              <a:t>择策略上，因为需要覆盖全部地区的最小集合</a:t>
            </a:r>
            <a:r>
              <a:rPr lang="en-US" altLang="zh-CN"/>
              <a:t>:</a:t>
            </a:r>
            <a:endParaRPr lang="en-US" altLang="zh-CN"/>
          </a:p>
          <a:p>
            <a:pPr marL="342900" indent="-342900">
              <a:buAutoNum type="arabicParenR"/>
            </a:pPr>
            <a:r>
              <a:rPr lang="zh-CN" altLang="en-US"/>
              <a:t>遍</a:t>
            </a:r>
            <a:r>
              <a:rPr lang="zh-CN" altLang="en-US" smtClean="0"/>
              <a:t>历所有的广播电台</a:t>
            </a:r>
            <a:r>
              <a:rPr lang="en-US" altLang="zh-CN" smtClean="0"/>
              <a:t>, </a:t>
            </a:r>
            <a:r>
              <a:rPr lang="zh-CN" altLang="en-US" smtClean="0"/>
              <a:t>找到一个覆</a:t>
            </a:r>
            <a:r>
              <a:rPr lang="zh-CN" altLang="en-US"/>
              <a:t>盖了最多</a:t>
            </a:r>
            <a:r>
              <a:rPr lang="zh-CN" altLang="en-US" b="1">
                <a:solidFill>
                  <a:srgbClr val="DA0000"/>
                </a:solidFill>
              </a:rPr>
              <a:t>未覆盖的地</a:t>
            </a:r>
            <a:r>
              <a:rPr lang="zh-CN" altLang="en-US" b="1" smtClean="0">
                <a:solidFill>
                  <a:srgbClr val="DA0000"/>
                </a:solidFill>
              </a:rPr>
              <a:t>区</a:t>
            </a:r>
            <a:r>
              <a:rPr lang="zh-CN" altLang="en-US" smtClean="0"/>
              <a:t>的电台</a:t>
            </a:r>
            <a:r>
              <a:rPr lang="en-US" altLang="zh-CN" smtClean="0"/>
              <a:t>(</a:t>
            </a:r>
            <a:r>
              <a:rPr lang="zh-CN" altLang="en-US" smtClean="0"/>
              <a:t>此电台</a:t>
            </a:r>
            <a:r>
              <a:rPr lang="zh-CN" altLang="en-US"/>
              <a:t>可能</a:t>
            </a:r>
            <a:r>
              <a:rPr lang="zh-CN" altLang="en-US" smtClean="0"/>
              <a:t>包</a:t>
            </a:r>
            <a:r>
              <a:rPr lang="zh-CN" altLang="en-US"/>
              <a:t>含一些已覆盖的地</a:t>
            </a:r>
            <a:r>
              <a:rPr lang="zh-CN" altLang="en-US" smtClean="0"/>
              <a:t>区，但没有关系） </a:t>
            </a:r>
            <a:endParaRPr lang="en-US" altLang="zh-CN" smtClean="0"/>
          </a:p>
          <a:p>
            <a:pPr marL="342900" indent="-342900">
              <a:buAutoNum type="arabicParenR"/>
            </a:pPr>
            <a:r>
              <a:rPr lang="zh-CN" altLang="en-US" smtClean="0"/>
              <a:t>将这个电台加入到</a:t>
            </a:r>
            <a:r>
              <a:rPr lang="zh-CN" altLang="en-US"/>
              <a:t>一</a:t>
            </a:r>
            <a:r>
              <a:rPr lang="zh-CN" altLang="en-US" smtClean="0"/>
              <a:t>个集合中</a:t>
            </a:r>
            <a:r>
              <a:rPr lang="en-US" altLang="zh-CN" smtClean="0"/>
              <a:t>(</a:t>
            </a:r>
            <a:r>
              <a:rPr lang="zh-CN" altLang="en-US" smtClean="0"/>
              <a:t>比如</a:t>
            </a:r>
            <a:r>
              <a:rPr lang="en-US" altLang="zh-CN" smtClean="0"/>
              <a:t>ArrayList), </a:t>
            </a:r>
            <a:r>
              <a:rPr lang="zh-CN" altLang="en-US" smtClean="0"/>
              <a:t>想办法把该电台覆盖的地区在下次比较时去掉</a:t>
            </a:r>
            <a:r>
              <a:rPr lang="zh-CN" altLang="en-US"/>
              <a:t>。</a:t>
            </a:r>
            <a:endParaRPr lang="en-US" altLang="zh-CN"/>
          </a:p>
          <a:p>
            <a:pPr marL="342900" indent="-342900">
              <a:buAutoNum type="arabicParenR"/>
            </a:pPr>
            <a:r>
              <a:rPr lang="zh-CN" altLang="en-US"/>
              <a:t>重复</a:t>
            </a:r>
            <a:r>
              <a:rPr lang="zh-CN" altLang="en-US" smtClean="0"/>
              <a:t>第</a:t>
            </a:r>
            <a:r>
              <a:rPr lang="en-US" altLang="zh-CN" smtClean="0"/>
              <a:t>1</a:t>
            </a:r>
            <a:r>
              <a:rPr lang="zh-CN" altLang="en-US" smtClean="0"/>
              <a:t>步</a:t>
            </a:r>
            <a:r>
              <a:rPr lang="zh-CN" altLang="en-US"/>
              <a:t>直到覆盖了全部的地区</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3) </a:t>
            </a:r>
            <a:r>
              <a:rPr lang="zh-CN" altLang="en-US" smtClean="0">
                <a:ea typeface="宋体" panose="02010600030101010101" pitchFamily="2" charset="-122"/>
              </a:rPr>
              <a:t>代码实现</a:t>
            </a:r>
            <a:r>
              <a:rPr lang="en-US" altLang="zh-CN" smtClean="0">
                <a:ea typeface="宋体" panose="02010600030101010101" pitchFamily="2" charset="-122"/>
              </a:rPr>
              <a:t>, </a:t>
            </a:r>
            <a:r>
              <a:rPr lang="zh-CN" altLang="en-US" smtClean="0">
                <a:ea typeface="宋体" panose="02010600030101010101" pitchFamily="2" charset="-122"/>
              </a:rPr>
              <a:t>看老师演示 </a:t>
            </a:r>
            <a:endParaRPr lang="en-US" altLang="zh-CN">
              <a:ea typeface="宋体" panose="02010600030101010101" pitchFamily="2" charset="-122"/>
            </a:endParaRPr>
          </a:p>
        </p:txBody>
      </p:sp>
      <p:graphicFrame>
        <p:nvGraphicFramePr>
          <p:cNvPr id="5" name="对象 4"/>
          <p:cNvGraphicFramePr>
            <a:graphicFrameLocks noChangeAspect="1"/>
          </p:cNvGraphicFramePr>
          <p:nvPr/>
        </p:nvGraphicFramePr>
        <p:xfrm>
          <a:off x="7722765" y="4608487"/>
          <a:ext cx="1062099" cy="396187"/>
        </p:xfrm>
        <a:graphic>
          <a:graphicData uri="http://schemas.openxmlformats.org/presentationml/2006/ole">
            <mc:AlternateContent xmlns:mc="http://schemas.openxmlformats.org/markup-compatibility/2006">
              <mc:Choice xmlns:v="urn:schemas-microsoft-com:vml" Requires="v">
                <p:oleObj spid="_x0000_s153629" name="包装程序外壳对象" showAsIcon="1" r:id="rId1" imgW="1419225" imgH="523875" progId="Package">
                  <p:embed/>
                </p:oleObj>
              </mc:Choice>
              <mc:Fallback>
                <p:oleObj name="包装程序外壳对象" showAsIcon="1" r:id="rId1" imgW="1419225" imgH="523875" progId="Package">
                  <p:embed/>
                  <p:pic>
                    <p:nvPicPr>
                      <p:cNvPr id="0" name="图片 153628"/>
                      <p:cNvPicPr/>
                      <p:nvPr/>
                    </p:nvPicPr>
                    <p:blipFill>
                      <a:blip r:embed="rId2"/>
                      <a:stretch>
                        <a:fillRect/>
                      </a:stretch>
                    </p:blipFill>
                    <p:spPr>
                      <a:xfrm>
                        <a:off x="7722765" y="4608487"/>
                        <a:ext cx="1062099" cy="3961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贪心算法注意事项和细节</a:t>
            </a:r>
            <a:endParaRPr lang="en-US" altLang="zh-CN" sz="2000" b="1" smtClean="0">
              <a:solidFill>
                <a:srgbClr val="0070C0"/>
              </a:solidFill>
              <a:ea typeface="宋体" panose="02010600030101010101" pitchFamily="2" charset="-122"/>
            </a:endParaRPr>
          </a:p>
          <a:p>
            <a:pPr marL="342900" indent="-342900">
              <a:buAutoNum type="arabicParenBoth"/>
            </a:pPr>
            <a:endParaRPr lang="en-US" altLang="zh-CN" smtClean="0"/>
          </a:p>
          <a:p>
            <a:pPr marL="342900" indent="-342900">
              <a:buAutoNum type="arabicParenBoth"/>
            </a:pPr>
            <a:r>
              <a:rPr lang="zh-CN" altLang="en-US" b="1" smtClean="0"/>
              <a:t>贪</a:t>
            </a:r>
            <a:r>
              <a:rPr lang="zh-CN" altLang="en-US" b="1"/>
              <a:t>婪算法所得到的结</a:t>
            </a:r>
            <a:r>
              <a:rPr lang="zh-CN" altLang="en-US" b="1" smtClean="0"/>
              <a:t>果</a:t>
            </a:r>
            <a:r>
              <a:rPr lang="zh-CN" altLang="en-US" b="1"/>
              <a:t>不一</a:t>
            </a:r>
            <a:r>
              <a:rPr lang="zh-CN" altLang="en-US" b="1" smtClean="0"/>
              <a:t>定是最</a:t>
            </a:r>
            <a:r>
              <a:rPr lang="zh-CN" altLang="en-US" b="1"/>
              <a:t>优的结果</a:t>
            </a:r>
            <a:r>
              <a:rPr lang="en-US" altLang="zh-CN" b="1"/>
              <a:t>(</a:t>
            </a:r>
            <a:r>
              <a:rPr lang="zh-CN" altLang="en-US" b="1"/>
              <a:t>有时候会是最优解</a:t>
            </a:r>
            <a:r>
              <a:rPr lang="en-US" altLang="zh-CN" b="1"/>
              <a:t>)</a:t>
            </a:r>
            <a:r>
              <a:rPr lang="zh-CN" altLang="en-US" b="1"/>
              <a:t>，但是都是相对近似</a:t>
            </a:r>
            <a:r>
              <a:rPr lang="en-US" altLang="zh-CN" b="1"/>
              <a:t>(</a:t>
            </a:r>
            <a:r>
              <a:rPr lang="zh-CN" altLang="en-US" b="1"/>
              <a:t>接近</a:t>
            </a:r>
            <a:r>
              <a:rPr lang="en-US" altLang="zh-CN" b="1"/>
              <a:t>)</a:t>
            </a:r>
            <a:r>
              <a:rPr lang="zh-CN" altLang="en-US" b="1"/>
              <a:t>最优解的结</a:t>
            </a:r>
            <a:r>
              <a:rPr lang="zh-CN" altLang="en-US" b="1" smtClean="0"/>
              <a:t>果</a:t>
            </a:r>
            <a:endParaRPr lang="en-US" altLang="zh-CN" b="1" smtClean="0"/>
          </a:p>
          <a:p>
            <a:pPr marL="342900" indent="-342900">
              <a:buAutoNum type="arabicParenBoth"/>
            </a:pPr>
            <a:r>
              <a:rPr lang="zh-CN" altLang="en-US" b="1"/>
              <a:t>比</a:t>
            </a:r>
            <a:r>
              <a:rPr lang="zh-CN" altLang="en-US" b="1" smtClean="0"/>
              <a:t>如上题的</a:t>
            </a:r>
            <a:r>
              <a:rPr lang="zh-CN" altLang="en-US"/>
              <a:t>算法选出的是</a:t>
            </a:r>
            <a:r>
              <a:rPr lang="en-US" altLang="zh-CN"/>
              <a:t>K1, K2, K3, K5</a:t>
            </a:r>
            <a:r>
              <a:rPr lang="zh-CN" altLang="en-US"/>
              <a:t>，符合覆盖了全部的地</a:t>
            </a:r>
            <a:r>
              <a:rPr lang="zh-CN" altLang="en-US" smtClean="0"/>
              <a:t>区</a:t>
            </a:r>
            <a:endParaRPr lang="en-US" altLang="zh-CN" smtClean="0"/>
          </a:p>
          <a:p>
            <a:pPr marL="342900" indent="-342900">
              <a:buAutoNum type="arabicParenBoth"/>
            </a:pPr>
            <a:r>
              <a:rPr lang="zh-CN" altLang="en-US"/>
              <a:t>但</a:t>
            </a:r>
            <a:r>
              <a:rPr lang="zh-CN" altLang="en-US" smtClean="0"/>
              <a:t>是我们发现 </a:t>
            </a:r>
            <a:r>
              <a:rPr lang="en-US" altLang="zh-CN"/>
              <a:t>K2, </a:t>
            </a:r>
            <a:r>
              <a:rPr lang="en-US" altLang="zh-CN" smtClean="0"/>
              <a:t>K3,K4,K5 </a:t>
            </a:r>
            <a:r>
              <a:rPr lang="zh-CN" altLang="en-US" smtClean="0"/>
              <a:t>也可以覆盖全部地区，如果</a:t>
            </a:r>
            <a:r>
              <a:rPr lang="en-US" altLang="zh-CN" smtClean="0"/>
              <a:t>K2 </a:t>
            </a:r>
            <a:r>
              <a:rPr lang="zh-CN" altLang="en-US" smtClean="0"/>
              <a:t>的使用成本低于</a:t>
            </a:r>
            <a:r>
              <a:rPr lang="en-US" altLang="zh-CN" smtClean="0"/>
              <a:t>K1,</a:t>
            </a:r>
            <a:r>
              <a:rPr lang="zh-CN" altLang="en-US" smtClean="0"/>
              <a:t>那么我们上题的 </a:t>
            </a:r>
            <a:r>
              <a:rPr lang="en-US" altLang="zh-CN" smtClean="0"/>
              <a:t>K1, K2, K3, K5 </a:t>
            </a:r>
            <a:r>
              <a:rPr lang="zh-CN" altLang="en-US" smtClean="0"/>
              <a:t>虽然是满足条件，但是并不是最优的</a:t>
            </a:r>
            <a:r>
              <a:rPr lang="en-US" altLang="zh-CN" smtClean="0"/>
              <a:t>.</a:t>
            </a:r>
            <a:endParaRPr lang="en-US" altLang="zh-CN"/>
          </a:p>
          <a:p>
            <a:pPr marL="342900" indent="-342900">
              <a:buAutoNum type="arabicParenBoth"/>
            </a:pPr>
            <a:endParaRPr lang="en-US" altLang="zh-CN" smtClean="0"/>
          </a:p>
          <a:p>
            <a:pPr marL="342900" indent="-342900">
              <a:buAutoNum type="arabicParenBoth"/>
            </a:pPr>
            <a:endParaRPr lang="en-US" altLang="zh-CN"/>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修路问题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有胜利乡有</a:t>
            </a:r>
            <a:r>
              <a:rPr lang="en-US" altLang="zh-CN" sz="1600" smtClean="0">
                <a:ea typeface="宋体" panose="02010600030101010101" pitchFamily="2" charset="-122"/>
              </a:rPr>
              <a:t>7</a:t>
            </a:r>
            <a:r>
              <a:rPr lang="zh-CN" altLang="en-US" sz="1600" smtClean="0">
                <a:ea typeface="宋体" panose="02010600030101010101" pitchFamily="2" charset="-122"/>
              </a:rPr>
              <a:t>个村庄</a:t>
            </a:r>
            <a:r>
              <a:rPr lang="en-US" altLang="zh-CN" sz="1600">
                <a:ea typeface="宋体" panose="02010600030101010101" pitchFamily="2" charset="-122"/>
              </a:rPr>
              <a:t>(A, B, C, D, E, F, G) </a:t>
            </a:r>
            <a:r>
              <a:rPr lang="zh-CN" altLang="en-US" sz="1600" smtClean="0">
                <a:ea typeface="宋体" panose="02010600030101010101" pitchFamily="2" charset="-122"/>
              </a:rPr>
              <a:t>，现在需要修路把</a:t>
            </a:r>
            <a:r>
              <a:rPr lang="en-US" altLang="zh-CN" sz="1600" smtClean="0">
                <a:ea typeface="宋体" panose="02010600030101010101" pitchFamily="2" charset="-122"/>
              </a:rPr>
              <a:t>7</a:t>
            </a:r>
            <a:r>
              <a:rPr lang="zh-CN" altLang="en-US" sz="1600" smtClean="0">
                <a:ea typeface="宋体" panose="02010600030101010101" pitchFamily="2" charset="-122"/>
              </a:rPr>
              <a:t>个村庄连通</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个村庄的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5</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何修路保证各个村庄都能连通，并且总的修建公路总里程最短</a:t>
            </a:r>
            <a:r>
              <a:rPr lang="en-US" altLang="zh-CN" sz="1600" smtClean="0">
                <a:ea typeface="宋体" panose="02010600030101010101" pitchFamily="2" charset="-122"/>
              </a:rPr>
              <a:t>?</a:t>
            </a:r>
            <a:endParaRPr lang="en-US" altLang="zh-CN" sz="1600" smtClean="0">
              <a:ea typeface="宋体" panose="02010600030101010101" pitchFamily="2" charset="-122"/>
            </a:endParaRPr>
          </a:p>
          <a:p>
            <a:r>
              <a:rPr lang="zh-CN" altLang="en-US" sz="1600">
                <a:ea typeface="宋体" panose="02010600030101010101" pitchFamily="2" charset="-122"/>
              </a:rPr>
              <a:t>思</a:t>
            </a:r>
            <a:r>
              <a:rPr lang="zh-CN" altLang="en-US" sz="1600" smtClean="0">
                <a:ea typeface="宋体" panose="02010600030101010101" pitchFamily="2" charset="-122"/>
              </a:rPr>
              <a:t>路</a:t>
            </a:r>
            <a:r>
              <a:rPr lang="en-US" altLang="zh-CN" sz="1600" smtClean="0">
                <a:ea typeface="宋体" panose="02010600030101010101" pitchFamily="2" charset="-122"/>
              </a:rPr>
              <a:t>: </a:t>
            </a:r>
            <a:r>
              <a:rPr lang="zh-CN" altLang="en-US" sz="1600" smtClean="0">
                <a:ea typeface="宋体" panose="02010600030101010101" pitchFamily="2" charset="-122"/>
              </a:rPr>
              <a:t>将</a:t>
            </a:r>
            <a:r>
              <a:rPr lang="en-US" altLang="zh-CN" sz="1600" smtClean="0">
                <a:ea typeface="宋体" panose="02010600030101010101" pitchFamily="2" charset="-122"/>
              </a:rPr>
              <a:t>10</a:t>
            </a:r>
            <a:r>
              <a:rPr lang="zh-CN" altLang="en-US" sz="1600" smtClean="0">
                <a:ea typeface="宋体" panose="02010600030101010101" pitchFamily="2" charset="-122"/>
              </a:rPr>
              <a:t>条边，连接即可，但是总的里程数不是最小</a:t>
            </a:r>
            <a:r>
              <a:rPr lang="en-US" altLang="zh-CN" sz="1600" smtClean="0">
                <a:ea typeface="宋体" panose="02010600030101010101" pitchFamily="2" charset="-122"/>
              </a:rPr>
              <a:t>.</a:t>
            </a:r>
            <a:endParaRPr lang="en-US" altLang="zh-CN" sz="1600" smtClean="0">
              <a:ea typeface="宋体" panose="02010600030101010101" pitchFamily="2" charset="-122"/>
            </a:endParaRPr>
          </a:p>
          <a:p>
            <a:r>
              <a:rPr lang="zh-CN" altLang="en-US" sz="1600" b="1">
                <a:ea typeface="宋体" panose="02010600030101010101" pitchFamily="2" charset="-122"/>
              </a:rPr>
              <a:t>正</a:t>
            </a:r>
            <a:r>
              <a:rPr lang="zh-CN" altLang="en-US" sz="1600" b="1" smtClean="0">
                <a:ea typeface="宋体" panose="02010600030101010101" pitchFamily="2" charset="-122"/>
              </a:rPr>
              <a:t>确的思路</a:t>
            </a:r>
            <a:r>
              <a:rPr lang="zh-CN" altLang="en-US" sz="1600" smtClean="0">
                <a:ea typeface="宋体" panose="02010600030101010101" pitchFamily="2" charset="-122"/>
              </a:rPr>
              <a:t>，就是尽可能的选择少的路线，并且每条路线最小，保证总里程数最少</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p:txBody>
      </p:sp>
      <p:graphicFrame>
        <p:nvGraphicFramePr>
          <p:cNvPr id="4" name="对象 3"/>
          <p:cNvGraphicFramePr>
            <a:graphicFrameLocks noChangeAspect="1"/>
          </p:cNvGraphicFramePr>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21956" name="包装程序外壳对象" showAsIcon="1" r:id="rId1" imgW="609600" imgH="523875" progId="Package">
                  <p:embed/>
                </p:oleObj>
              </mc:Choice>
              <mc:Fallback>
                <p:oleObj name="包装程序外壳对象" showAsIcon="1" r:id="rId1" imgW="609600" imgH="523875" progId="Package">
                  <p:embed/>
                  <p:pic>
                    <p:nvPicPr>
                      <p:cNvPr id="0" name="图片 121955"/>
                      <p:cNvPicPr/>
                      <p:nvPr/>
                    </p:nvPicPr>
                    <p:blipFill>
                      <a:blip r:embed="rId2"/>
                      <a:stretch>
                        <a:fillRect/>
                      </a:stretch>
                    </p:blipFill>
                    <p:spPr>
                      <a:xfrm>
                        <a:off x="3660164" y="3408329"/>
                        <a:ext cx="591509" cy="509608"/>
                      </a:xfrm>
                      <a:prstGeom prst="rect">
                        <a:avLst/>
                      </a:prstGeom>
                    </p:spPr>
                  </p:pic>
                </p:oleObj>
              </mc:Fallback>
            </mc:AlternateContent>
          </a:graphicData>
        </a:graphic>
      </p:graphicFrame>
      <p:pic>
        <p:nvPicPr>
          <p:cNvPr id="121931" name="Picture 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68" y="233076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最</a:t>
            </a:r>
            <a:r>
              <a:rPr lang="zh-CN" altLang="en-US" sz="2000" b="1">
                <a:solidFill>
                  <a:srgbClr val="0070C0"/>
                </a:solidFill>
                <a:ea typeface="宋体" panose="02010600030101010101" pitchFamily="2" charset="-122"/>
              </a:rPr>
              <a:t>小生成树</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修路</a:t>
            </a:r>
            <a:r>
              <a:rPr lang="zh-CN" altLang="en-US" smtClean="0">
                <a:ea typeface="宋体" panose="02010600030101010101" pitchFamily="2" charset="-122"/>
              </a:rPr>
              <a:t>问题</a:t>
            </a:r>
            <a:r>
              <a:rPr lang="zh-CN" altLang="en-US">
                <a:ea typeface="宋体" panose="02010600030101010101" pitchFamily="2" charset="-122"/>
              </a:rPr>
              <a:t>本</a:t>
            </a:r>
            <a:r>
              <a:rPr lang="zh-CN" altLang="en-US" smtClean="0">
                <a:ea typeface="宋体" panose="02010600030101010101" pitchFamily="2" charset="-122"/>
              </a:rPr>
              <a:t>质就是</a:t>
            </a:r>
            <a:r>
              <a:rPr lang="zh-CN" altLang="en-US">
                <a:ea typeface="宋体" panose="02010600030101010101" pitchFamily="2" charset="-122"/>
              </a:rPr>
              <a:t>就</a:t>
            </a:r>
            <a:r>
              <a:rPr lang="zh-CN" altLang="en-US" smtClean="0">
                <a:ea typeface="宋体" panose="02010600030101010101" pitchFamily="2" charset="-122"/>
              </a:rPr>
              <a:t>是最小生成树问题， 先介绍一下最小生成树</a:t>
            </a:r>
            <a:r>
              <a:rPr lang="en-US" altLang="zh-CN" b="1" smtClean="0"/>
              <a:t>(</a:t>
            </a:r>
            <a:r>
              <a:rPr lang="en-US" altLang="zh-CN" b="1"/>
              <a:t>Minimum Cost Spanning Tree)</a:t>
            </a:r>
            <a:r>
              <a:rPr lang="zh-CN" altLang="en-US" b="1"/>
              <a:t>，简称</a:t>
            </a:r>
            <a:r>
              <a:rPr lang="en-US" altLang="zh-CN" b="1" smtClean="0"/>
              <a:t>MST</a:t>
            </a:r>
            <a:r>
              <a:rPr lang="zh-CN" altLang="en-US" b="1" smtClean="0"/>
              <a:t>。</a:t>
            </a:r>
            <a:endParaRPr lang="en-US" altLang="zh-CN" smtClean="0">
              <a:ea typeface="宋体" panose="02010600030101010101" pitchFamily="2" charset="-122"/>
            </a:endParaRPr>
          </a:p>
          <a:p>
            <a:pPr marL="342900" indent="-342900">
              <a:buAutoNum type="arabicParenR"/>
            </a:pPr>
            <a:r>
              <a:rPr lang="zh-CN" altLang="en-US" smtClean="0"/>
              <a:t>给</a:t>
            </a:r>
            <a:r>
              <a:rPr lang="zh-CN" altLang="en-US"/>
              <a:t>定一个带权的无向连通图</a:t>
            </a:r>
            <a:r>
              <a:rPr lang="en-US" altLang="zh-CN"/>
              <a:t>,</a:t>
            </a:r>
            <a:r>
              <a:rPr lang="zh-CN" altLang="en-US"/>
              <a:t>如何选取一棵生成树</a:t>
            </a:r>
            <a:r>
              <a:rPr lang="en-US" altLang="zh-CN"/>
              <a:t>,</a:t>
            </a:r>
            <a:r>
              <a:rPr lang="zh-CN" altLang="en-US"/>
              <a:t>使树上所有</a:t>
            </a:r>
            <a:r>
              <a:rPr lang="zh-CN" altLang="en-US" b="1"/>
              <a:t>边上权的总和为最小</a:t>
            </a:r>
            <a:r>
              <a:rPr lang="en-US" altLang="zh-CN"/>
              <a:t>,</a:t>
            </a:r>
            <a:r>
              <a:rPr lang="zh-CN" altLang="en-US"/>
              <a:t>这叫最小生成</a:t>
            </a:r>
            <a:r>
              <a:rPr lang="zh-CN" altLang="en-US" smtClean="0"/>
              <a:t>树 </a:t>
            </a:r>
            <a:endParaRPr lang="en-US" altLang="zh-CN"/>
          </a:p>
          <a:p>
            <a:pPr marL="342900" indent="-342900">
              <a:buAutoNum type="arabicParenR"/>
            </a:pPr>
            <a:r>
              <a:rPr lang="en-US" altLang="zh-CN" smtClean="0"/>
              <a:t>N</a:t>
            </a:r>
            <a:r>
              <a:rPr lang="zh-CN" altLang="en-US"/>
              <a:t>个顶点，一定有</a:t>
            </a:r>
            <a:r>
              <a:rPr lang="en-US" altLang="zh-CN"/>
              <a:t>N-1</a:t>
            </a:r>
            <a:r>
              <a:rPr lang="zh-CN" altLang="en-US"/>
              <a:t>条</a:t>
            </a:r>
            <a:r>
              <a:rPr lang="zh-CN" altLang="en-US" smtClean="0"/>
              <a:t>边</a:t>
            </a:r>
            <a:endParaRPr lang="en-US" altLang="zh-CN" smtClean="0"/>
          </a:p>
          <a:p>
            <a:pPr marL="342900" indent="-342900">
              <a:buAutoNum type="arabicParenR"/>
            </a:pPr>
            <a:r>
              <a:rPr lang="zh-CN" altLang="en-US"/>
              <a:t>包含全部顶</a:t>
            </a:r>
            <a:r>
              <a:rPr lang="zh-CN" altLang="en-US" smtClean="0"/>
              <a:t>点</a:t>
            </a:r>
            <a:endParaRPr lang="en-US" altLang="zh-CN" smtClean="0"/>
          </a:p>
          <a:p>
            <a:pPr marL="342900" indent="-342900">
              <a:buAutoNum type="arabicParenR"/>
            </a:pPr>
            <a:r>
              <a:rPr lang="en-US" altLang="zh-CN"/>
              <a:t>N-1</a:t>
            </a:r>
            <a:r>
              <a:rPr lang="zh-CN" altLang="en-US"/>
              <a:t>条边都在图</a:t>
            </a:r>
            <a:r>
              <a:rPr lang="zh-CN" altLang="en-US" smtClean="0"/>
              <a:t>中</a:t>
            </a:r>
            <a:endParaRPr lang="en-US" altLang="zh-CN" smtClean="0"/>
          </a:p>
          <a:p>
            <a:pPr marL="342900" indent="-342900">
              <a:buAutoNum type="arabicParenR"/>
            </a:pPr>
            <a:r>
              <a:rPr lang="zh-CN" altLang="en-US">
                <a:ea typeface="宋体" panose="02010600030101010101" pitchFamily="2" charset="-122"/>
              </a:rPr>
              <a:t>举</a:t>
            </a:r>
            <a:r>
              <a:rPr lang="zh-CN" altLang="en-US" smtClean="0">
                <a:ea typeface="宋体" panose="02010600030101010101" pitchFamily="2" charset="-122"/>
              </a:rPr>
              <a:t>例说明</a:t>
            </a:r>
            <a:r>
              <a:rPr lang="en-US" altLang="zh-CN" smtClean="0">
                <a:ea typeface="宋体" panose="02010600030101010101" pitchFamily="2" charset="-122"/>
              </a:rPr>
              <a:t>(</a:t>
            </a:r>
            <a:r>
              <a:rPr lang="zh-CN" altLang="en-US" smtClean="0">
                <a:ea typeface="宋体" panose="02010600030101010101" pitchFamily="2" charset="-122"/>
              </a:rPr>
              <a:t>如图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FontTx/>
              <a:buAutoNum type="arabicParenR"/>
            </a:pPr>
            <a:r>
              <a:rPr lang="zh-CN" altLang="en-US"/>
              <a:t>求最小生成树的算</a:t>
            </a:r>
            <a:r>
              <a:rPr lang="zh-CN" altLang="en-US" smtClean="0"/>
              <a:t>法</a:t>
            </a:r>
            <a:r>
              <a:rPr lang="zh-CN" altLang="en-US"/>
              <a:t>主</a:t>
            </a:r>
            <a:r>
              <a:rPr lang="zh-CN" altLang="en-US" smtClean="0"/>
              <a:t>要是</a:t>
            </a:r>
            <a:r>
              <a:rPr lang="zh-CN" altLang="en-US" b="1"/>
              <a:t>普里</a:t>
            </a:r>
            <a:r>
              <a:rPr lang="zh-CN" altLang="en-US" b="1" smtClean="0"/>
              <a:t>姆</a:t>
            </a:r>
            <a:br>
              <a:rPr lang="en-US" altLang="zh-CN" b="1" smtClean="0"/>
            </a:br>
            <a:r>
              <a:rPr lang="zh-CN" altLang="en-US" b="1" smtClean="0"/>
              <a:t>算法和</a:t>
            </a:r>
            <a:r>
              <a:rPr lang="zh-CN" altLang="en-US" b="1"/>
              <a:t>克鲁斯卡尔算</a:t>
            </a:r>
            <a:r>
              <a:rPr lang="zh-CN" altLang="en-US" b="1" smtClean="0"/>
              <a:t>法</a:t>
            </a:r>
            <a:br>
              <a:rPr lang="en-US" altLang="zh-CN" smtClean="0">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pic>
        <p:nvPicPr>
          <p:cNvPr id="119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1880" y="2806618"/>
            <a:ext cx="3258864" cy="259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452412" y="4911006"/>
          <a:ext cx="494489" cy="426021"/>
        </p:xfrm>
        <a:graphic>
          <a:graphicData uri="http://schemas.openxmlformats.org/presentationml/2006/ole">
            <mc:AlternateContent xmlns:mc="http://schemas.openxmlformats.org/markup-compatibility/2006">
              <mc:Choice xmlns:v="urn:schemas-microsoft-com:vml" Requires="v">
                <p:oleObj spid="_x0000_s119908" name="包装程序外壳对象" showAsIcon="1" r:id="rId2" imgW="609600" imgH="523875" progId="Package">
                  <p:embed/>
                </p:oleObj>
              </mc:Choice>
              <mc:Fallback>
                <p:oleObj name="包装程序外壳对象" showAsIcon="1" r:id="rId2" imgW="609600" imgH="523875" progId="Package">
                  <p:embed/>
                  <p:pic>
                    <p:nvPicPr>
                      <p:cNvPr id="0" name="图片 119907"/>
                      <p:cNvPicPr/>
                      <p:nvPr/>
                    </p:nvPicPr>
                    <p:blipFill>
                      <a:blip r:embed="rId3"/>
                      <a:stretch>
                        <a:fillRect/>
                      </a:stretch>
                    </p:blipFill>
                    <p:spPr>
                      <a:xfrm>
                        <a:off x="8452412" y="4911006"/>
                        <a:ext cx="494489" cy="42602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477875"/>
          </a:xfrm>
          <a:prstGeom prst="rect">
            <a:avLst/>
          </a:prstGeom>
          <a:noFill/>
        </p:spPr>
        <p:txBody>
          <a:bodyPr wrap="square" rtlCol="0">
            <a:spAutoFit/>
          </a:bodyPr>
          <a:lstStyle/>
          <a:p>
            <a:r>
              <a:rPr lang="zh-CN" altLang="en-US" sz="2000" b="1">
                <a:solidFill>
                  <a:srgbClr val="0070C0"/>
                </a:solidFill>
              </a:rPr>
              <a:t>队列</a:t>
            </a:r>
            <a:r>
              <a:rPr lang="zh-CN" altLang="en-US" sz="2000" b="1" smtClean="0">
                <a:solidFill>
                  <a:srgbClr val="0070C0"/>
                </a:solidFill>
              </a:rPr>
              <a:t>介绍</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pPr>
            <a:r>
              <a:rPr lang="zh-CN" altLang="en-US" smtClean="0"/>
              <a:t>队</a:t>
            </a:r>
            <a:r>
              <a:rPr lang="zh-CN" altLang="en-US"/>
              <a:t>列是一个有序列表，可以用</a:t>
            </a:r>
            <a:r>
              <a:rPr lang="zh-CN" altLang="en-US" b="1">
                <a:solidFill>
                  <a:srgbClr val="FF0000"/>
                </a:solidFill>
              </a:rPr>
              <a:t>数组</a:t>
            </a:r>
            <a:r>
              <a:rPr lang="zh-CN" altLang="en-US"/>
              <a:t>或是</a:t>
            </a:r>
            <a:r>
              <a:rPr lang="zh-CN" altLang="en-US" b="1">
                <a:solidFill>
                  <a:srgbClr val="FF0000"/>
                </a:solidFill>
              </a:rPr>
              <a:t>链表</a:t>
            </a:r>
            <a:r>
              <a:rPr lang="zh-CN" altLang="en-US"/>
              <a:t>来实现</a:t>
            </a:r>
            <a:r>
              <a:rPr lang="zh-CN" altLang="en-US" smtClean="0"/>
              <a:t>。</a:t>
            </a:r>
            <a:endParaRPr lang="en-US" altLang="zh-CN" smtClean="0"/>
          </a:p>
          <a:p>
            <a:pPr marL="342900" indent="-342900">
              <a:buFont typeface="Wingdings" panose="05000000000000000000" pitchFamily="2" charset="2"/>
              <a:buChar char="Ø"/>
            </a:pPr>
            <a:r>
              <a:rPr lang="zh-CN" altLang="en-US" smtClean="0"/>
              <a:t>遵</a:t>
            </a:r>
            <a:r>
              <a:rPr lang="zh-CN" altLang="en-US"/>
              <a:t>循</a:t>
            </a:r>
            <a:r>
              <a:rPr lang="zh-CN" altLang="en-US" b="1">
                <a:solidFill>
                  <a:srgbClr val="FF0000"/>
                </a:solidFill>
              </a:rPr>
              <a:t>先入先出</a:t>
            </a:r>
            <a:r>
              <a:rPr lang="zh-CN" altLang="en-US"/>
              <a:t>的原则。即</a:t>
            </a:r>
            <a:r>
              <a:rPr lang="zh-CN" altLang="en-US" smtClean="0"/>
              <a:t>：先</a:t>
            </a:r>
            <a:r>
              <a:rPr lang="zh-CN" altLang="en-US"/>
              <a:t>存</a:t>
            </a:r>
            <a:r>
              <a:rPr lang="zh-CN" altLang="en-US" smtClean="0"/>
              <a:t>入队</a:t>
            </a:r>
            <a:r>
              <a:rPr lang="zh-CN" altLang="en-US"/>
              <a:t>列的数据，要先取出。后存入的要后取</a:t>
            </a:r>
            <a:r>
              <a:rPr lang="zh-CN" altLang="en-US" smtClean="0"/>
              <a:t>出</a:t>
            </a:r>
            <a:endParaRPr lang="en-US" altLang="zh-CN" smtClean="0"/>
          </a:p>
          <a:p>
            <a:pPr marL="342900" indent="-342900">
              <a:buFont typeface="Wingdings" panose="05000000000000000000" pitchFamily="2" charset="2"/>
              <a:buChar char="Ø"/>
            </a:pPr>
            <a:r>
              <a:rPr lang="zh-CN" altLang="en-US"/>
              <a:t>示意</a:t>
            </a:r>
            <a:r>
              <a:rPr lang="zh-CN" altLang="en-US" smtClean="0"/>
              <a:t>图：</a:t>
            </a:r>
            <a:r>
              <a:rPr lang="en-US" altLang="zh-CN" smtClean="0"/>
              <a:t>(</a:t>
            </a:r>
            <a:r>
              <a:rPr lang="zh-CN" altLang="en-US" smtClean="0"/>
              <a:t>使用数组模拟队列示意图</a:t>
            </a:r>
            <a:r>
              <a:rPr lang="en-US"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345635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09342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普</a:t>
            </a:r>
            <a:r>
              <a:rPr lang="zh-CN" altLang="en-US" sz="2000" b="1">
                <a:solidFill>
                  <a:srgbClr val="0070C0"/>
                </a:solidFill>
                <a:ea typeface="宋体" panose="02010600030101010101" pitchFamily="2" charset="-122"/>
              </a:rPr>
              <a:t>里姆算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普</a:t>
            </a:r>
            <a:r>
              <a:rPr lang="zh-CN" altLang="en-US"/>
              <a:t>利姆</a:t>
            </a:r>
            <a:r>
              <a:rPr lang="en-US" altLang="zh-CN"/>
              <a:t>(Prim)</a:t>
            </a:r>
            <a:r>
              <a:rPr lang="zh-CN" altLang="en-US"/>
              <a:t>算法求最小生成树，也就是在包含</a:t>
            </a:r>
            <a:r>
              <a:rPr lang="en-US" altLang="zh-CN"/>
              <a:t>n</a:t>
            </a:r>
            <a:r>
              <a:rPr lang="zh-CN" altLang="en-US"/>
              <a:t>个顶点的连通图中，找出只有</a:t>
            </a:r>
            <a:r>
              <a:rPr lang="en-US" altLang="zh-CN"/>
              <a:t>(n-1)</a:t>
            </a:r>
            <a:r>
              <a:rPr lang="zh-CN" altLang="en-US"/>
              <a:t>条边包含所有</a:t>
            </a:r>
            <a:r>
              <a:rPr lang="en-US" altLang="zh-CN"/>
              <a:t>n</a:t>
            </a:r>
            <a:r>
              <a:rPr lang="zh-CN" altLang="en-US"/>
              <a:t>个顶点的连通子图，也就是所谓的</a:t>
            </a:r>
            <a:r>
              <a:rPr lang="zh-CN" altLang="en-US" b="1">
                <a:solidFill>
                  <a:srgbClr val="002060"/>
                </a:solidFill>
              </a:rPr>
              <a:t>极小连通子图</a:t>
            </a:r>
            <a:endParaRPr lang="en-US" altLang="zh-CN" b="1" smtClean="0">
              <a:solidFill>
                <a:srgbClr val="002060"/>
              </a:solidFill>
              <a:ea typeface="宋体" panose="02010600030101010101" pitchFamily="2" charset="-122"/>
            </a:endParaRPr>
          </a:p>
          <a:p>
            <a:pPr marL="342900" indent="-342900">
              <a:buAutoNum type="arabicParenR"/>
            </a:pPr>
            <a:r>
              <a:rPr lang="zh-CN" altLang="en-US" smtClean="0"/>
              <a:t>普</a:t>
            </a:r>
            <a:r>
              <a:rPr lang="zh-CN" altLang="en-US"/>
              <a:t>利姆的算法如</a:t>
            </a:r>
            <a:r>
              <a:rPr lang="zh-CN" altLang="en-US" smtClean="0"/>
              <a:t>下</a:t>
            </a:r>
            <a:r>
              <a:rPr lang="en-US" altLang="zh-CN" smtClean="0"/>
              <a:t>:</a:t>
            </a:r>
            <a:endParaRPr lang="en-US" altLang="zh-CN" smtClean="0"/>
          </a:p>
          <a:p>
            <a:endParaRPr lang="en-US" altLang="zh-CN">
              <a:ea typeface="宋体" panose="02010600030101010101" pitchFamily="2" charset="-122"/>
            </a:endParaRPr>
          </a:p>
          <a:p>
            <a:pPr marL="342900" indent="-342900">
              <a:buAutoNum type="arabicParenBoth"/>
            </a:pPr>
            <a:r>
              <a:rPr lang="zh-CN" altLang="en-US" sz="1600" smtClean="0"/>
              <a:t>设</a:t>
            </a:r>
            <a:r>
              <a:rPr lang="en-US" altLang="zh-CN" sz="1600"/>
              <a:t>G=(V,E)</a:t>
            </a:r>
            <a:r>
              <a:rPr lang="zh-CN" altLang="en-US" sz="1600"/>
              <a:t>是连通网，</a:t>
            </a:r>
            <a:r>
              <a:rPr lang="en-US" altLang="zh-CN" sz="1600"/>
              <a:t>T=(U,D)</a:t>
            </a:r>
            <a:r>
              <a:rPr lang="zh-CN" altLang="en-US" sz="1600"/>
              <a:t>是最小生成树，</a:t>
            </a:r>
            <a:r>
              <a:rPr lang="en-US" altLang="zh-CN" sz="1600"/>
              <a:t>V,U</a:t>
            </a:r>
            <a:r>
              <a:rPr lang="zh-CN" altLang="en-US" sz="1600"/>
              <a:t>是顶点集合，</a:t>
            </a:r>
            <a:r>
              <a:rPr lang="en-US" altLang="zh-CN" sz="1600"/>
              <a:t>E,D</a:t>
            </a:r>
            <a:r>
              <a:rPr lang="zh-CN" altLang="en-US" sz="1600"/>
              <a:t>是边的集合 </a:t>
            </a:r>
            <a:endParaRPr lang="en-US" altLang="zh-CN" sz="1600" smtClean="0">
              <a:ea typeface="宋体" panose="02010600030101010101" pitchFamily="2" charset="-122"/>
            </a:endParaRPr>
          </a:p>
          <a:p>
            <a:pPr marL="342900" indent="-342900">
              <a:buAutoNum type="arabicParenBoth"/>
            </a:pPr>
            <a:r>
              <a:rPr lang="zh-CN" altLang="en-US" sz="1600" smtClean="0"/>
              <a:t>若</a:t>
            </a:r>
            <a:r>
              <a:rPr lang="zh-CN" altLang="en-US" sz="1600"/>
              <a:t>从顶点</a:t>
            </a:r>
            <a:r>
              <a:rPr lang="en-US" altLang="zh-CN" sz="1600"/>
              <a:t>u</a:t>
            </a:r>
            <a:r>
              <a:rPr lang="zh-CN" altLang="en-US" sz="1600"/>
              <a:t>开始构造最小生成树，则从集合</a:t>
            </a:r>
            <a:r>
              <a:rPr lang="en-US" altLang="zh-CN" sz="1600"/>
              <a:t>V</a:t>
            </a:r>
            <a:r>
              <a:rPr lang="zh-CN" altLang="en-US" sz="1600"/>
              <a:t>中取出顶点</a:t>
            </a:r>
            <a:r>
              <a:rPr lang="en-US" altLang="zh-CN" sz="1600"/>
              <a:t>u</a:t>
            </a:r>
            <a:r>
              <a:rPr lang="zh-CN" altLang="en-US" sz="1600"/>
              <a:t>放入集合</a:t>
            </a:r>
            <a:r>
              <a:rPr lang="en-US" altLang="zh-CN" sz="1600"/>
              <a:t>U</a:t>
            </a:r>
            <a:r>
              <a:rPr lang="zh-CN" altLang="en-US" sz="1600"/>
              <a:t>中，标记顶点</a:t>
            </a:r>
            <a:r>
              <a:rPr lang="en-US" altLang="zh-CN" sz="1600"/>
              <a:t>v</a:t>
            </a:r>
            <a:r>
              <a:rPr lang="zh-CN" altLang="en-US" sz="1600"/>
              <a:t>的</a:t>
            </a:r>
            <a:r>
              <a:rPr lang="en-US" altLang="zh-CN" sz="1600"/>
              <a:t>visited[u]=</a:t>
            </a:r>
            <a:r>
              <a:rPr lang="en-US" altLang="zh-CN" sz="1600" smtClean="0"/>
              <a:t>1</a:t>
            </a:r>
            <a:endParaRPr lang="en-US" altLang="zh-CN" sz="1600" smtClean="0"/>
          </a:p>
          <a:p>
            <a:pPr marL="342900" indent="-342900">
              <a:buAutoNum type="arabicParenBoth"/>
            </a:pPr>
            <a:r>
              <a:rPr lang="zh-CN" altLang="en-US" sz="1600"/>
              <a:t>若集合</a:t>
            </a:r>
            <a:r>
              <a:rPr lang="en-US" altLang="zh-CN" sz="1600"/>
              <a:t>U</a:t>
            </a:r>
            <a:r>
              <a:rPr lang="zh-CN" altLang="en-US" sz="1600"/>
              <a:t>中顶点</a:t>
            </a:r>
            <a:r>
              <a:rPr lang="en-US" altLang="zh-CN" sz="1600"/>
              <a:t>ui</a:t>
            </a:r>
            <a:r>
              <a:rPr lang="zh-CN" altLang="en-US" sz="1600"/>
              <a:t>与集合</a:t>
            </a:r>
            <a:r>
              <a:rPr lang="en-US" altLang="zh-CN" sz="1600"/>
              <a:t>V-U</a:t>
            </a:r>
            <a:r>
              <a:rPr lang="zh-CN" altLang="en-US" sz="1600"/>
              <a:t>中的顶点</a:t>
            </a:r>
            <a:r>
              <a:rPr lang="en-US" altLang="zh-CN" sz="1600"/>
              <a:t>vj</a:t>
            </a:r>
            <a:r>
              <a:rPr lang="zh-CN" altLang="en-US" sz="1600"/>
              <a:t>之间存在边，则寻找这些边中权值最小的边，但不能构成回路，将顶点</a:t>
            </a:r>
            <a:r>
              <a:rPr lang="en-US" altLang="zh-CN" sz="1600"/>
              <a:t>vj</a:t>
            </a:r>
            <a:r>
              <a:rPr lang="zh-CN" altLang="en-US" sz="1600"/>
              <a:t>加入集合</a:t>
            </a:r>
            <a:r>
              <a:rPr lang="en-US" altLang="zh-CN" sz="1600"/>
              <a:t>U</a:t>
            </a:r>
            <a:r>
              <a:rPr lang="zh-CN" altLang="en-US" sz="1600"/>
              <a:t>中，将边（</a:t>
            </a:r>
            <a:r>
              <a:rPr lang="en-US" altLang="zh-CN" sz="1600"/>
              <a:t>ui,vj</a:t>
            </a:r>
            <a:r>
              <a:rPr lang="zh-CN" altLang="en-US" sz="1600"/>
              <a:t>）加入集合</a:t>
            </a:r>
            <a:r>
              <a:rPr lang="en-US" altLang="zh-CN" sz="1600"/>
              <a:t>D</a:t>
            </a:r>
            <a:r>
              <a:rPr lang="zh-CN" altLang="en-US" sz="1600"/>
              <a:t>中，标记</a:t>
            </a:r>
            <a:r>
              <a:rPr lang="en-US" altLang="zh-CN" sz="1600"/>
              <a:t>visited[vj]=</a:t>
            </a:r>
            <a:r>
              <a:rPr lang="en-US" altLang="zh-CN" sz="1600" smtClean="0"/>
              <a:t>1</a:t>
            </a:r>
            <a:endParaRPr lang="en-US" altLang="zh-CN" sz="1600" smtClean="0"/>
          </a:p>
          <a:p>
            <a:pPr marL="342900" indent="-342900">
              <a:buAutoNum type="arabicParenBoth"/>
            </a:pPr>
            <a:r>
              <a:rPr lang="zh-CN" altLang="en-US" sz="1600"/>
              <a:t>重复步骤②，直到</a:t>
            </a:r>
            <a:r>
              <a:rPr lang="en-US" altLang="zh-CN" sz="1600"/>
              <a:t>U</a:t>
            </a:r>
            <a:r>
              <a:rPr lang="zh-CN" altLang="en-US" sz="1600"/>
              <a:t>与</a:t>
            </a:r>
            <a:r>
              <a:rPr lang="en-US" altLang="zh-CN" sz="1600"/>
              <a:t>V</a:t>
            </a:r>
            <a:r>
              <a:rPr lang="zh-CN" altLang="en-US" sz="1600"/>
              <a:t>相等，即所有顶点都被标记为访问过，此时</a:t>
            </a:r>
            <a:r>
              <a:rPr lang="en-US" altLang="zh-CN" sz="1600"/>
              <a:t>D</a:t>
            </a:r>
            <a:r>
              <a:rPr lang="zh-CN" altLang="en-US" sz="1600"/>
              <a:t>中有</a:t>
            </a:r>
            <a:r>
              <a:rPr lang="en-US" altLang="zh-CN" sz="1600"/>
              <a:t>n-1</a:t>
            </a:r>
            <a:r>
              <a:rPr lang="zh-CN" altLang="en-US" sz="1600"/>
              <a:t>条</a:t>
            </a:r>
            <a:r>
              <a:rPr lang="zh-CN" altLang="en-US" sz="1600" smtClean="0"/>
              <a:t>边</a:t>
            </a:r>
            <a:endParaRPr lang="en-US" altLang="zh-CN" sz="1600" smtClean="0"/>
          </a:p>
          <a:p>
            <a:pPr marL="342900" indent="-342900">
              <a:buAutoNum type="arabicParenBoth"/>
            </a:pPr>
            <a:r>
              <a:rPr lang="zh-CN" altLang="en-US" sz="1600" b="1" smtClean="0">
                <a:ea typeface="宋体" panose="02010600030101010101" pitchFamily="2" charset="-122"/>
              </a:rPr>
              <a:t>提示</a:t>
            </a:r>
            <a:r>
              <a:rPr lang="en-US" altLang="zh-CN" sz="1600" b="1" smtClean="0">
                <a:ea typeface="宋体" panose="02010600030101010101" pitchFamily="2" charset="-122"/>
              </a:rPr>
              <a:t>: </a:t>
            </a:r>
            <a:r>
              <a:rPr lang="zh-CN" altLang="en-US" sz="1600" smtClean="0">
                <a:ea typeface="宋体" panose="02010600030101010101" pitchFamily="2" charset="-122"/>
              </a:rPr>
              <a:t>单独看步骤很难理解，我们通过代码来讲解，比较好理解</a:t>
            </a:r>
            <a:r>
              <a:rPr lang="en-US" altLang="zh-CN" sz="1600" smtClean="0">
                <a:ea typeface="宋体" panose="02010600030101010101" pitchFamily="2" charset="-122"/>
              </a:rPr>
              <a:t>.</a:t>
            </a:r>
            <a:br>
              <a:rPr lang="en-US" altLang="zh-CN" smtClean="0">
                <a:ea typeface="宋体" panose="02010600030101010101" pitchFamily="2" charset="-122"/>
              </a:rPr>
            </a:br>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55509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普</a:t>
            </a:r>
            <a:r>
              <a:rPr lang="zh-CN" altLang="en-US" sz="2000" b="1">
                <a:solidFill>
                  <a:srgbClr val="0070C0"/>
                </a:solidFill>
                <a:ea typeface="宋体" panose="02010600030101010101" pitchFamily="2" charset="-122"/>
              </a:rPr>
              <a:t>里姆算</a:t>
            </a:r>
            <a:r>
              <a:rPr lang="zh-CN" altLang="en-US" sz="2000" b="1" smtClean="0">
                <a:solidFill>
                  <a:srgbClr val="0070C0"/>
                </a:solidFill>
                <a:ea typeface="宋体" panose="02010600030101010101" pitchFamily="2" charset="-122"/>
              </a:rPr>
              <a:t>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修路问题</a:t>
            </a:r>
            <a:r>
              <a:rPr lang="en-US" altLang="zh-CN" sz="2000" b="1" smtClean="0">
                <a:solidFill>
                  <a:srgbClr val="0070C0"/>
                </a:solidFill>
                <a:ea typeface="宋体" panose="02010600030101010101" pitchFamily="2" charset="-122"/>
              </a:rPr>
              <a:t>)</a:t>
            </a:r>
            <a:endParaRPr lang="en-US" altLang="zh-CN" sz="2000" b="1" smtClean="0">
              <a:solidFill>
                <a:srgbClr val="0070C0"/>
              </a:solidFill>
              <a:ea typeface="宋体" panose="02010600030101010101" pitchFamily="2" charset="-122"/>
            </a:endParaRPr>
          </a:p>
          <a:p>
            <a:br>
              <a:rPr lang="en-US" altLang="zh-CN" smtClean="0">
                <a:ea typeface="宋体" panose="02010600030101010101" pitchFamily="2" charset="-122"/>
              </a:rPr>
            </a:b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z="1700">
                <a:ea typeface="宋体" panose="02010600030101010101" pitchFamily="2" charset="-122"/>
              </a:rPr>
              <a:t>有胜利乡有</a:t>
            </a:r>
            <a:r>
              <a:rPr lang="en-US" altLang="zh-CN" sz="1700">
                <a:ea typeface="宋体" panose="02010600030101010101" pitchFamily="2" charset="-122"/>
              </a:rPr>
              <a:t>7</a:t>
            </a:r>
            <a:r>
              <a:rPr lang="zh-CN" altLang="en-US" sz="1700">
                <a:ea typeface="宋体" panose="02010600030101010101" pitchFamily="2" charset="-122"/>
              </a:rPr>
              <a:t>个村庄</a:t>
            </a:r>
            <a:r>
              <a:rPr lang="en-US" altLang="zh-CN" sz="1700">
                <a:ea typeface="宋体" panose="02010600030101010101" pitchFamily="2" charset="-122"/>
              </a:rPr>
              <a:t>(A, B, C, D, E, F, G) </a:t>
            </a:r>
            <a:r>
              <a:rPr lang="zh-CN" altLang="en-US" sz="1700">
                <a:ea typeface="宋体" panose="02010600030101010101" pitchFamily="2" charset="-122"/>
              </a:rPr>
              <a:t>，现在需要修路把</a:t>
            </a:r>
            <a:r>
              <a:rPr lang="en-US" altLang="zh-CN" sz="1700">
                <a:ea typeface="宋体" panose="02010600030101010101" pitchFamily="2" charset="-122"/>
              </a:rPr>
              <a:t>7</a:t>
            </a:r>
            <a:r>
              <a:rPr lang="zh-CN" altLang="en-US" sz="1700">
                <a:ea typeface="宋体" panose="02010600030101010101" pitchFamily="2" charset="-122"/>
              </a:rPr>
              <a:t>个村庄连通</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各个村庄的距离用边线表示</a:t>
            </a:r>
            <a:r>
              <a:rPr lang="en-US" altLang="zh-CN" sz="1700">
                <a:ea typeface="宋体" panose="02010600030101010101" pitchFamily="2" charset="-122"/>
              </a:rPr>
              <a:t>(</a:t>
            </a:r>
            <a:r>
              <a:rPr lang="zh-CN" altLang="en-US" sz="1700">
                <a:ea typeface="宋体" panose="02010600030101010101" pitchFamily="2" charset="-122"/>
              </a:rPr>
              <a:t>权</a:t>
            </a:r>
            <a:r>
              <a:rPr lang="en-US" altLang="zh-CN" sz="1700">
                <a:ea typeface="宋体" panose="02010600030101010101" pitchFamily="2" charset="-122"/>
              </a:rPr>
              <a:t>) </a:t>
            </a:r>
            <a:r>
              <a:rPr lang="zh-CN" altLang="en-US" sz="1700">
                <a:ea typeface="宋体" panose="02010600030101010101" pitchFamily="2" charset="-122"/>
              </a:rPr>
              <a:t>，比如 </a:t>
            </a:r>
            <a:r>
              <a:rPr lang="en-US" altLang="zh-CN" sz="1700">
                <a:ea typeface="宋体" panose="02010600030101010101" pitchFamily="2" charset="-122"/>
              </a:rPr>
              <a:t>A – B </a:t>
            </a:r>
            <a:r>
              <a:rPr lang="zh-CN" altLang="en-US" sz="1700">
                <a:ea typeface="宋体" panose="02010600030101010101" pitchFamily="2" charset="-122"/>
              </a:rPr>
              <a:t>距离 </a:t>
            </a:r>
            <a:r>
              <a:rPr lang="en-US" altLang="zh-CN" sz="1700">
                <a:ea typeface="宋体" panose="02010600030101010101" pitchFamily="2" charset="-122"/>
              </a:rPr>
              <a:t>5</a:t>
            </a:r>
            <a:r>
              <a:rPr lang="zh-CN" altLang="en-US" sz="1700">
                <a:ea typeface="宋体" panose="02010600030101010101" pitchFamily="2" charset="-122"/>
              </a:rPr>
              <a:t>公里</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问：如何修路保证各个村庄都能连通，并且总的修建公路总里程最短</a:t>
            </a:r>
            <a:r>
              <a:rPr lang="en-US" altLang="zh-CN" sz="1700" smtClean="0">
                <a:ea typeface="宋体" panose="02010600030101010101" pitchFamily="2" charset="-122"/>
              </a:rPr>
              <a:t>?</a:t>
            </a:r>
            <a:endParaRPr lang="en-US" altLang="zh-CN" sz="1700" smtClean="0">
              <a:ea typeface="宋体" panose="02010600030101010101" pitchFamily="2" charset="-122"/>
            </a:endParaRPr>
          </a:p>
          <a:p>
            <a:pPr marL="342900" indent="-342900">
              <a:buAutoNum type="arabicParenR"/>
            </a:pPr>
            <a:r>
              <a:rPr lang="zh-CN" altLang="en-US" sz="1700" smtClean="0">
                <a:ea typeface="宋体" panose="02010600030101010101" pitchFamily="2" charset="-122"/>
              </a:rPr>
              <a:t>看老师</a:t>
            </a:r>
            <a:r>
              <a:rPr lang="zh-CN" altLang="en-US" sz="1700" b="1" smtClean="0">
                <a:ea typeface="宋体" panose="02010600030101010101" pitchFamily="2" charset="-122"/>
              </a:rPr>
              <a:t>思路分析</a:t>
            </a:r>
            <a:r>
              <a:rPr lang="en-US" altLang="zh-CN" sz="1700" smtClean="0">
                <a:ea typeface="宋体" panose="02010600030101010101" pitchFamily="2" charset="-122"/>
              </a:rPr>
              <a:t>+</a:t>
            </a:r>
            <a:r>
              <a:rPr lang="zh-CN" altLang="en-US" sz="1700" smtClean="0">
                <a:ea typeface="宋体" panose="02010600030101010101" pitchFamily="2" charset="-122"/>
              </a:rPr>
              <a:t>代码演示</a:t>
            </a:r>
            <a:r>
              <a:rPr lang="en-US" altLang="zh-CN" sz="1700" smtClean="0">
                <a:ea typeface="宋体" panose="02010600030101010101" pitchFamily="2" charset="-122"/>
              </a:rPr>
              <a:t>:</a:t>
            </a:r>
            <a:r>
              <a:rPr lang="zh-CN" altLang="en-US" sz="1700" smtClean="0">
                <a:ea typeface="宋体" panose="02010600030101010101" pitchFamily="2" charset="-122"/>
              </a:rPr>
              <a:t> </a:t>
            </a:r>
            <a:endParaRPr lang="en-US" altLang="zh-CN" sz="1700">
              <a:ea typeface="宋体" panose="02010600030101010101" pitchFamily="2" charset="-122"/>
            </a:endParaRPr>
          </a:p>
          <a:p>
            <a:endParaRPr lang="en-US" altLang="zh-CN" smtClean="0">
              <a:ea typeface="宋体" panose="02010600030101010101" pitchFamily="2" charset="-122"/>
            </a:endParaRPr>
          </a:p>
        </p:txBody>
      </p:sp>
      <p:graphicFrame>
        <p:nvGraphicFramePr>
          <p:cNvPr id="5" name="对象 4"/>
          <p:cNvGraphicFramePr>
            <a:graphicFrameLocks noChangeAspect="1"/>
          </p:cNvGraphicFramePr>
          <p:nvPr/>
        </p:nvGraphicFramePr>
        <p:xfrm>
          <a:off x="3734543" y="3264313"/>
          <a:ext cx="591509" cy="509608"/>
        </p:xfrm>
        <a:graphic>
          <a:graphicData uri="http://schemas.openxmlformats.org/presentationml/2006/ole">
            <mc:AlternateContent xmlns:mc="http://schemas.openxmlformats.org/markup-compatibility/2006">
              <mc:Choice xmlns:v="urn:schemas-microsoft-com:vml" Requires="v">
                <p:oleObj spid="_x0000_s120934" name="包装程序外壳对象" showAsIcon="1" r:id="rId1" imgW="609600" imgH="523875" progId="Package">
                  <p:embed/>
                </p:oleObj>
              </mc:Choice>
              <mc:Fallback>
                <p:oleObj name="包装程序外壳对象" showAsIcon="1" r:id="rId1" imgW="609600" imgH="523875" progId="Package">
                  <p:embed/>
                  <p:pic>
                    <p:nvPicPr>
                      <p:cNvPr id="0" name="图片 120933"/>
                      <p:cNvPicPr/>
                      <p:nvPr/>
                    </p:nvPicPr>
                    <p:blipFill>
                      <a:blip r:embed="rId2"/>
                      <a:stretch>
                        <a:fillRect/>
                      </a:stretch>
                    </p:blipFill>
                    <p:spPr>
                      <a:xfrm>
                        <a:off x="3734543" y="3264313"/>
                        <a:ext cx="591509" cy="509608"/>
                      </a:xfrm>
                      <a:prstGeom prst="rect">
                        <a:avLst/>
                      </a:prstGeom>
                    </p:spPr>
                  </p:pic>
                </p:oleObj>
              </mc:Fallback>
            </mc:AlternateContent>
          </a:graphicData>
        </a:graphic>
      </p:graphicFrame>
      <p:pic>
        <p:nvPicPr>
          <p:cNvPr id="120911" name="Picture 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021" y="208820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3908762"/>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a:t>
            </a:r>
            <a:r>
              <a:rPr lang="zh-CN" altLang="en-US" sz="2000" b="1" smtClean="0">
                <a:solidFill>
                  <a:srgbClr val="0070C0"/>
                </a:solidFill>
                <a:ea typeface="宋体" panose="02010600030101010101" pitchFamily="2" charset="-122"/>
              </a:rPr>
              <a:t>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a:ea typeface="宋体" panose="02010600030101010101" pitchFamily="2" charset="-122"/>
              </a:rPr>
              <a:t>某城市</a:t>
            </a:r>
            <a:r>
              <a:rPr lang="zh-CN" altLang="en-US" sz="1600" smtClean="0">
                <a:ea typeface="宋体" panose="02010600030101010101" pitchFamily="2" charset="-122"/>
              </a:rPr>
              <a:t>新增</a:t>
            </a:r>
            <a:r>
              <a:rPr lang="en-US" altLang="zh-CN" sz="1600" smtClean="0">
                <a:ea typeface="宋体" panose="02010600030101010101" pitchFamily="2" charset="-122"/>
              </a:rPr>
              <a:t>7</a:t>
            </a:r>
            <a:r>
              <a:rPr lang="zh-CN" altLang="en-US" sz="1600" smtClean="0">
                <a:ea typeface="宋体" panose="02010600030101010101" pitchFamily="2" charset="-122"/>
              </a:rPr>
              <a:t>个</a:t>
            </a:r>
            <a:r>
              <a:rPr lang="zh-CN" altLang="en-US" sz="1600">
                <a:ea typeface="宋体" panose="02010600030101010101" pitchFamily="2" charset="-122"/>
              </a:rPr>
              <a:t>站点</a:t>
            </a:r>
            <a:r>
              <a:rPr lang="en-US" altLang="zh-CN" sz="1600" smtClean="0">
                <a:ea typeface="宋体" panose="02010600030101010101" pitchFamily="2" charset="-122"/>
              </a:rPr>
              <a:t>(A</a:t>
            </a:r>
            <a:r>
              <a:rPr lang="en-US" altLang="zh-CN" sz="1600">
                <a:ea typeface="宋体" panose="02010600030101010101" pitchFamily="2" charset="-122"/>
              </a:rPr>
              <a:t>, B, C, D, E, F, G) </a:t>
            </a:r>
            <a:r>
              <a:rPr lang="zh-CN" altLang="en-US" sz="1600" smtClean="0">
                <a:ea typeface="宋体" panose="02010600030101010101" pitchFamily="2" charset="-122"/>
              </a:rPr>
              <a:t>，现在需要修路把</a:t>
            </a:r>
            <a:r>
              <a:rPr lang="en-US" altLang="zh-CN" sz="1600" smtClean="0">
                <a:ea typeface="宋体" panose="02010600030101010101" pitchFamily="2" charset="-122"/>
              </a:rPr>
              <a:t>7</a:t>
            </a:r>
            <a:r>
              <a:rPr lang="zh-CN" altLang="en-US" sz="1600" smtClean="0">
                <a:ea typeface="宋体" panose="02010600030101010101" pitchFamily="2" charset="-122"/>
              </a:rPr>
              <a:t>个</a:t>
            </a:r>
            <a:r>
              <a:rPr lang="zh-CN" altLang="en-US" sz="1600">
                <a:ea typeface="宋体" panose="02010600030101010101" pitchFamily="2" charset="-122"/>
              </a:rPr>
              <a:t>站点</a:t>
            </a:r>
            <a:r>
              <a:rPr lang="zh-CN" altLang="en-US" sz="1600" smtClean="0">
                <a:ea typeface="宋体" panose="02010600030101010101" pitchFamily="2" charset="-122"/>
              </a:rPr>
              <a:t>连通</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a:t>
            </a:r>
            <a:r>
              <a:rPr lang="zh-CN" altLang="en-US" sz="1600">
                <a:ea typeface="宋体" panose="02010600030101010101" pitchFamily="2" charset="-122"/>
              </a:rPr>
              <a:t>站点</a:t>
            </a:r>
            <a:r>
              <a:rPr lang="zh-CN" altLang="en-US" sz="1600" smtClean="0">
                <a:ea typeface="宋体" panose="02010600030101010101" pitchFamily="2" charset="-122"/>
              </a:rPr>
              <a:t>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12</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何修路保证各个站点都能连通，并且总的修建公路总里程最短</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p:txBody>
      </p:sp>
      <p:graphicFrame>
        <p:nvGraphicFramePr>
          <p:cNvPr id="4" name="对象 3"/>
          <p:cNvGraphicFramePr>
            <a:graphicFrameLocks noChangeAspect="1"/>
          </p:cNvGraphicFramePr>
          <p:nvPr/>
        </p:nvGraphicFramePr>
        <p:xfrm>
          <a:off x="8499408" y="3550906"/>
          <a:ext cx="591509" cy="509608"/>
        </p:xfrm>
        <a:graphic>
          <a:graphicData uri="http://schemas.openxmlformats.org/presentationml/2006/ole">
            <mc:AlternateContent xmlns:mc="http://schemas.openxmlformats.org/markup-compatibility/2006">
              <mc:Choice xmlns:v="urn:schemas-microsoft-com:vml" Requires="v">
                <p:oleObj spid="_x0000_s127162" name="包装程序外壳对象" showAsIcon="1" r:id="rId1" imgW="609600" imgH="523875" progId="Package">
                  <p:embed/>
                </p:oleObj>
              </mc:Choice>
              <mc:Fallback>
                <p:oleObj name="包装程序外壳对象" showAsIcon="1" r:id="rId1" imgW="609600" imgH="523875" progId="Package">
                  <p:embed/>
                  <p:pic>
                    <p:nvPicPr>
                      <p:cNvPr id="0" name="图片 127161"/>
                      <p:cNvPicPr/>
                      <p:nvPr/>
                    </p:nvPicPr>
                    <p:blipFill>
                      <a:blip r:embed="rId2"/>
                      <a:stretch>
                        <a:fillRect/>
                      </a:stretch>
                    </p:blipFill>
                    <p:spPr>
                      <a:xfrm>
                        <a:off x="8499408" y="3550906"/>
                        <a:ext cx="591509" cy="509608"/>
                      </a:xfrm>
                      <a:prstGeom prst="rect">
                        <a:avLst/>
                      </a:prstGeom>
                    </p:spPr>
                  </p:pic>
                </p:oleObj>
              </mc:Fallback>
            </mc:AlternateContent>
          </a:graphicData>
        </a:graphic>
      </p:graphicFrame>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右箭头 4"/>
          <p:cNvSpPr/>
          <p:nvPr/>
        </p:nvSpPr>
        <p:spPr>
          <a:xfrm>
            <a:off x="4050357" y="2808287"/>
            <a:ext cx="1224136" cy="381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类</a:t>
            </a:r>
            <a:r>
              <a:rPr lang="zh-CN" altLang="en-US" sz="1400" smtClean="0"/>
              <a:t>似的</a:t>
            </a:r>
            <a:endParaRPr lang="zh-CN" altLang="en-US" sz="1400"/>
          </a:p>
        </p:txBody>
      </p:sp>
      <p:pic>
        <p:nvPicPr>
          <p:cNvPr id="9" name="图片 8"/>
          <p:cNvPicPr>
            <a:picLocks noChangeAspect="1"/>
          </p:cNvPicPr>
          <p:nvPr/>
        </p:nvPicPr>
        <p:blipFill>
          <a:blip r:embed="rId4"/>
          <a:stretch>
            <a:fillRect/>
          </a:stretch>
        </p:blipFill>
        <p:spPr>
          <a:xfrm>
            <a:off x="5706540" y="2138911"/>
            <a:ext cx="2666667" cy="1685714"/>
          </a:xfrm>
          <a:prstGeom prst="rect">
            <a:avLst/>
          </a:prstGeom>
        </p:spPr>
      </p:pic>
      <p:graphicFrame>
        <p:nvGraphicFramePr>
          <p:cNvPr id="6" name="对象 5"/>
          <p:cNvGraphicFramePr>
            <a:graphicFrameLocks noChangeAspect="1"/>
          </p:cNvGraphicFramePr>
          <p:nvPr/>
        </p:nvGraphicFramePr>
        <p:xfrm>
          <a:off x="3208106" y="3775412"/>
          <a:ext cx="520761" cy="448656"/>
        </p:xfrm>
        <a:graphic>
          <a:graphicData uri="http://schemas.openxmlformats.org/presentationml/2006/ole">
            <mc:AlternateContent xmlns:mc="http://schemas.openxmlformats.org/markup-compatibility/2006">
              <mc:Choice xmlns:v="urn:schemas-microsoft-com:vml" Requires="v">
                <p:oleObj spid="_x0000_s127163" name="包装程序外壳对象" showAsIcon="1" r:id="rId5" imgW="609600" imgH="523875" progId="Package">
                  <p:embed/>
                </p:oleObj>
              </mc:Choice>
              <mc:Fallback>
                <p:oleObj name="包装程序外壳对象" showAsIcon="1" r:id="rId5" imgW="609600" imgH="523875" progId="Package">
                  <p:embed/>
                  <p:pic>
                    <p:nvPicPr>
                      <p:cNvPr id="0" name="图片 127162"/>
                      <p:cNvPicPr/>
                      <p:nvPr/>
                    </p:nvPicPr>
                    <p:blipFill>
                      <a:blip r:embed="rId6"/>
                      <a:stretch>
                        <a:fillRect/>
                      </a:stretch>
                    </p:blipFill>
                    <p:spPr>
                      <a:xfrm>
                        <a:off x="3208106" y="3775412"/>
                        <a:ext cx="520761" cy="44865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克</a:t>
            </a:r>
            <a:r>
              <a:rPr lang="zh-CN" altLang="en-US"/>
              <a:t>鲁斯卡尔</a:t>
            </a:r>
            <a:r>
              <a:rPr lang="en-US" altLang="zh-CN"/>
              <a:t>(Kruskal)</a:t>
            </a:r>
            <a:r>
              <a:rPr lang="zh-CN" altLang="en-US"/>
              <a:t>算法，是用来求加权连通图的最小生成树的算法</a:t>
            </a:r>
            <a:r>
              <a:rPr lang="zh-CN" altLang="en-US"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b="1" smtClean="0"/>
              <a:t>基</a:t>
            </a:r>
            <a:r>
              <a:rPr lang="zh-CN" altLang="en-US" b="1"/>
              <a:t>本思想</a:t>
            </a:r>
            <a:r>
              <a:rPr lang="zh-CN" altLang="en-US"/>
              <a:t>：按照权值从小到大的顺序选择</a:t>
            </a:r>
            <a:r>
              <a:rPr lang="en-US" altLang="zh-CN"/>
              <a:t>n-1</a:t>
            </a:r>
            <a:r>
              <a:rPr lang="zh-CN" altLang="en-US"/>
              <a:t>条边，并保证这</a:t>
            </a:r>
            <a:r>
              <a:rPr lang="en-US" altLang="zh-CN"/>
              <a:t>n-1</a:t>
            </a:r>
            <a:r>
              <a:rPr lang="zh-CN" altLang="en-US"/>
              <a:t>条边不构成回</a:t>
            </a:r>
            <a:r>
              <a:rPr lang="zh-CN" altLang="en-US" smtClean="0"/>
              <a:t>路</a:t>
            </a:r>
            <a:endParaRPr lang="en-US" altLang="zh-CN" smtClean="0"/>
          </a:p>
          <a:p>
            <a:pPr marL="342900" indent="-342900">
              <a:buAutoNum type="arabicParenR"/>
            </a:pPr>
            <a:r>
              <a:rPr lang="zh-CN" altLang="en-US" b="1"/>
              <a:t>具体做法</a:t>
            </a:r>
            <a:r>
              <a:rPr lang="zh-CN" altLang="en-US"/>
              <a:t>：首先构造一个只含</a:t>
            </a:r>
            <a:r>
              <a:rPr lang="en-US" altLang="zh-CN"/>
              <a:t>n</a:t>
            </a:r>
            <a:r>
              <a:rPr lang="zh-CN" altLang="en-US"/>
              <a:t>个顶点的森林，然后依权值从小到大从连通网中选择边加入到森林中，并使森林中不产生回路，直至森林变成一棵树为止</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尔算法图解说明</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以城市</a:t>
            </a:r>
            <a:r>
              <a:rPr lang="zh-CN" altLang="en-US"/>
              <a:t>公交</a:t>
            </a:r>
            <a:r>
              <a:rPr lang="zh-CN" altLang="en-US" smtClean="0"/>
              <a:t>站问题来图解说明 克鲁斯卡尔算法的原理和步骤：</a:t>
            </a:r>
            <a:endParaRPr lang="en-US" altLang="zh-CN" smtClean="0"/>
          </a:p>
          <a:p>
            <a:endParaRPr lang="en-US" altLang="zh-CN" smtClean="0">
              <a:ea typeface="宋体" panose="02010600030101010101" pitchFamily="2" charset="-122"/>
            </a:endParaRPr>
          </a:p>
        </p:txBody>
      </p:sp>
      <p:graphicFrame>
        <p:nvGraphicFramePr>
          <p:cNvPr id="4" name="对象 3"/>
          <p:cNvGraphicFramePr>
            <a:graphicFrameLocks noChangeAspect="1"/>
          </p:cNvGraphicFramePr>
          <p:nvPr/>
        </p:nvGraphicFramePr>
        <p:xfrm>
          <a:off x="809997" y="2465436"/>
          <a:ext cx="2520280" cy="582603"/>
        </p:xfrm>
        <a:graphic>
          <a:graphicData uri="http://schemas.openxmlformats.org/presentationml/2006/ole">
            <mc:AlternateContent xmlns:mc="http://schemas.openxmlformats.org/markup-compatibility/2006">
              <mc:Choice xmlns:v="urn:schemas-microsoft-com:vml" Requires="v">
                <p:oleObj spid="_x0000_s128093" name="包装程序外壳对象" showAsIcon="1" r:id="rId1" imgW="2295525" imgH="523875" progId="Package">
                  <p:embed/>
                </p:oleObj>
              </mc:Choice>
              <mc:Fallback>
                <p:oleObj name="包装程序外壳对象" showAsIcon="1" r:id="rId1" imgW="2295525" imgH="523875" progId="Package">
                  <p:embed/>
                  <p:pic>
                    <p:nvPicPr>
                      <p:cNvPr id="0" name="图片 128092"/>
                      <p:cNvPicPr/>
                      <p:nvPr/>
                    </p:nvPicPr>
                    <p:blipFill>
                      <a:blip r:embed="rId2"/>
                      <a:stretch>
                        <a:fillRect/>
                      </a:stretch>
                    </p:blipFill>
                    <p:spPr>
                      <a:xfrm>
                        <a:off x="809997" y="2465436"/>
                        <a:ext cx="2520280" cy="58260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423192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尔最佳实践</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lvl="0"/>
            <a:r>
              <a:rPr lang="zh-CN" altLang="en-US">
                <a:solidFill>
                  <a:prstClr val="black"/>
                </a:solidFill>
                <a:ea typeface="宋体" panose="02010600030101010101" pitchFamily="2" charset="-122"/>
              </a:rPr>
              <a:t>看一</a:t>
            </a:r>
            <a:r>
              <a:rPr lang="zh-CN" altLang="en-US" smtClean="0">
                <a:solidFill>
                  <a:prstClr val="black"/>
                </a:solidFill>
                <a:ea typeface="宋体" panose="02010600030101010101" pitchFamily="2" charset="-122"/>
              </a:rPr>
              <a:t>个</a:t>
            </a:r>
            <a:r>
              <a:rPr lang="zh-CN" altLang="en-US">
                <a:solidFill>
                  <a:prstClr val="black"/>
                </a:solidFill>
                <a:ea typeface="宋体" panose="02010600030101010101" pitchFamily="2" charset="-122"/>
              </a:rPr>
              <a:t>公交站</a:t>
            </a:r>
            <a:r>
              <a:rPr lang="zh-CN" altLang="en-US" smtClean="0">
                <a:solidFill>
                  <a:prstClr val="black"/>
                </a:solidFill>
                <a:ea typeface="宋体" panose="02010600030101010101" pitchFamily="2" charset="-122"/>
              </a:rPr>
              <a:t>问</a:t>
            </a:r>
            <a:r>
              <a:rPr lang="zh-CN" altLang="en-US">
                <a:solidFill>
                  <a:prstClr val="black"/>
                </a:solidFill>
                <a:ea typeface="宋体" panose="02010600030101010101" pitchFamily="2" charset="-122"/>
              </a:rPr>
              <a:t>题：</a:t>
            </a:r>
            <a:br>
              <a:rPr lang="en-US" altLang="zh-CN">
                <a:solidFill>
                  <a:prstClr val="black"/>
                </a:solidFill>
                <a:ea typeface="宋体" panose="02010600030101010101" pitchFamily="2" charset="-122"/>
              </a:rPr>
            </a:br>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有北京有新增</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a:t>
            </a:r>
            <a:r>
              <a:rPr lang="en-US" altLang="zh-CN" sz="1700">
                <a:solidFill>
                  <a:prstClr val="black"/>
                </a:solidFill>
                <a:ea typeface="宋体" panose="02010600030101010101" pitchFamily="2" charset="-122"/>
              </a:rPr>
              <a:t>(A, B, C, D, E, F, G) </a:t>
            </a:r>
            <a:r>
              <a:rPr lang="zh-CN" altLang="en-US" sz="1700">
                <a:solidFill>
                  <a:prstClr val="black"/>
                </a:solidFill>
                <a:ea typeface="宋体" panose="02010600030101010101" pitchFamily="2" charset="-122"/>
              </a:rPr>
              <a:t>，现在需要修路把</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个站点连通</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各个站点的距离用边线表示</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权</a:t>
            </a:r>
            <a:r>
              <a:rPr lang="en-US" altLang="zh-CN" sz="1700">
                <a:solidFill>
                  <a:prstClr val="black"/>
                </a:solidFill>
                <a:ea typeface="宋体" panose="02010600030101010101" pitchFamily="2" charset="-122"/>
              </a:rPr>
              <a:t>) </a:t>
            </a:r>
            <a:r>
              <a:rPr lang="zh-CN" altLang="en-US" sz="1700">
                <a:solidFill>
                  <a:prstClr val="black"/>
                </a:solidFill>
                <a:ea typeface="宋体" panose="02010600030101010101" pitchFamily="2" charset="-122"/>
              </a:rPr>
              <a:t>，比如 </a:t>
            </a:r>
            <a:r>
              <a:rPr lang="en-US" altLang="zh-CN" sz="1700">
                <a:solidFill>
                  <a:prstClr val="black"/>
                </a:solidFill>
                <a:ea typeface="宋体" panose="02010600030101010101" pitchFamily="2" charset="-122"/>
              </a:rPr>
              <a:t>A – B </a:t>
            </a:r>
            <a:r>
              <a:rPr lang="zh-CN" altLang="en-US" sz="1700">
                <a:solidFill>
                  <a:prstClr val="black"/>
                </a:solidFill>
                <a:ea typeface="宋体" panose="02010600030101010101" pitchFamily="2" charset="-122"/>
              </a:rPr>
              <a:t>距离 </a:t>
            </a:r>
            <a:r>
              <a:rPr lang="en-US" altLang="zh-CN" sz="1700">
                <a:solidFill>
                  <a:prstClr val="black"/>
                </a:solidFill>
                <a:ea typeface="宋体" panose="02010600030101010101" pitchFamily="2" charset="-122"/>
              </a:rPr>
              <a:t>12</a:t>
            </a:r>
            <a:r>
              <a:rPr lang="zh-CN" altLang="en-US" sz="1700">
                <a:solidFill>
                  <a:prstClr val="black"/>
                </a:solidFill>
                <a:ea typeface="宋体" panose="02010600030101010101" pitchFamily="2" charset="-122"/>
              </a:rPr>
              <a:t>公里</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问：如何修路保证各个站点都能连通，并且总的修建公路总里程最短</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 </a:t>
            </a:r>
            <a:endParaRPr lang="en-US" altLang="zh-CN" sz="1700">
              <a:solidFill>
                <a:prstClr val="black"/>
              </a:solidFill>
              <a:ea typeface="宋体" panose="02010600030101010101" pitchFamily="2" charset="-122"/>
            </a:endParaRPr>
          </a:p>
          <a:p>
            <a:endParaRPr lang="en-US" altLang="zh-CN" smtClean="0">
              <a:ea typeface="宋体" panose="02010600030101010101" pitchFamily="2"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a:t>
            </a:r>
            <a:r>
              <a:rPr lang="zh-CN" altLang="en-US" sz="2200" b="1" smtClean="0"/>
              <a:t>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短路径问题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战争时期，胜利乡有</a:t>
            </a:r>
            <a:r>
              <a:rPr lang="en-US" altLang="zh-CN" sz="1600" smtClean="0">
                <a:ea typeface="宋体" panose="02010600030101010101" pitchFamily="2" charset="-122"/>
              </a:rPr>
              <a:t>7</a:t>
            </a:r>
            <a:r>
              <a:rPr lang="zh-CN" altLang="en-US" sz="1600" smtClean="0">
                <a:ea typeface="宋体" panose="02010600030101010101" pitchFamily="2" charset="-122"/>
              </a:rPr>
              <a:t>个村庄</a:t>
            </a:r>
            <a:r>
              <a:rPr lang="en-US" altLang="zh-CN" sz="1600">
                <a:ea typeface="宋体" panose="02010600030101010101" pitchFamily="2" charset="-122"/>
              </a:rPr>
              <a:t>(A, B, C, D, E, F, G) </a:t>
            </a:r>
            <a:r>
              <a:rPr lang="zh-CN" altLang="en-US" sz="1600" smtClean="0">
                <a:ea typeface="宋体" panose="02010600030101010101" pitchFamily="2" charset="-122"/>
              </a:rPr>
              <a:t>，现在有六个邮差，从</a:t>
            </a:r>
            <a:r>
              <a:rPr lang="en-US" altLang="zh-CN" sz="1600" smtClean="0">
                <a:ea typeface="宋体" panose="02010600030101010101" pitchFamily="2" charset="-122"/>
              </a:rPr>
              <a:t>G</a:t>
            </a:r>
            <a:r>
              <a:rPr lang="zh-CN" altLang="en-US" sz="1600" smtClean="0">
                <a:ea typeface="宋体" panose="02010600030101010101" pitchFamily="2" charset="-122"/>
              </a:rPr>
              <a:t>点出发</a:t>
            </a:r>
            <a:r>
              <a:rPr lang="zh-CN" altLang="en-US" sz="1600">
                <a:ea typeface="宋体" panose="02010600030101010101" pitchFamily="2" charset="-122"/>
              </a:rPr>
              <a:t>，</a:t>
            </a:r>
            <a:r>
              <a:rPr lang="zh-CN" altLang="en-US" sz="1600" smtClean="0">
                <a:ea typeface="宋体" panose="02010600030101010101" pitchFamily="2" charset="-122"/>
              </a:rPr>
              <a:t>需要分别把</a:t>
            </a:r>
            <a:r>
              <a:rPr lang="zh-CN" altLang="en-US" sz="1600">
                <a:ea typeface="宋体" panose="02010600030101010101" pitchFamily="2" charset="-122"/>
              </a:rPr>
              <a:t>邮</a:t>
            </a:r>
            <a:r>
              <a:rPr lang="zh-CN" altLang="en-US" sz="1600" smtClean="0">
                <a:ea typeface="宋体" panose="02010600030101010101" pitchFamily="2" charset="-122"/>
              </a:rPr>
              <a:t>件分别送到 </a:t>
            </a:r>
            <a:r>
              <a:rPr lang="en-US" altLang="zh-CN" sz="1600" smtClean="0">
                <a:ea typeface="宋体" panose="02010600030101010101" pitchFamily="2" charset="-122"/>
              </a:rPr>
              <a:t>A, B, C , D, E, F </a:t>
            </a:r>
            <a:r>
              <a:rPr lang="zh-CN" altLang="en-US" sz="1600" smtClean="0">
                <a:ea typeface="宋体" panose="02010600030101010101" pitchFamily="2" charset="-122"/>
              </a:rPr>
              <a:t>六个村庄</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个村庄的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5</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何计算出</a:t>
            </a:r>
            <a:r>
              <a:rPr lang="en-US" altLang="zh-CN" sz="1600" smtClean="0">
                <a:ea typeface="宋体" panose="02010600030101010101" pitchFamily="2" charset="-122"/>
              </a:rPr>
              <a:t>G</a:t>
            </a:r>
            <a:r>
              <a:rPr lang="zh-CN" altLang="en-US" sz="1600" smtClean="0">
                <a:ea typeface="宋体" panose="02010600030101010101" pitchFamily="2" charset="-122"/>
              </a:rPr>
              <a:t>村庄到 其它各个村庄的最短距离</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如果从其它</a:t>
            </a:r>
            <a:r>
              <a:rPr lang="zh-CN" altLang="en-US" sz="1600" smtClean="0">
                <a:ea typeface="宋体" panose="02010600030101010101" pitchFamily="2" charset="-122"/>
              </a:rPr>
              <a:t>点出</a:t>
            </a:r>
            <a:r>
              <a:rPr lang="zh-CN" altLang="en-US" sz="1600">
                <a:ea typeface="宋体" panose="02010600030101010101" pitchFamily="2" charset="-122"/>
              </a:rPr>
              <a:t>发到各个点的最短距离又是多</a:t>
            </a:r>
            <a:r>
              <a:rPr lang="zh-CN" altLang="en-US" sz="1600" smtClean="0">
                <a:ea typeface="宋体" panose="02010600030101010101" pitchFamily="2" charset="-122"/>
              </a:rPr>
              <a:t>少</a:t>
            </a:r>
            <a:r>
              <a:rPr lang="en-US" altLang="zh-CN" sz="1600" smtClean="0">
                <a:ea typeface="宋体" panose="02010600030101010101" pitchFamily="2" charset="-122"/>
              </a:rPr>
              <a:t>?</a:t>
            </a:r>
            <a:endParaRPr lang="en-US" altLang="zh-CN" sz="1600" smtClean="0">
              <a:ea typeface="宋体" panose="02010600030101010101" pitchFamily="2" charset="-122"/>
            </a:endParaRPr>
          </a:p>
        </p:txBody>
      </p:sp>
      <p:pic>
        <p:nvPicPr>
          <p:cNvPr id="20" name="图片 19"/>
          <p:cNvPicPr>
            <a:picLocks noChangeAspect="1"/>
          </p:cNvPicPr>
          <p:nvPr/>
        </p:nvPicPr>
        <p:blipFill>
          <a:blip r:embed="rId1"/>
          <a:stretch>
            <a:fillRect/>
          </a:stretch>
        </p:blipFill>
        <p:spPr>
          <a:xfrm>
            <a:off x="735618" y="2232223"/>
            <a:ext cx="2666667" cy="1685714"/>
          </a:xfrm>
          <a:prstGeom prst="rect">
            <a:avLst/>
          </a:prstGeom>
        </p:spPr>
      </p:pic>
      <p:graphicFrame>
        <p:nvGraphicFramePr>
          <p:cNvPr id="4" name="对象 3"/>
          <p:cNvGraphicFramePr>
            <a:graphicFrameLocks noChangeAspect="1"/>
          </p:cNvGraphicFramePr>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30142" name="包装程序外壳对象" showAsIcon="1" r:id="rId2" imgW="609600" imgH="523875" progId="Package">
                  <p:embed/>
                </p:oleObj>
              </mc:Choice>
              <mc:Fallback>
                <p:oleObj name="包装程序外壳对象" showAsIcon="1" r:id="rId2" imgW="609600" imgH="523875" progId="Package">
                  <p:embed/>
                  <p:pic>
                    <p:nvPicPr>
                      <p:cNvPr id="0" name="图片 130141"/>
                      <p:cNvPicPr/>
                      <p:nvPr/>
                    </p:nvPicPr>
                    <p:blipFill>
                      <a:blip r:embed="rId3"/>
                      <a:stretch>
                        <a:fillRect/>
                      </a:stretch>
                    </p:blipFill>
                    <p:spPr>
                      <a:xfrm>
                        <a:off x="3660164" y="3408329"/>
                        <a:ext cx="591509" cy="50960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迪</a:t>
            </a:r>
            <a:r>
              <a:rPr lang="zh-CN" altLang="en-US"/>
              <a:t>杰斯特拉</a:t>
            </a:r>
            <a:r>
              <a:rPr lang="en-US" altLang="zh-CN"/>
              <a:t>(Dijkstra)</a:t>
            </a:r>
            <a:r>
              <a:rPr lang="zh-CN" altLang="en-US"/>
              <a:t>算法是</a:t>
            </a:r>
            <a:r>
              <a:rPr lang="zh-CN" altLang="en-US" b="1"/>
              <a:t>典型最短路径算法</a:t>
            </a:r>
            <a:r>
              <a:rPr lang="zh-CN" altLang="en-US"/>
              <a:t>，用于计算一</a:t>
            </a:r>
            <a:r>
              <a:rPr lang="zh-CN" altLang="en-US" smtClean="0"/>
              <a:t>个结点</a:t>
            </a:r>
            <a:r>
              <a:rPr lang="zh-CN" altLang="en-US"/>
              <a:t>到其</a:t>
            </a:r>
            <a:r>
              <a:rPr lang="zh-CN" altLang="en-US" smtClean="0"/>
              <a:t>他结点</a:t>
            </a:r>
            <a:r>
              <a:rPr lang="zh-CN" altLang="en-US"/>
              <a:t>的最短路径。 </a:t>
            </a:r>
            <a:r>
              <a:rPr lang="zh-CN" altLang="en-US" smtClean="0"/>
              <a:t>它</a:t>
            </a:r>
            <a:r>
              <a:rPr lang="zh-CN" altLang="en-US"/>
              <a:t>的主要特点是以起始点为中心向外层层扩展</a:t>
            </a:r>
            <a:r>
              <a:rPr lang="en-US" altLang="zh-CN"/>
              <a:t>(</a:t>
            </a:r>
            <a:r>
              <a:rPr lang="zh-CN" altLang="en-US" b="1"/>
              <a:t>广度优先</a:t>
            </a:r>
            <a:r>
              <a:rPr lang="zh-CN" altLang="en-US"/>
              <a:t>搜索思想</a:t>
            </a:r>
            <a:r>
              <a:rPr lang="en-US" altLang="zh-CN"/>
              <a:t>)</a:t>
            </a:r>
            <a:r>
              <a:rPr lang="zh-CN" altLang="en-US"/>
              <a:t>，直到扩展到终点为止</a:t>
            </a:r>
            <a:r>
              <a:rPr lang="zh-CN" altLang="en-US" b="1" smtClean="0"/>
              <a:t>。</a:t>
            </a:r>
            <a:endParaRPr lang="en-US" altLang="zh-CN" b="1"/>
          </a:p>
          <a:p>
            <a:endParaRPr lang="en-US" altLang="zh-CN" smtClean="0">
              <a:ea typeface="宋体" panose="02010600030101010101" pitchFamily="2" charset="-122"/>
            </a:endParaRPr>
          </a:p>
          <a:p>
            <a:br>
              <a:rPr lang="en-US" altLang="zh-CN" smtClean="0">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法过程</a:t>
            </a:r>
            <a:endParaRPr lang="en-US" altLang="zh-CN" sz="2000" b="1" smtClean="0"/>
          </a:p>
          <a:p>
            <a:pPr marL="342900" indent="-342900">
              <a:buAutoNum type="arabicParenR"/>
            </a:pPr>
            <a:endParaRPr lang="en-US" altLang="zh-CN" b="1" smtClean="0"/>
          </a:p>
          <a:p>
            <a:r>
              <a:rPr lang="zh-CN" altLang="en-US"/>
              <a:t>设置出发顶点为</a:t>
            </a:r>
            <a:r>
              <a:rPr lang="en-US" altLang="zh-CN"/>
              <a:t>v</a:t>
            </a:r>
            <a:r>
              <a:rPr lang="zh-CN" altLang="en-US"/>
              <a:t>，顶点集合</a:t>
            </a:r>
            <a:r>
              <a:rPr lang="en-US" altLang="zh-CN"/>
              <a:t>V{v1,v2,vi...}</a:t>
            </a:r>
            <a:r>
              <a:rPr lang="zh-CN" altLang="en-US"/>
              <a:t>，</a:t>
            </a:r>
            <a:r>
              <a:rPr lang="en-US" altLang="zh-CN"/>
              <a:t>v</a:t>
            </a:r>
            <a:r>
              <a:rPr lang="zh-CN" altLang="en-US"/>
              <a:t>到</a:t>
            </a:r>
            <a:r>
              <a:rPr lang="en-US" altLang="zh-CN"/>
              <a:t>V</a:t>
            </a:r>
            <a:r>
              <a:rPr lang="zh-CN" altLang="en-US"/>
              <a:t>中各顶点的距离构成距离集合</a:t>
            </a:r>
            <a:r>
              <a:rPr lang="en-US" altLang="zh-CN"/>
              <a:t>Dis</a:t>
            </a:r>
            <a:r>
              <a:rPr lang="zh-CN" altLang="en-US"/>
              <a:t>，</a:t>
            </a:r>
            <a:r>
              <a:rPr lang="en-US" altLang="zh-CN"/>
              <a:t>Dis{d1,d2,di...}</a:t>
            </a:r>
            <a:r>
              <a:rPr lang="zh-CN" altLang="en-US"/>
              <a:t>，</a:t>
            </a:r>
            <a:r>
              <a:rPr lang="en-US" altLang="zh-CN"/>
              <a:t>Dis</a:t>
            </a:r>
            <a:r>
              <a:rPr lang="zh-CN" altLang="en-US"/>
              <a:t>集合记录着</a:t>
            </a:r>
            <a:r>
              <a:rPr lang="en-US" altLang="zh-CN"/>
              <a:t>v</a:t>
            </a:r>
            <a:r>
              <a:rPr lang="zh-CN" altLang="en-US"/>
              <a:t>到图中各顶点的距离</a:t>
            </a:r>
            <a:r>
              <a:rPr lang="en-US" altLang="zh-CN"/>
              <a:t>(</a:t>
            </a:r>
            <a:r>
              <a:rPr lang="zh-CN" altLang="en-US"/>
              <a:t>到自身可以看作</a:t>
            </a:r>
            <a:r>
              <a:rPr lang="en-US" altLang="zh-CN"/>
              <a:t>0</a:t>
            </a:r>
            <a:r>
              <a:rPr lang="zh-CN" altLang="en-US"/>
              <a:t>，</a:t>
            </a:r>
            <a:r>
              <a:rPr lang="en-US" altLang="zh-CN"/>
              <a:t>v</a:t>
            </a:r>
            <a:r>
              <a:rPr lang="zh-CN" altLang="en-US"/>
              <a:t>到</a:t>
            </a:r>
            <a:r>
              <a:rPr lang="en-US" altLang="zh-CN"/>
              <a:t>vi</a:t>
            </a:r>
            <a:r>
              <a:rPr lang="zh-CN" altLang="en-US"/>
              <a:t>距离对应为</a:t>
            </a:r>
            <a:r>
              <a:rPr lang="en-US" altLang="zh-CN"/>
              <a:t>di</a:t>
            </a:r>
            <a:r>
              <a:rPr lang="en-US" altLang="zh-CN" smtClean="0"/>
              <a:t>)</a:t>
            </a:r>
            <a:endParaRPr lang="en-US" altLang="zh-CN" smtClean="0"/>
          </a:p>
          <a:p>
            <a:pPr marL="342900" indent="-342900">
              <a:buAutoNum type="arabicParenR"/>
            </a:pPr>
            <a:r>
              <a:rPr lang="zh-CN" altLang="en-US" smtClean="0"/>
              <a:t>从</a:t>
            </a:r>
            <a:r>
              <a:rPr lang="en-US" altLang="zh-CN"/>
              <a:t>Dis</a:t>
            </a:r>
            <a:r>
              <a:rPr lang="zh-CN" altLang="en-US"/>
              <a:t>中选择值最小的</a:t>
            </a:r>
            <a:r>
              <a:rPr lang="en-US" altLang="zh-CN"/>
              <a:t>di</a:t>
            </a:r>
            <a:r>
              <a:rPr lang="zh-CN" altLang="en-US"/>
              <a:t>并移出</a:t>
            </a:r>
            <a:r>
              <a:rPr lang="en-US" altLang="zh-CN"/>
              <a:t>Dis</a:t>
            </a:r>
            <a:r>
              <a:rPr lang="zh-CN" altLang="en-US"/>
              <a:t>集合，同时移出</a:t>
            </a:r>
            <a:r>
              <a:rPr lang="en-US" altLang="zh-CN"/>
              <a:t>V</a:t>
            </a:r>
            <a:r>
              <a:rPr lang="zh-CN" altLang="en-US"/>
              <a:t>集合中对应的顶点</a:t>
            </a:r>
            <a:r>
              <a:rPr lang="en-US" altLang="zh-CN"/>
              <a:t>vi</a:t>
            </a:r>
            <a:r>
              <a:rPr lang="zh-CN" altLang="en-US"/>
              <a:t>，此时的</a:t>
            </a:r>
            <a:r>
              <a:rPr lang="en-US" altLang="zh-CN"/>
              <a:t>v</a:t>
            </a:r>
            <a:r>
              <a:rPr lang="zh-CN" altLang="en-US"/>
              <a:t>到</a:t>
            </a:r>
            <a:r>
              <a:rPr lang="en-US" altLang="zh-CN"/>
              <a:t>vi</a:t>
            </a:r>
            <a:r>
              <a:rPr lang="zh-CN" altLang="en-US"/>
              <a:t>即为最短路</a:t>
            </a:r>
            <a:r>
              <a:rPr lang="zh-CN" altLang="en-US" smtClean="0"/>
              <a:t>径</a:t>
            </a:r>
            <a:endParaRPr lang="en-US" altLang="zh-CN" smtClean="0"/>
          </a:p>
          <a:p>
            <a:pPr marL="342900" indent="-342900">
              <a:buAutoNum type="arabicParenR"/>
            </a:pPr>
            <a:endParaRPr lang="en-US" altLang="zh-CN" smtClean="0">
              <a:ea typeface="宋体" panose="02010600030101010101" pitchFamily="2" charset="-122"/>
            </a:endParaRPr>
          </a:p>
          <a:p>
            <a:pPr marL="342900" indent="-342900">
              <a:buAutoNum type="arabicParenR"/>
            </a:pPr>
            <a:r>
              <a:rPr lang="zh-CN" altLang="en-US" smtClean="0"/>
              <a:t>更</a:t>
            </a:r>
            <a:r>
              <a:rPr lang="zh-CN" altLang="en-US"/>
              <a:t>新</a:t>
            </a:r>
            <a:r>
              <a:rPr lang="en-US" altLang="zh-CN"/>
              <a:t>Dis</a:t>
            </a:r>
            <a:r>
              <a:rPr lang="zh-CN" altLang="en-US"/>
              <a:t>集合，更新规则为：比较</a:t>
            </a:r>
            <a:r>
              <a:rPr lang="en-US" altLang="zh-CN"/>
              <a:t>v</a:t>
            </a:r>
            <a:r>
              <a:rPr lang="zh-CN" altLang="en-US"/>
              <a:t>到</a:t>
            </a:r>
            <a:r>
              <a:rPr lang="en-US" altLang="zh-CN"/>
              <a:t>V</a:t>
            </a:r>
            <a:r>
              <a:rPr lang="zh-CN" altLang="en-US"/>
              <a:t>集合中顶点的距离值，与</a:t>
            </a:r>
            <a:r>
              <a:rPr lang="en-US" altLang="zh-CN"/>
              <a:t>v</a:t>
            </a:r>
            <a:r>
              <a:rPr lang="zh-CN" altLang="en-US"/>
              <a:t>通过</a:t>
            </a:r>
            <a:r>
              <a:rPr lang="en-US" altLang="zh-CN"/>
              <a:t>vi</a:t>
            </a:r>
            <a:r>
              <a:rPr lang="zh-CN" altLang="en-US"/>
              <a:t>到</a:t>
            </a:r>
            <a:r>
              <a:rPr lang="en-US" altLang="zh-CN"/>
              <a:t>V</a:t>
            </a:r>
            <a:r>
              <a:rPr lang="zh-CN" altLang="en-US"/>
              <a:t>集合中顶点的距离值，保留值较小的一个</a:t>
            </a:r>
            <a:r>
              <a:rPr lang="en-US" altLang="zh-CN"/>
              <a:t>(</a:t>
            </a:r>
            <a:r>
              <a:rPr lang="zh-CN" altLang="en-US"/>
              <a:t>同时也应该更新顶点的前驱节点为</a:t>
            </a:r>
            <a:r>
              <a:rPr lang="en-US" altLang="zh-CN"/>
              <a:t>vi</a:t>
            </a:r>
            <a:r>
              <a:rPr lang="zh-CN" altLang="en-US"/>
              <a:t>，表明是通过</a:t>
            </a:r>
            <a:r>
              <a:rPr lang="en-US" altLang="zh-CN"/>
              <a:t>vi</a:t>
            </a:r>
            <a:r>
              <a:rPr lang="zh-CN" altLang="en-US"/>
              <a:t>到达的</a:t>
            </a:r>
            <a:r>
              <a:rPr lang="en-US" altLang="zh-CN"/>
              <a:t>)</a:t>
            </a:r>
            <a:endParaRPr lang="en-US" altLang="zh-CN" smtClean="0">
              <a:ea typeface="宋体" panose="02010600030101010101" pitchFamily="2" charset="-122"/>
            </a:endParaRPr>
          </a:p>
          <a:p>
            <a:pPr marL="342900" indent="-342900">
              <a:buAutoNum type="arabicParenR"/>
            </a:pPr>
            <a:r>
              <a:rPr lang="zh-CN" altLang="en-US"/>
              <a:t>重复执行两步骤，直到最短路径顶点为目标顶点即可结束</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最短路径</a:t>
            </a:r>
            <a:endParaRPr lang="en-US" altLang="zh-CN" sz="2000" b="1" smtClean="0"/>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战</a:t>
            </a:r>
            <a:r>
              <a:rPr lang="zh-CN" altLang="en-US" sz="1600">
                <a:ea typeface="宋体" panose="02010600030101010101" pitchFamily="2" charset="-122"/>
              </a:rPr>
              <a:t>争时期，胜利乡有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 </a:t>
            </a:r>
            <a:r>
              <a:rPr lang="zh-CN" altLang="en-US" sz="1600">
                <a:ea typeface="宋体" panose="02010600030101010101" pitchFamily="2" charset="-122"/>
              </a:rPr>
              <a:t>，现在有六个邮差，从</a:t>
            </a:r>
            <a:r>
              <a:rPr lang="en-US" altLang="zh-CN" sz="1600">
                <a:ea typeface="宋体" panose="02010600030101010101" pitchFamily="2" charset="-122"/>
              </a:rPr>
              <a:t>G</a:t>
            </a:r>
            <a:r>
              <a:rPr lang="zh-CN" altLang="en-US" sz="1600">
                <a:ea typeface="宋体" panose="02010600030101010101" pitchFamily="2" charset="-122"/>
              </a:rPr>
              <a:t>点出发，需要分别把邮件分别送到 </a:t>
            </a:r>
            <a:r>
              <a:rPr lang="en-US" altLang="zh-CN" sz="1600">
                <a:ea typeface="宋体" panose="02010600030101010101" pitchFamily="2" charset="-122"/>
              </a:rPr>
              <a:t>A, B, C , D, E, F </a:t>
            </a:r>
            <a:r>
              <a:rPr lang="zh-CN" altLang="en-US" sz="1600">
                <a:ea typeface="宋体" panose="02010600030101010101" pitchFamily="2" charset="-122"/>
              </a:rPr>
              <a:t>六个村庄</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问：如何计算出</a:t>
            </a:r>
            <a:r>
              <a:rPr lang="en-US" altLang="zh-CN" sz="1600">
                <a:ea typeface="宋体" panose="02010600030101010101" pitchFamily="2" charset="-122"/>
              </a:rPr>
              <a:t>G</a:t>
            </a:r>
            <a:r>
              <a:rPr lang="zh-CN" altLang="en-US" sz="1600">
                <a:ea typeface="宋体" panose="02010600030101010101" pitchFamily="2" charset="-122"/>
              </a:rPr>
              <a:t>村庄到 其它各个村庄的最短距离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如</a:t>
            </a:r>
            <a:r>
              <a:rPr lang="zh-CN" altLang="en-US" sz="1600" smtClean="0">
                <a:ea typeface="宋体" panose="02010600030101010101" pitchFamily="2" charset="-122"/>
              </a:rPr>
              <a:t>果从其它点出发到各个点的最短距离又是多少</a:t>
            </a:r>
            <a:r>
              <a:rPr lang="en-US" altLang="zh-CN" sz="1600" smtClean="0">
                <a:ea typeface="宋体" panose="02010600030101010101" pitchFamily="2" charset="-122"/>
              </a:rPr>
              <a:t>?</a:t>
            </a:r>
            <a:endParaRPr lang="en-US" altLang="zh-CN" sz="160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1288" name="包装程序外壳对象" showAsIcon="1" r:id="rId2" imgW="609600" imgH="523875" progId="Package">
                  <p:embed/>
                </p:oleObj>
              </mc:Choice>
              <mc:Fallback>
                <p:oleObj name="包装程序外壳对象" showAsIcon="1" r:id="rId2" imgW="609600" imgH="523875" progId="Package">
                  <p:embed/>
                  <p:pic>
                    <p:nvPicPr>
                      <p:cNvPr id="0" name="图片 131287"/>
                      <p:cNvPicPr/>
                      <p:nvPr/>
                    </p:nvPicPr>
                    <p:blipFill>
                      <a:blip r:embed="rId3"/>
                      <a:stretch>
                        <a:fillRect/>
                      </a:stretch>
                    </p:blipFill>
                    <p:spPr>
                      <a:xfrm>
                        <a:off x="3660164" y="3192305"/>
                        <a:ext cx="591509" cy="509608"/>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6138589" y="4885640"/>
          <a:ext cx="1074799" cy="395653"/>
        </p:xfrm>
        <a:graphic>
          <a:graphicData uri="http://schemas.openxmlformats.org/presentationml/2006/ole">
            <mc:AlternateContent xmlns:mc="http://schemas.openxmlformats.org/markup-compatibility/2006">
              <mc:Choice xmlns:v="urn:schemas-microsoft-com:vml" Requires="v">
                <p:oleObj spid="_x0000_s131289" name="包装程序外壳对象" showAsIcon="1" r:id="rId4" imgW="1438275" imgH="523875" progId="Package">
                  <p:embed/>
                </p:oleObj>
              </mc:Choice>
              <mc:Fallback>
                <p:oleObj name="包装程序外壳对象" showAsIcon="1" r:id="rId4" imgW="1438275" imgH="523875" progId="Package">
                  <p:embed/>
                  <p:pic>
                    <p:nvPicPr>
                      <p:cNvPr id="0" name="图片 131288"/>
                      <p:cNvPicPr/>
                      <p:nvPr/>
                    </p:nvPicPr>
                    <p:blipFill>
                      <a:blip r:embed="rId5"/>
                      <a:stretch>
                        <a:fillRect/>
                      </a:stretch>
                    </p:blipFill>
                    <p:spPr>
                      <a:xfrm>
                        <a:off x="6138589" y="4885640"/>
                        <a:ext cx="1074799" cy="395653"/>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7434733" y="4680495"/>
          <a:ext cx="1512168" cy="442779"/>
        </p:xfrm>
        <a:graphic>
          <a:graphicData uri="http://schemas.openxmlformats.org/presentationml/2006/ole">
            <mc:AlternateContent xmlns:mc="http://schemas.openxmlformats.org/markup-compatibility/2006">
              <mc:Choice xmlns:v="urn:schemas-microsoft-com:vml" Requires="v">
                <p:oleObj spid="_x0000_s131290" name="包装程序外壳对象" showAsIcon="1" r:id="rId6" imgW="1809750" imgH="523875" progId="Package">
                  <p:embed/>
                </p:oleObj>
              </mc:Choice>
              <mc:Fallback>
                <p:oleObj name="包装程序外壳对象" showAsIcon="1" r:id="rId6" imgW="1809750" imgH="523875" progId="Package">
                  <p:embed/>
                  <p:pic>
                    <p:nvPicPr>
                      <p:cNvPr id="0" name="图片 131289"/>
                      <p:cNvPicPr/>
                      <p:nvPr/>
                    </p:nvPicPr>
                    <p:blipFill>
                      <a:blip r:embed="rId7"/>
                      <a:stretch>
                        <a:fillRect/>
                      </a:stretch>
                    </p:blipFill>
                    <p:spPr>
                      <a:xfrm>
                        <a:off x="7434733" y="4680495"/>
                        <a:ext cx="1512168" cy="442779"/>
                      </a:xfrm>
                      <a:prstGeom prst="rect">
                        <a:avLst/>
                      </a:prstGeom>
                    </p:spPr>
                  </p:pic>
                </p:oleObj>
              </mc:Fallback>
            </mc:AlternateContent>
          </a:graphicData>
        </a:graphic>
      </p:graphicFrame>
      <p:sp>
        <p:nvSpPr>
          <p:cNvPr id="8" name="TextBox 7"/>
          <p:cNvSpPr txBox="1"/>
          <p:nvPr/>
        </p:nvSpPr>
        <p:spPr>
          <a:xfrm>
            <a:off x="4886054" y="2304231"/>
            <a:ext cx="3547766" cy="646331"/>
          </a:xfrm>
          <a:prstGeom prst="rect">
            <a:avLst/>
          </a:prstGeom>
          <a:noFill/>
        </p:spPr>
        <p:txBody>
          <a:bodyPr wrap="none" rtlCol="0">
            <a:spAutoFit/>
          </a:bodyPr>
          <a:lstStyle/>
          <a:p>
            <a:r>
              <a:rPr lang="en-US" altLang="zh-CN"/>
              <a:t>A(2)B(3)C(9)D(10)E(4)F(6)G(0</a:t>
            </a:r>
            <a:r>
              <a:rPr lang="en-US" altLang="zh-CN" smtClean="0"/>
              <a:t>)</a:t>
            </a:r>
            <a:endParaRPr lang="en-US" altLang="zh-CN" smtClean="0"/>
          </a:p>
          <a:p>
            <a:r>
              <a:rPr lang="en-US" altLang="zh-CN"/>
              <a:t>A(7) B(12) C(0) D(17) E(8) F(13) G(9)</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939540"/>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pPr>
            <a:r>
              <a:rPr lang="zh-CN" altLang="en-US" smtClean="0"/>
              <a:t>队</a:t>
            </a:r>
            <a:r>
              <a:rPr lang="zh-CN" altLang="en-US"/>
              <a:t>列本身是有序列表，若使用数组的结构来存储队列的数据，则队列数组的声明如</a:t>
            </a:r>
            <a:r>
              <a:rPr lang="zh-CN" altLang="en-US" smtClean="0"/>
              <a:t>下图</a:t>
            </a:r>
            <a:r>
              <a:rPr lang="en-US" altLang="zh-CN" smtClean="0"/>
              <a:t>,</a:t>
            </a:r>
            <a:r>
              <a:rPr lang="zh-CN" altLang="en-US" smtClean="0"/>
              <a:t> </a:t>
            </a:r>
            <a:r>
              <a:rPr lang="zh-CN" altLang="en-US"/>
              <a:t>其中 </a:t>
            </a:r>
            <a:r>
              <a:rPr lang="en-US" altLang="zh-CN"/>
              <a:t>m</a:t>
            </a:r>
            <a:r>
              <a:rPr lang="en-US" altLang="zh-CN" smtClean="0"/>
              <a:t>axSize </a:t>
            </a:r>
            <a:r>
              <a:rPr lang="zh-CN" altLang="en-US"/>
              <a:t>是该队列的最大容量。</a:t>
            </a:r>
            <a:endParaRPr lang="zh-CN" altLang="en-US"/>
          </a:p>
          <a:p>
            <a:pPr marL="342900" indent="-342900">
              <a:buFont typeface="Wingdings" panose="05000000000000000000" pitchFamily="2" charset="2"/>
              <a:buChar char="Ø"/>
            </a:pPr>
            <a:endParaRPr lang="zh-CN" altLang="en-US"/>
          </a:p>
          <a:p>
            <a:pPr marL="342900" indent="-342900">
              <a:buFont typeface="Wingdings" panose="05000000000000000000" pitchFamily="2" charset="2"/>
              <a:buChar char="Ø"/>
            </a:pPr>
            <a:r>
              <a:rPr lang="zh-CN" altLang="en-US" sz="1600"/>
              <a:t>因为队列的输出、输入是分别从前后端来处理，因此需要两个变</a:t>
            </a:r>
            <a:r>
              <a:rPr lang="zh-CN" altLang="en-US" sz="1600" b="1"/>
              <a:t>量 </a:t>
            </a:r>
            <a:r>
              <a:rPr lang="en-US" altLang="zh-CN" sz="1600" b="1"/>
              <a:t>front</a:t>
            </a:r>
            <a:r>
              <a:rPr lang="zh-CN" altLang="en-US" sz="1600" b="1"/>
              <a:t>及 </a:t>
            </a:r>
            <a:r>
              <a:rPr lang="en-US" altLang="zh-CN" sz="1600" b="1"/>
              <a:t>rear</a:t>
            </a:r>
            <a:r>
              <a:rPr lang="zh-CN" altLang="en-US" sz="1600" b="1"/>
              <a:t>分别记录队列前后端</a:t>
            </a:r>
            <a:r>
              <a:rPr lang="zh-CN" altLang="en-US" sz="1600"/>
              <a:t>的下标，</a:t>
            </a:r>
            <a:r>
              <a:rPr lang="en-US" altLang="zh-CN" sz="1600"/>
              <a:t>front </a:t>
            </a:r>
            <a:r>
              <a:rPr lang="zh-CN" altLang="en-US" sz="1600"/>
              <a:t>会随着数据输出而改变，而 </a:t>
            </a:r>
            <a:r>
              <a:rPr lang="en-US" altLang="zh-CN" sz="1600"/>
              <a:t>rear</a:t>
            </a:r>
            <a:r>
              <a:rPr lang="zh-CN" altLang="en-US" sz="1600"/>
              <a:t>则是随着数据输入而改</a:t>
            </a:r>
            <a:r>
              <a:rPr lang="zh-CN" altLang="en-US" sz="1600" smtClean="0"/>
              <a:t>变</a:t>
            </a:r>
            <a:r>
              <a:rPr lang="zh-CN" altLang="en-US" sz="1600"/>
              <a:t>，</a:t>
            </a:r>
            <a:r>
              <a:rPr lang="zh-CN" altLang="en-US" sz="1600" smtClean="0"/>
              <a:t>如图所示</a:t>
            </a:r>
            <a:r>
              <a:rPr lang="en-US" altLang="zh-CN" sz="1600" smtClean="0"/>
              <a:t>:</a:t>
            </a:r>
            <a:endParaRPr lang="zh-CN" altLang="en-US" sz="1600"/>
          </a:p>
          <a:p>
            <a:pPr marL="342900" indent="-342900">
              <a:buAutoNum type="arabicParenR"/>
            </a:pPr>
            <a:endParaRPr lang="en-US" altLang="zh-CN" smtClean="0"/>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360006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562525" y="4968527"/>
          <a:ext cx="393645" cy="339140"/>
        </p:xfrm>
        <a:graphic>
          <a:graphicData uri="http://schemas.openxmlformats.org/presentationml/2006/ole">
            <mc:AlternateContent xmlns:mc="http://schemas.openxmlformats.org/markup-compatibility/2006">
              <mc:Choice xmlns:v="urn:schemas-microsoft-com:vml" Requires="v">
                <p:oleObj spid="_x0000_s40127" name="包装程序外壳对象" showAsIcon="1" r:id="rId2" imgW="609600" imgH="523875" progId="Package">
                  <p:embed/>
                </p:oleObj>
              </mc:Choice>
              <mc:Fallback>
                <p:oleObj name="包装程序外壳对象" showAsIcon="1" r:id="rId2" imgW="609600" imgH="523875" progId="Package">
                  <p:embed/>
                  <p:pic>
                    <p:nvPicPr>
                      <p:cNvPr id="0" name="图片 40126"/>
                      <p:cNvPicPr/>
                      <p:nvPr/>
                    </p:nvPicPr>
                    <p:blipFill>
                      <a:blip r:embed="rId3"/>
                      <a:stretch>
                        <a:fillRect/>
                      </a:stretch>
                    </p:blipFill>
                    <p:spPr>
                      <a:xfrm>
                        <a:off x="5562525" y="4968527"/>
                        <a:ext cx="393645" cy="3391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弗</a:t>
            </a:r>
            <a:r>
              <a:rPr lang="zh-CN" altLang="en-US" sz="2200" b="1"/>
              <a:t>洛伊德</a:t>
            </a:r>
            <a:r>
              <a:rPr lang="zh-CN" altLang="en-US" sz="2200" b="1" smtClean="0"/>
              <a:t>算</a:t>
            </a:r>
            <a:r>
              <a:rPr lang="zh-CN" altLang="en-US" sz="2200" b="1"/>
              <a:t>法</a:t>
            </a:r>
            <a:endParaRPr lang="en-US" altLang="zh-CN" sz="2200" b="1"/>
          </a:p>
        </p:txBody>
      </p:sp>
      <p:sp>
        <p:nvSpPr>
          <p:cNvPr id="2" name="TextBox 1"/>
          <p:cNvSpPr txBox="1"/>
          <p:nvPr/>
        </p:nvSpPr>
        <p:spPr>
          <a:xfrm>
            <a:off x="665981" y="1224111"/>
            <a:ext cx="5904656" cy="486287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和</a:t>
            </a:r>
            <a:r>
              <a:rPr lang="en-US" altLang="zh-CN"/>
              <a:t>Dijkstra</a:t>
            </a:r>
            <a:r>
              <a:rPr lang="zh-CN" altLang="en-US"/>
              <a:t>算法一样，弗洛伊德</a:t>
            </a:r>
            <a:r>
              <a:rPr lang="en-US" altLang="zh-CN"/>
              <a:t>(Floyd)</a:t>
            </a:r>
            <a:r>
              <a:rPr lang="zh-CN" altLang="en-US"/>
              <a:t>算法也是一种用于寻找给定的加权图中顶点间最短路径的算法。该算法名称以创始人之一、</a:t>
            </a:r>
            <a:r>
              <a:rPr lang="en-US" altLang="zh-CN"/>
              <a:t>1978</a:t>
            </a:r>
            <a:r>
              <a:rPr lang="zh-CN" altLang="en-US"/>
              <a:t>年图灵奖获得者、斯坦福大学计算机科学系教授</a:t>
            </a:r>
            <a:r>
              <a:rPr lang="zh-CN" altLang="en-US" b="1"/>
              <a:t>罗伯特</a:t>
            </a:r>
            <a:r>
              <a:rPr lang="en-US" altLang="zh-CN" b="1"/>
              <a:t>·</a:t>
            </a:r>
            <a:r>
              <a:rPr lang="zh-CN" altLang="en-US" b="1"/>
              <a:t>弗洛伊德</a:t>
            </a:r>
            <a:r>
              <a:rPr lang="zh-CN" altLang="en-US"/>
              <a:t>命名</a:t>
            </a:r>
            <a:endParaRPr lang="en-US" altLang="zh-CN" smtClean="0"/>
          </a:p>
          <a:p>
            <a:pPr marL="342900" indent="-342900">
              <a:buAutoNum type="arabicParenR"/>
            </a:pPr>
            <a:r>
              <a:rPr lang="zh-CN" altLang="en-US" smtClean="0"/>
              <a:t>弗</a:t>
            </a:r>
            <a:r>
              <a:rPr lang="zh-CN" altLang="en-US"/>
              <a:t>洛伊德算</a:t>
            </a:r>
            <a:r>
              <a:rPr lang="zh-CN" altLang="en-US" smtClean="0"/>
              <a:t>法</a:t>
            </a:r>
            <a:r>
              <a:rPr lang="en-US" altLang="zh-CN"/>
              <a:t>(Floyd)</a:t>
            </a:r>
            <a:r>
              <a:rPr lang="zh-CN" altLang="en-US" smtClean="0"/>
              <a:t>计</a:t>
            </a:r>
            <a:r>
              <a:rPr lang="zh-CN" altLang="en-US"/>
              <a:t>算图中各个顶点之间的最短路</a:t>
            </a:r>
            <a:r>
              <a:rPr lang="zh-CN" altLang="en-US" smtClean="0"/>
              <a:t>径</a:t>
            </a:r>
            <a:endParaRPr lang="en-US" altLang="zh-CN" smtClean="0"/>
          </a:p>
          <a:p>
            <a:pPr marL="342900" indent="-342900">
              <a:buAutoNum type="arabicParenR"/>
            </a:pPr>
            <a:r>
              <a:rPr lang="zh-CN" altLang="en-US" smtClean="0"/>
              <a:t>迪</a:t>
            </a:r>
            <a:r>
              <a:rPr lang="zh-CN" altLang="en-US"/>
              <a:t>杰斯特拉算法用于计算图中某一个顶点到其他顶点的最短路径</a:t>
            </a:r>
            <a:r>
              <a:rPr lang="zh-CN" altLang="en-US" smtClean="0"/>
              <a:t>。</a:t>
            </a:r>
            <a:endParaRPr lang="en-US" altLang="zh-CN" smtClean="0"/>
          </a:p>
          <a:p>
            <a:pPr marL="342900" indent="-342900">
              <a:buAutoNum type="arabicParenR"/>
            </a:pPr>
            <a:r>
              <a:rPr lang="zh-CN" altLang="en-US" sz="2000" b="1"/>
              <a:t>弗洛伊德算</a:t>
            </a:r>
            <a:r>
              <a:rPr lang="zh-CN" altLang="en-US" sz="2000" b="1" smtClean="0"/>
              <a:t>法 </a:t>
            </a:r>
            <a:r>
              <a:rPr lang="en-US" altLang="zh-CN" sz="2000" b="1" smtClean="0"/>
              <a:t>VS </a:t>
            </a:r>
            <a:r>
              <a:rPr lang="zh-CN" altLang="en-US" sz="2000" b="1" smtClean="0"/>
              <a:t>迪</a:t>
            </a:r>
            <a:r>
              <a:rPr lang="zh-CN" altLang="en-US" sz="2000" b="1"/>
              <a:t>杰斯特拉算</a:t>
            </a:r>
            <a:r>
              <a:rPr lang="zh-CN" altLang="en-US" sz="2000" b="1" smtClean="0"/>
              <a:t>法</a:t>
            </a:r>
            <a:r>
              <a:rPr lang="zh-CN" altLang="en-US" smtClean="0"/>
              <a:t>：迪</a:t>
            </a:r>
            <a:r>
              <a:rPr lang="zh-CN" altLang="en-US"/>
              <a:t>杰斯特拉算法通过</a:t>
            </a:r>
            <a:r>
              <a:rPr lang="zh-CN" altLang="en-US" b="1"/>
              <a:t>选定的被访问顶</a:t>
            </a:r>
            <a:r>
              <a:rPr lang="zh-CN" altLang="en-US" b="1" smtClean="0"/>
              <a:t>点</a:t>
            </a:r>
            <a:r>
              <a:rPr lang="zh-CN" altLang="en-US" smtClean="0"/>
              <a:t>，求</a:t>
            </a:r>
            <a:r>
              <a:rPr lang="zh-CN" altLang="en-US"/>
              <a:t>出从出</a:t>
            </a:r>
            <a:r>
              <a:rPr lang="zh-CN" altLang="en-US" b="1"/>
              <a:t>发访问顶点到其他顶点的最短路径</a:t>
            </a:r>
            <a:r>
              <a:rPr lang="zh-CN" altLang="en-US"/>
              <a:t>；弗洛伊德算法中</a:t>
            </a:r>
            <a:r>
              <a:rPr lang="zh-CN" altLang="en-US" b="1">
                <a:solidFill>
                  <a:srgbClr val="EA0000"/>
                </a:solidFill>
              </a:rPr>
              <a:t>每一个顶点都是出发访问点</a:t>
            </a:r>
            <a:r>
              <a:rPr lang="zh-CN" altLang="en-US"/>
              <a:t>，所以需要将每一个顶点看做被访问顶点</a:t>
            </a:r>
            <a:r>
              <a:rPr lang="zh-CN" altLang="en-US" smtClean="0"/>
              <a:t>，</a:t>
            </a:r>
            <a:r>
              <a:rPr lang="zh-CN" altLang="en-US"/>
              <a:t>求出</a:t>
            </a:r>
            <a:r>
              <a:rPr lang="zh-CN" altLang="en-US" smtClean="0"/>
              <a:t>从</a:t>
            </a:r>
            <a:r>
              <a:rPr lang="zh-CN" altLang="en-US" b="1">
                <a:solidFill>
                  <a:srgbClr val="EA0000"/>
                </a:solidFill>
              </a:rPr>
              <a:t>每一个顶点</a:t>
            </a:r>
            <a:r>
              <a:rPr lang="zh-CN" altLang="en-US" b="1" smtClean="0">
                <a:solidFill>
                  <a:srgbClr val="EA0000"/>
                </a:solidFill>
              </a:rPr>
              <a:t>到</a:t>
            </a:r>
            <a:r>
              <a:rPr lang="zh-CN" altLang="en-US" b="1">
                <a:solidFill>
                  <a:srgbClr val="EA0000"/>
                </a:solidFill>
              </a:rPr>
              <a:t>其他顶点的最短路</a:t>
            </a:r>
            <a:r>
              <a:rPr lang="zh-CN" altLang="en-US" b="1" smtClean="0">
                <a:solidFill>
                  <a:srgbClr val="EA0000"/>
                </a:solidFill>
              </a:rPr>
              <a:t>径</a:t>
            </a:r>
            <a:r>
              <a:rPr lang="zh-CN" altLang="en-US" smtClean="0"/>
              <a:t>。</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893498" y="3835988"/>
            <a:ext cx="2364633" cy="1494786"/>
          </a:xfrm>
          <a:prstGeom prst="rect">
            <a:avLst/>
          </a:prstGeom>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弗洛伊德</a:t>
            </a:r>
            <a:r>
              <a:rPr lang="zh-CN" altLang="en-US" sz="2200" b="1" smtClean="0"/>
              <a:t>算</a:t>
            </a:r>
            <a:r>
              <a:rPr lang="zh-CN" altLang="en-US" sz="2200" b="1"/>
              <a:t>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法图解分析</a:t>
            </a:r>
            <a:endParaRPr lang="en-US" altLang="zh-CN" sz="2000" b="1" smtClean="0"/>
          </a:p>
          <a:p>
            <a:pPr marL="342900" indent="-342900">
              <a:buAutoNum type="arabicParenR"/>
            </a:pPr>
            <a:endParaRPr lang="en-US" altLang="zh-CN" b="1" smtClean="0"/>
          </a:p>
          <a:p>
            <a:pPr marL="342900" indent="-342900">
              <a:buAutoNum type="arabicParenR"/>
            </a:pPr>
            <a:r>
              <a:rPr lang="zh-CN" altLang="en-US" smtClean="0"/>
              <a:t>设</a:t>
            </a:r>
            <a:r>
              <a:rPr lang="zh-CN" altLang="en-US"/>
              <a:t>置顶点</a:t>
            </a:r>
            <a:r>
              <a:rPr lang="en-US" altLang="zh-CN"/>
              <a:t>vi</a:t>
            </a:r>
            <a:r>
              <a:rPr lang="zh-CN" altLang="en-US"/>
              <a:t>到顶点</a:t>
            </a:r>
            <a:r>
              <a:rPr lang="en-US" altLang="zh-CN"/>
              <a:t>vk</a:t>
            </a:r>
            <a:r>
              <a:rPr lang="zh-CN" altLang="en-US"/>
              <a:t>的最短路径已知为</a:t>
            </a:r>
            <a:r>
              <a:rPr lang="en-US" altLang="zh-CN"/>
              <a:t>Lik</a:t>
            </a:r>
            <a:r>
              <a:rPr lang="zh-CN" altLang="en-US"/>
              <a:t>，顶点</a:t>
            </a:r>
            <a:r>
              <a:rPr lang="en-US" altLang="zh-CN"/>
              <a:t>vk</a:t>
            </a:r>
            <a:r>
              <a:rPr lang="zh-CN" altLang="en-US"/>
              <a:t>到</a:t>
            </a:r>
            <a:r>
              <a:rPr lang="en-US" altLang="zh-CN"/>
              <a:t>vj</a:t>
            </a:r>
            <a:r>
              <a:rPr lang="zh-CN" altLang="en-US"/>
              <a:t>的最短路径已知为</a:t>
            </a:r>
            <a:r>
              <a:rPr lang="en-US" altLang="zh-CN"/>
              <a:t>Lkj</a:t>
            </a:r>
            <a:r>
              <a:rPr lang="zh-CN" altLang="en-US"/>
              <a:t>，顶点</a:t>
            </a:r>
            <a:r>
              <a:rPr lang="en-US" altLang="zh-CN"/>
              <a:t>vi</a:t>
            </a:r>
            <a:r>
              <a:rPr lang="zh-CN" altLang="en-US"/>
              <a:t>到</a:t>
            </a:r>
            <a:r>
              <a:rPr lang="en-US" altLang="zh-CN"/>
              <a:t>vj</a:t>
            </a:r>
            <a:r>
              <a:rPr lang="zh-CN" altLang="en-US"/>
              <a:t>的路径为</a:t>
            </a:r>
            <a:r>
              <a:rPr lang="en-US" altLang="zh-CN"/>
              <a:t>Lij</a:t>
            </a:r>
            <a:r>
              <a:rPr lang="zh-CN" altLang="en-US"/>
              <a:t>，则</a:t>
            </a:r>
            <a:r>
              <a:rPr lang="en-US" altLang="zh-CN"/>
              <a:t>vi</a:t>
            </a:r>
            <a:r>
              <a:rPr lang="zh-CN" altLang="en-US"/>
              <a:t>到</a:t>
            </a:r>
            <a:r>
              <a:rPr lang="en-US" altLang="zh-CN"/>
              <a:t>vj</a:t>
            </a:r>
            <a:r>
              <a:rPr lang="zh-CN" altLang="en-US"/>
              <a:t>的最短路径为：</a:t>
            </a:r>
            <a:r>
              <a:rPr lang="en-US" altLang="zh-CN"/>
              <a:t>min((Lik+Lkj),Lij)</a:t>
            </a:r>
            <a:r>
              <a:rPr lang="zh-CN" altLang="en-US"/>
              <a:t>，</a:t>
            </a:r>
            <a:r>
              <a:rPr lang="en-US" altLang="zh-CN"/>
              <a:t>vk</a:t>
            </a:r>
            <a:r>
              <a:rPr lang="zh-CN" altLang="en-US"/>
              <a:t>的取值为图中所有顶点，则可获得</a:t>
            </a:r>
            <a:r>
              <a:rPr lang="en-US" altLang="zh-CN"/>
              <a:t>vi</a:t>
            </a:r>
            <a:r>
              <a:rPr lang="zh-CN" altLang="en-US"/>
              <a:t>到</a:t>
            </a:r>
            <a:r>
              <a:rPr lang="en-US" altLang="zh-CN"/>
              <a:t>vj</a:t>
            </a:r>
            <a:r>
              <a:rPr lang="zh-CN" altLang="en-US"/>
              <a:t>的最短路</a:t>
            </a:r>
            <a:r>
              <a:rPr lang="zh-CN" altLang="en-US" smtClean="0"/>
              <a:t>径</a:t>
            </a:r>
            <a:endParaRPr lang="en-US" altLang="zh-CN" smtClean="0"/>
          </a:p>
          <a:p>
            <a:pPr marL="342900" indent="-342900">
              <a:buAutoNum type="arabicParenR"/>
            </a:pPr>
            <a:r>
              <a:rPr lang="zh-CN" altLang="en-US"/>
              <a:t>至于</a:t>
            </a:r>
            <a:r>
              <a:rPr lang="en-US" altLang="zh-CN"/>
              <a:t>vi</a:t>
            </a:r>
            <a:r>
              <a:rPr lang="zh-CN" altLang="en-US"/>
              <a:t>到</a:t>
            </a:r>
            <a:r>
              <a:rPr lang="en-US" altLang="zh-CN"/>
              <a:t>vk</a:t>
            </a:r>
            <a:r>
              <a:rPr lang="zh-CN" altLang="en-US"/>
              <a:t>的最短路径</a:t>
            </a:r>
            <a:r>
              <a:rPr lang="en-US" altLang="zh-CN"/>
              <a:t>Lik</a:t>
            </a:r>
            <a:r>
              <a:rPr lang="zh-CN" altLang="en-US"/>
              <a:t>或者</a:t>
            </a:r>
            <a:r>
              <a:rPr lang="en-US" altLang="zh-CN"/>
              <a:t>vk</a:t>
            </a:r>
            <a:r>
              <a:rPr lang="zh-CN" altLang="en-US"/>
              <a:t>到</a:t>
            </a:r>
            <a:r>
              <a:rPr lang="en-US" altLang="zh-CN"/>
              <a:t>vj</a:t>
            </a:r>
            <a:r>
              <a:rPr lang="zh-CN" altLang="en-US"/>
              <a:t>的最短路径</a:t>
            </a:r>
            <a:r>
              <a:rPr lang="en-US" altLang="zh-CN"/>
              <a:t>Lkj</a:t>
            </a:r>
            <a:r>
              <a:rPr lang="zh-CN" altLang="en-US"/>
              <a:t>，是以同样的方式获</a:t>
            </a:r>
            <a:r>
              <a:rPr lang="zh-CN" altLang="en-US" smtClean="0"/>
              <a:t>得</a:t>
            </a:r>
            <a:endParaRPr lang="en-US" altLang="zh-CN" smtClean="0"/>
          </a:p>
          <a:p>
            <a:pPr marL="342900" indent="-342900">
              <a:buAutoNum type="arabicParenR"/>
            </a:pPr>
            <a:endParaRPr lang="en-US" altLang="zh-CN"/>
          </a:p>
          <a:p>
            <a:pPr marL="342900" indent="-342900">
              <a:buAutoNum type="arabicParenR"/>
            </a:pPr>
            <a:r>
              <a:rPr lang="zh-CN" altLang="en-US" smtClean="0"/>
              <a:t>弗</a:t>
            </a:r>
            <a:r>
              <a:rPr lang="zh-CN" altLang="en-US"/>
              <a:t>洛伊德</a:t>
            </a:r>
            <a:r>
              <a:rPr lang="en-US" altLang="zh-CN"/>
              <a:t>(Floyd)</a:t>
            </a:r>
            <a:r>
              <a:rPr lang="zh-CN" altLang="en-US"/>
              <a:t>算法图解分</a:t>
            </a:r>
            <a:r>
              <a:rPr lang="zh-CN" altLang="en-US" smtClean="0"/>
              <a:t>析</a:t>
            </a:r>
            <a:r>
              <a:rPr lang="en-US" altLang="zh-CN" smtClean="0"/>
              <a:t>-</a:t>
            </a:r>
            <a:r>
              <a:rPr lang="zh-CN" altLang="en-US"/>
              <a:t>举</a:t>
            </a:r>
            <a:r>
              <a:rPr lang="zh-CN" altLang="en-US" smtClean="0"/>
              <a:t>例说明</a:t>
            </a:r>
            <a:endParaRPr lang="zh-CN" altLang="en-US"/>
          </a:p>
          <a:p>
            <a:pPr marL="342900" indent="-342900">
              <a:buAutoNum type="arabicParenR"/>
            </a:pP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p:txBody>
      </p:sp>
      <p:graphicFrame>
        <p:nvGraphicFramePr>
          <p:cNvPr id="4" name="对象 3"/>
          <p:cNvGraphicFramePr>
            <a:graphicFrameLocks noChangeAspect="1"/>
          </p:cNvGraphicFramePr>
          <p:nvPr/>
        </p:nvGraphicFramePr>
        <p:xfrm>
          <a:off x="809997" y="3888407"/>
          <a:ext cx="3327813" cy="639854"/>
        </p:xfrm>
        <a:graphic>
          <a:graphicData uri="http://schemas.openxmlformats.org/presentationml/2006/ole">
            <mc:AlternateContent xmlns:mc="http://schemas.openxmlformats.org/markup-compatibility/2006">
              <mc:Choice xmlns:v="urn:schemas-microsoft-com:vml" Requires="v">
                <p:oleObj spid="_x0000_s132187" name="包装程序外壳对象" showAsIcon="1" r:id="rId1" imgW="2762250" imgH="523875" progId="Package">
                  <p:embed/>
                </p:oleObj>
              </mc:Choice>
              <mc:Fallback>
                <p:oleObj name="包装程序外壳对象" showAsIcon="1" r:id="rId1" imgW="2762250" imgH="523875" progId="Package">
                  <p:embed/>
                  <p:pic>
                    <p:nvPicPr>
                      <p:cNvPr id="0" name="图片 132186"/>
                      <p:cNvPicPr/>
                      <p:nvPr/>
                    </p:nvPicPr>
                    <p:blipFill>
                      <a:blip r:embed="rId2"/>
                      <a:stretch>
                        <a:fillRect/>
                      </a:stretch>
                    </p:blipFill>
                    <p:spPr>
                      <a:xfrm>
                        <a:off x="809997" y="3888407"/>
                        <a:ext cx="3327813" cy="63985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弗</a:t>
            </a:r>
            <a:r>
              <a:rPr lang="zh-CN" altLang="en-US" sz="2200" b="1"/>
              <a:t>洛伊德算</a:t>
            </a:r>
            <a:r>
              <a:rPr lang="zh-CN" altLang="en-US" sz="2200" b="1" smtClean="0"/>
              <a:t>法</a:t>
            </a:r>
            <a:endParaRPr lang="en-US" altLang="zh-CN" sz="2200" b="1"/>
          </a:p>
        </p:txBody>
      </p:sp>
      <p:sp>
        <p:nvSpPr>
          <p:cNvPr id="2" name="TextBox 1"/>
          <p:cNvSpPr txBox="1"/>
          <p:nvPr/>
        </p:nvSpPr>
        <p:spPr>
          <a:xfrm>
            <a:off x="665981" y="1224111"/>
            <a:ext cx="8424936" cy="3631763"/>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最短路径</a:t>
            </a:r>
            <a:endParaRPr lang="en-US" altLang="zh-CN" sz="2000" b="1" smtClean="0"/>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胜</a:t>
            </a:r>
            <a:r>
              <a:rPr lang="zh-CN" altLang="en-US" sz="1600">
                <a:ea typeface="宋体" panose="02010600030101010101" pitchFamily="2" charset="-122"/>
              </a:rPr>
              <a:t>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a:t>
            </a:r>
            <a:r>
              <a:rPr lang="en-US" altLang="zh-CN" sz="1600" smtClean="0">
                <a:ea typeface="宋体" panose="02010600030101010101" pitchFamily="2" charset="-122"/>
              </a:rPr>
              <a:t>)</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a:t>
            </a:r>
            <a:r>
              <a:rPr lang="zh-CN" altLang="en-US" sz="1600" smtClean="0">
                <a:ea typeface="宋体" panose="02010600030101010101" pitchFamily="2" charset="-122"/>
              </a:rPr>
              <a:t>出</a:t>
            </a:r>
            <a:r>
              <a:rPr lang="zh-CN" altLang="en-US" sz="1600" b="1" smtClean="0">
                <a:ea typeface="宋体" panose="02010600030101010101" pitchFamily="2" charset="-122"/>
              </a:rPr>
              <a:t>各村</a:t>
            </a:r>
            <a:r>
              <a:rPr lang="zh-CN" altLang="en-US" sz="1600" b="1">
                <a:ea typeface="宋体" panose="02010600030101010101" pitchFamily="2" charset="-122"/>
              </a:rPr>
              <a:t>庄</a:t>
            </a:r>
            <a:r>
              <a:rPr lang="zh-CN" altLang="en-US" sz="1600" smtClean="0">
                <a:ea typeface="宋体" panose="02010600030101010101" pitchFamily="2" charset="-122"/>
              </a:rPr>
              <a:t>到 </a:t>
            </a:r>
            <a:r>
              <a:rPr lang="zh-CN" altLang="en-US" sz="1600" b="1">
                <a:ea typeface="宋体" panose="02010600030101010101" pitchFamily="2" charset="-122"/>
              </a:rPr>
              <a:t>其它</a:t>
            </a:r>
            <a:r>
              <a:rPr lang="zh-CN" altLang="en-US" sz="1600" b="1" smtClean="0">
                <a:ea typeface="宋体" panose="02010600030101010101" pitchFamily="2" charset="-122"/>
              </a:rPr>
              <a:t>各村庄</a:t>
            </a:r>
            <a:r>
              <a:rPr lang="zh-CN" altLang="en-US" sz="1600" smtClean="0">
                <a:ea typeface="宋体" panose="02010600030101010101" pitchFamily="2" charset="-122"/>
              </a:rPr>
              <a:t>的</a:t>
            </a:r>
            <a:r>
              <a:rPr lang="zh-CN" altLang="en-US" sz="1600">
                <a:ea typeface="宋体" panose="02010600030101010101" pitchFamily="2" charset="-122"/>
              </a:rPr>
              <a:t>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smtClean="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3299" name="包装程序外壳对象" showAsIcon="1" r:id="rId2" imgW="609600" imgH="523875" progId="Package">
                  <p:embed/>
                </p:oleObj>
              </mc:Choice>
              <mc:Fallback>
                <p:oleObj name="包装程序外壳对象" showAsIcon="1" r:id="rId2" imgW="609600" imgH="523875" progId="Package">
                  <p:embed/>
                  <p:pic>
                    <p:nvPicPr>
                      <p:cNvPr id="0" name="图片 133298"/>
                      <p:cNvPicPr/>
                      <p:nvPr/>
                    </p:nvPicPr>
                    <p:blipFill>
                      <a:blip r:embed="rId3"/>
                      <a:stretch>
                        <a:fillRect/>
                      </a:stretch>
                    </p:blipFill>
                    <p:spPr>
                      <a:xfrm>
                        <a:off x="3660164" y="3192305"/>
                        <a:ext cx="591509" cy="509608"/>
                      </a:xfrm>
                      <a:prstGeom prst="rect">
                        <a:avLst/>
                      </a:prstGeom>
                    </p:spPr>
                  </p:pic>
                </p:oleObj>
              </mc:Fallback>
            </mc:AlternateContent>
          </a:graphicData>
        </a:graphic>
      </p:graphicFrame>
      <p:sp>
        <p:nvSpPr>
          <p:cNvPr id="6" name="TextBox 5"/>
          <p:cNvSpPr txBox="1"/>
          <p:nvPr/>
        </p:nvSpPr>
        <p:spPr>
          <a:xfrm>
            <a:off x="8658869" y="4271098"/>
            <a:ext cx="620683" cy="1169551"/>
          </a:xfrm>
          <a:prstGeom prst="rect">
            <a:avLst/>
          </a:prstGeom>
          <a:noFill/>
        </p:spPr>
        <p:txBody>
          <a:bodyPr wrap="none" rtlCol="0">
            <a:spAutoFit/>
          </a:bodyPr>
          <a:lstStyle/>
          <a:p>
            <a:r>
              <a:rPr lang="en-US" altLang="zh-CN" sz="100" b="1"/>
              <a:t>package com.atguigu.floyd;</a:t>
            </a:r>
            <a:endParaRPr lang="en-US" altLang="zh-CN" sz="100" b="1"/>
          </a:p>
          <a:p>
            <a:endParaRPr lang="zh-CN" altLang="en-US" sz="100"/>
          </a:p>
          <a:p>
            <a:r>
              <a:rPr lang="en-US" altLang="zh-CN" sz="100" b="1"/>
              <a:t>import java.util.Arrays;</a:t>
            </a:r>
            <a:endParaRPr lang="en-US" altLang="zh-CN" sz="100" b="1"/>
          </a:p>
          <a:p>
            <a:endParaRPr lang="zh-CN" altLang="en-US" sz="100"/>
          </a:p>
          <a:p>
            <a:r>
              <a:rPr lang="en-US" altLang="zh-CN" sz="100" b="1"/>
              <a:t>public class FloydAlgorithm {</a:t>
            </a:r>
            <a:endParaRPr lang="en-US" altLang="zh-CN" sz="100" b="1"/>
          </a:p>
          <a:p>
            <a:endParaRPr lang="zh-CN" altLang="en-US" sz="100"/>
          </a:p>
          <a:p>
            <a:r>
              <a:rPr lang="en-US" altLang="zh-CN" sz="100" b="1"/>
              <a:t>public static void main(String[] args) {</a:t>
            </a:r>
            <a:endParaRPr lang="en-US" altLang="zh-CN" sz="100" b="1"/>
          </a:p>
          <a:p>
            <a:r>
              <a:rPr lang="en-US" altLang="zh-CN" sz="100" b="1"/>
              <a:t>char[] vertex=new char[]{'A','B','C','D','E','F','G'}; //</a:t>
            </a:r>
            <a:r>
              <a:rPr lang="zh-CN" altLang="en-US" sz="100" b="1"/>
              <a:t>顶点数组  </a:t>
            </a:r>
            <a:endParaRPr lang="zh-CN" altLang="en-US" sz="100" b="1"/>
          </a:p>
          <a:p>
            <a:r>
              <a:rPr lang="en-US" altLang="zh-CN" sz="100"/>
              <a:t>        </a:t>
            </a:r>
            <a:r>
              <a:rPr lang="en-US" altLang="zh-CN" sz="100" b="1"/>
              <a:t>int[][] matrix=new int[7][];     //</a:t>
            </a:r>
            <a:r>
              <a:rPr lang="zh-CN" altLang="en-US" sz="100" b="1"/>
              <a:t>邻接矩阵  </a:t>
            </a:r>
            <a:endParaRPr lang="zh-CN" altLang="en-US" sz="100" b="1"/>
          </a:p>
          <a:p>
            <a:r>
              <a:rPr lang="en-US" altLang="zh-CN" sz="100"/>
              <a:t>        </a:t>
            </a:r>
            <a:r>
              <a:rPr lang="en-US" altLang="zh-CN" sz="100" b="1"/>
              <a:t>final int N=65535;  </a:t>
            </a:r>
            <a:endParaRPr lang="en-US" altLang="zh-CN" sz="100" b="1"/>
          </a:p>
          <a:p>
            <a:r>
              <a:rPr lang="en-US" altLang="zh-CN" sz="100"/>
              <a:t>        matrix[0]=</a:t>
            </a:r>
            <a:r>
              <a:rPr lang="en-US" altLang="zh-CN" sz="100" b="1"/>
              <a:t>new int[]{0,5,7,N,N,N,2};  </a:t>
            </a:r>
            <a:endParaRPr lang="en-US" altLang="zh-CN" sz="100" b="1"/>
          </a:p>
          <a:p>
            <a:r>
              <a:rPr lang="en-US" altLang="zh-CN" sz="100"/>
              <a:t>        matrix[1]=</a:t>
            </a:r>
            <a:r>
              <a:rPr lang="en-US" altLang="zh-CN" sz="100" b="1"/>
              <a:t>new int[]{5,0,N,9,N,N,3};  </a:t>
            </a:r>
            <a:endParaRPr lang="en-US" altLang="zh-CN" sz="100" b="1"/>
          </a:p>
          <a:p>
            <a:r>
              <a:rPr lang="en-US" altLang="zh-CN" sz="100"/>
              <a:t>        matrix[2]=</a:t>
            </a:r>
            <a:r>
              <a:rPr lang="en-US" altLang="zh-CN" sz="100" b="1"/>
              <a:t>new int[]{7,N,0,N,8,N,N};  </a:t>
            </a:r>
            <a:endParaRPr lang="en-US" altLang="zh-CN" sz="100" b="1"/>
          </a:p>
          <a:p>
            <a:r>
              <a:rPr lang="en-US" altLang="zh-CN" sz="100"/>
              <a:t>        matrix[3]=</a:t>
            </a:r>
            <a:r>
              <a:rPr lang="en-US" altLang="zh-CN" sz="100" b="1"/>
              <a:t>new int[]{N,9,N,0,N,4,N};  </a:t>
            </a:r>
            <a:endParaRPr lang="en-US" altLang="zh-CN" sz="100" b="1"/>
          </a:p>
          <a:p>
            <a:r>
              <a:rPr lang="en-US" altLang="zh-CN" sz="100"/>
              <a:t>        matrix[4]=</a:t>
            </a:r>
            <a:r>
              <a:rPr lang="en-US" altLang="zh-CN" sz="100" b="1"/>
              <a:t>new int[]{N,N,8,N,0,5,4};  </a:t>
            </a:r>
            <a:endParaRPr lang="en-US" altLang="zh-CN" sz="100" b="1"/>
          </a:p>
          <a:p>
            <a:r>
              <a:rPr lang="en-US" altLang="zh-CN" sz="100"/>
              <a:t>        matrix[5]=</a:t>
            </a:r>
            <a:r>
              <a:rPr lang="en-US" altLang="zh-CN" sz="100" b="1"/>
              <a:t>new int[]{N,N,N,4,5,0,6};  </a:t>
            </a:r>
            <a:endParaRPr lang="en-US" altLang="zh-CN" sz="100" b="1"/>
          </a:p>
          <a:p>
            <a:r>
              <a:rPr lang="en-US" altLang="zh-CN" sz="100"/>
              <a:t>        matrix[6]=</a:t>
            </a:r>
            <a:r>
              <a:rPr lang="en-US" altLang="zh-CN" sz="100" b="1"/>
              <a:t>new int[]{2,3,N,N,4,6,0};  </a:t>
            </a:r>
            <a:endParaRPr lang="en-US" altLang="zh-CN" sz="100" b="1"/>
          </a:p>
          <a:p>
            <a:r>
              <a:rPr lang="en-US" altLang="zh-CN" sz="100"/>
              <a:t>        Graph G=</a:t>
            </a:r>
            <a:r>
              <a:rPr lang="en-US" altLang="zh-CN" sz="100" b="1"/>
              <a:t>new Graph(vertex.length,matrix,vertex);  //</a:t>
            </a:r>
            <a:r>
              <a:rPr lang="zh-CN" altLang="en-US" sz="100" b="1"/>
              <a:t>构建图对象  </a:t>
            </a:r>
            <a:endParaRPr lang="zh-CN" altLang="en-US" sz="100" b="1"/>
          </a:p>
          <a:p>
            <a:r>
              <a:rPr lang="zh-CN" altLang="en-US" sz="100"/>
              <a:t>        </a:t>
            </a:r>
            <a:r>
              <a:rPr lang="en-US" altLang="zh-CN" sz="100"/>
              <a:t>//</a:t>
            </a:r>
            <a:r>
              <a:rPr lang="zh-CN" altLang="en-US" sz="100"/>
              <a:t>上述为测试用例  </a:t>
            </a:r>
            <a:endParaRPr lang="zh-CN" altLang="en-US" sz="100"/>
          </a:p>
          <a:p>
            <a:r>
              <a:rPr lang="en-US" altLang="zh-CN" sz="100"/>
              <a:t>        G.floyd();</a:t>
            </a:r>
            <a:endParaRPr lang="en-US" altLang="zh-CN" sz="100"/>
          </a:p>
          <a:p>
            <a:r>
              <a:rPr lang="en-US" altLang="zh-CN" sz="100"/>
              <a:t>G.show();</a:t>
            </a:r>
            <a:endParaRPr lang="en-US" altLang="zh-CN"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Graph{</a:t>
            </a:r>
            <a:endParaRPr lang="en-US" altLang="zh-CN" sz="100" b="1"/>
          </a:p>
          <a:p>
            <a:r>
              <a:rPr lang="en-US" altLang="zh-CN" sz="100" b="1"/>
              <a:t>char[] vertex;</a:t>
            </a:r>
            <a:endParaRPr lang="en-US" altLang="zh-CN" sz="100" b="1"/>
          </a:p>
          <a:p>
            <a:r>
              <a:rPr lang="en-US" altLang="zh-CN" sz="100" b="1"/>
              <a:t>private int[][] dis;//</a:t>
            </a:r>
            <a:r>
              <a:rPr lang="zh-CN" altLang="en-US" sz="100" b="1"/>
              <a:t>从各个顶点出发到其他顶点的距离</a:t>
            </a:r>
            <a:endParaRPr lang="zh-CN" altLang="en-US" sz="100" b="1"/>
          </a:p>
          <a:p>
            <a:r>
              <a:rPr lang="en-US" altLang="zh-CN" sz="100" b="1"/>
              <a:t>private int[][] pre;//</a:t>
            </a:r>
            <a:r>
              <a:rPr lang="zh-CN" altLang="en-US" sz="100" b="1"/>
              <a:t>到达目标顶点的前驱顶点</a:t>
            </a:r>
            <a:endParaRPr lang="zh-CN" altLang="en-US" sz="100" b="1"/>
          </a:p>
          <a:p>
            <a:r>
              <a:rPr lang="en-US" altLang="zh-CN" sz="100" b="1"/>
              <a:t>public Graph(int length,int[][] matrix,char[] vertex){</a:t>
            </a:r>
            <a:endParaRPr lang="en-US" altLang="zh-CN" sz="100" b="1"/>
          </a:p>
          <a:p>
            <a:r>
              <a:rPr lang="en-US" altLang="zh-CN" sz="100" b="1"/>
              <a:t>this.vertex=vertex;</a:t>
            </a:r>
            <a:endParaRPr lang="en-US" altLang="zh-CN" sz="100" b="1"/>
          </a:p>
          <a:p>
            <a:r>
              <a:rPr lang="en-US" altLang="zh-CN" sz="100" b="1"/>
              <a:t>this.dis=matrix;</a:t>
            </a:r>
            <a:endParaRPr lang="en-US" altLang="zh-CN" sz="100" b="1"/>
          </a:p>
          <a:p>
            <a:r>
              <a:rPr lang="en-US" altLang="zh-CN" sz="100" b="1"/>
              <a:t>this.pre=new int[length][length];</a:t>
            </a:r>
            <a:endParaRPr lang="en-US" altLang="zh-CN" sz="100" b="1"/>
          </a:p>
          <a:p>
            <a:r>
              <a:rPr lang="en-US" altLang="zh-CN" sz="100" b="1"/>
              <a:t>for(int i=0;i&lt;length;i++){</a:t>
            </a:r>
            <a:endParaRPr lang="en-US" altLang="zh-CN" sz="100" b="1"/>
          </a:p>
          <a:p>
            <a:r>
              <a:rPr lang="en-US" altLang="zh-CN" sz="100"/>
              <a:t>Arrays.</a:t>
            </a:r>
            <a:r>
              <a:rPr lang="en-US" altLang="zh-CN" sz="100" i="1"/>
              <a:t>fill(pre[i],i);</a:t>
            </a:r>
            <a:endParaRPr lang="en-US" altLang="zh-CN" sz="100" i="1"/>
          </a:p>
          <a:p>
            <a:r>
              <a:rPr lang="en-US" altLang="zh-CN" sz="100"/>
              <a:t>}</a:t>
            </a:r>
            <a:endParaRPr lang="en-US" altLang="zh-CN" sz="100"/>
          </a:p>
          <a:p>
            <a:r>
              <a:rPr lang="en-US" altLang="zh-CN" sz="100"/>
              <a:t>}</a:t>
            </a:r>
            <a:endParaRPr lang="en-US" altLang="zh-CN" sz="100"/>
          </a:p>
          <a:p>
            <a:r>
              <a:rPr lang="en-US" altLang="zh-CN" sz="100" b="1"/>
              <a:t>public void floyd(){</a:t>
            </a:r>
            <a:endParaRPr lang="en-US" altLang="zh-CN" sz="100" b="1"/>
          </a:p>
          <a:p>
            <a:r>
              <a:rPr lang="en-US" altLang="zh-CN" sz="100" b="1"/>
              <a:t>int len=0;</a:t>
            </a:r>
            <a:endParaRPr lang="en-US" altLang="zh-CN" sz="100" b="1"/>
          </a:p>
          <a:p>
            <a:r>
              <a:rPr lang="en-US" altLang="zh-CN" sz="100" b="1"/>
              <a:t>for(int k=0;k&lt;dis.length;k++){//</a:t>
            </a:r>
            <a:r>
              <a:rPr lang="zh-CN" altLang="en-US" sz="100" b="1"/>
              <a:t>作为中间顶点</a:t>
            </a:r>
            <a:endParaRPr lang="zh-CN" altLang="en-US" sz="100" b="1"/>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b="1"/>
              <a:t>for(int j=0;j&lt;dis.length;j++){//</a:t>
            </a:r>
            <a:r>
              <a:rPr lang="zh-CN" altLang="en-US" sz="100" b="1"/>
              <a:t>到达</a:t>
            </a:r>
            <a:r>
              <a:rPr lang="en-US" altLang="zh-CN" sz="100" b="1"/>
              <a:t>j</a:t>
            </a:r>
            <a:r>
              <a:rPr lang="zh-CN" altLang="en-US" sz="100" b="1"/>
              <a:t>顶点，经过</a:t>
            </a:r>
            <a:r>
              <a:rPr lang="en-US" altLang="zh-CN" sz="100" b="1"/>
              <a:t>k</a:t>
            </a:r>
            <a:r>
              <a:rPr lang="zh-CN" altLang="en-US" sz="100" b="1"/>
              <a:t>顶点</a:t>
            </a:r>
            <a:endParaRPr lang="zh-CN" altLang="en-US" sz="100" b="1"/>
          </a:p>
          <a:p>
            <a:r>
              <a:rPr lang="en-US" altLang="zh-CN" sz="100"/>
              <a:t>len=dis[i][k]+dis[k][j];</a:t>
            </a:r>
            <a:endParaRPr lang="en-US" altLang="zh-CN" sz="100"/>
          </a:p>
          <a:p>
            <a:r>
              <a:rPr lang="en-US" altLang="zh-CN" sz="100" b="1"/>
              <a:t>if(len&lt;dis[i][j]){</a:t>
            </a:r>
            <a:endParaRPr lang="en-US" altLang="zh-CN" sz="100" b="1"/>
          </a:p>
          <a:p>
            <a:r>
              <a:rPr lang="en-US" altLang="zh-CN" sz="100"/>
              <a:t>dis[i][j]=len;//</a:t>
            </a:r>
            <a:r>
              <a:rPr lang="zh-CN" altLang="en-US" sz="100"/>
              <a:t>更新距离</a:t>
            </a:r>
            <a:endParaRPr lang="zh-CN" altLang="en-US" sz="100"/>
          </a:p>
          <a:p>
            <a:r>
              <a:rPr lang="en-US" altLang="zh-CN" sz="100"/>
              <a:t>pre[i][j]=pre[k][j];//</a:t>
            </a:r>
            <a:r>
              <a:rPr lang="zh-CN" altLang="en-US" sz="100"/>
              <a:t>更新前驱顶点</a:t>
            </a:r>
            <a:endParaRPr lang="zh-CN" altLang="en-US"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b="1"/>
              <a:t>public void show(){</a:t>
            </a:r>
            <a:endParaRPr lang="en-US" altLang="zh-CN" sz="100" b="1"/>
          </a:p>
          <a:p>
            <a:r>
              <a:rPr lang="en-US" altLang="zh-CN" sz="100" b="1"/>
              <a:t>char[] vertex=new char[]{'A','B','C','D','E','F','G'}; //</a:t>
            </a:r>
            <a:r>
              <a:rPr lang="zh-CN" altLang="en-US" sz="100" b="1"/>
              <a:t>顶点数组  </a:t>
            </a:r>
            <a:endParaRPr lang="zh-CN" altLang="en-US" sz="100" b="1"/>
          </a:p>
          <a:p>
            <a:r>
              <a:rPr lang="en-US" altLang="zh-CN" sz="100" b="1"/>
              <a:t>for(int k=0;k&lt;dis.length;k++){//</a:t>
            </a:r>
            <a:r>
              <a:rPr lang="zh-CN" altLang="en-US" sz="100" b="1"/>
              <a:t>作为中间顶点</a:t>
            </a:r>
            <a:endParaRPr lang="zh-CN" altLang="en-US" sz="100" b="1"/>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a:t>System.</a:t>
            </a:r>
            <a:r>
              <a:rPr lang="en-US" altLang="zh-CN" sz="100" b="1" i="1"/>
              <a:t>out.print(vertex[pre[k][i]]+"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endParaRPr lang="zh-CN" altLang="en-US" sz="100"/>
          </a:p>
          <a:p>
            <a:endParaRPr lang="zh-CN" altLang="en-US" sz="100"/>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a:t>System.</a:t>
            </a:r>
            <a:r>
              <a:rPr lang="en-US" altLang="zh-CN" sz="100" b="1" i="1"/>
              <a:t>out.print("(" + vertex[k] + "</a:t>
            </a:r>
            <a:r>
              <a:rPr lang="zh-CN" altLang="en-US" sz="100" b="1" i="1"/>
              <a:t>到</a:t>
            </a:r>
            <a:r>
              <a:rPr lang="en-US" altLang="zh-CN" sz="100" b="1" i="1"/>
              <a:t>"</a:t>
            </a:r>
            <a:r>
              <a:rPr lang="zh-CN" altLang="en-US" sz="100" b="1" i="1"/>
              <a:t> </a:t>
            </a:r>
            <a:r>
              <a:rPr lang="en-US" altLang="zh-CN" sz="100" b="1" i="1"/>
              <a:t>+ vertex[i] + "</a:t>
            </a:r>
            <a:r>
              <a:rPr lang="zh-CN" altLang="en-US" sz="100" b="1" i="1"/>
              <a:t>最短距离</a:t>
            </a:r>
            <a:r>
              <a:rPr lang="en-US" altLang="zh-CN" sz="100" b="1" i="1"/>
              <a:t>"</a:t>
            </a:r>
            <a:r>
              <a:rPr lang="zh-CN" altLang="en-US" sz="100" b="1" i="1"/>
              <a:t> </a:t>
            </a:r>
            <a:r>
              <a:rPr lang="en-US" altLang="zh-CN" sz="100" b="1" i="1"/>
              <a:t>+ dis[k][i]+")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r>
              <a:rPr lang="en-US" altLang="zh-CN" sz="100"/>
              <a:t>System.</a:t>
            </a:r>
            <a:r>
              <a:rPr lang="en-US" altLang="zh-CN" sz="100" b="1" i="1"/>
              <a:t>out.println();</a:t>
            </a:r>
            <a:endParaRPr lang="en-US" altLang="zh-CN" sz="100" b="1" i="1"/>
          </a:p>
          <a:p>
            <a:r>
              <a:rPr lang="en-US" altLang="zh-CN" sz="100"/>
              <a:t>}</a:t>
            </a:r>
            <a:endParaRPr lang="en-US" altLang="zh-CN" sz="100"/>
          </a:p>
          <a:p>
            <a:r>
              <a:rPr lang="en-US" altLang="zh-CN" sz="100"/>
              <a:t>}</a:t>
            </a:r>
            <a:endParaRPr lang="en-US" altLang="zh-CN" sz="100"/>
          </a:p>
          <a:p>
            <a:r>
              <a:rPr lang="en-US" altLang="zh-CN" sz="100"/>
              <a:t>}</a:t>
            </a:r>
            <a:endParaRPr lang="en-US" altLang="zh-CN" sz="100"/>
          </a:p>
          <a:p>
            <a:endParaRPr lang="zh-CN" altLang="en-US" sz="100"/>
          </a:p>
          <a:p>
            <a:endParaRPr lang="zh-CN" altLang="en-US" sz="100"/>
          </a:p>
        </p:txBody>
      </p:sp>
      <p:graphicFrame>
        <p:nvGraphicFramePr>
          <p:cNvPr id="8" name="对象 7"/>
          <p:cNvGraphicFramePr>
            <a:graphicFrameLocks noChangeAspect="1"/>
          </p:cNvGraphicFramePr>
          <p:nvPr/>
        </p:nvGraphicFramePr>
        <p:xfrm>
          <a:off x="7074693" y="4855873"/>
          <a:ext cx="1152128" cy="473970"/>
        </p:xfrm>
        <a:graphic>
          <a:graphicData uri="http://schemas.openxmlformats.org/presentationml/2006/ole">
            <mc:AlternateContent xmlns:mc="http://schemas.openxmlformats.org/markup-compatibility/2006">
              <mc:Choice xmlns:v="urn:schemas-microsoft-com:vml" Requires="v">
                <p:oleObj spid="_x0000_s133300" name="包装程序外壳对象" showAsIcon="1" r:id="rId4" imgW="1285875" imgH="523875" progId="Package">
                  <p:embed/>
                </p:oleObj>
              </mc:Choice>
              <mc:Fallback>
                <p:oleObj name="包装程序外壳对象" showAsIcon="1" r:id="rId4" imgW="1285875" imgH="523875" progId="Package">
                  <p:embed/>
                  <p:pic>
                    <p:nvPicPr>
                      <p:cNvPr id="0" name="图片 133299"/>
                      <p:cNvPicPr/>
                      <p:nvPr/>
                    </p:nvPicPr>
                    <p:blipFill>
                      <a:blip r:embed="rId5"/>
                      <a:stretch>
                        <a:fillRect/>
                      </a:stretch>
                    </p:blipFill>
                    <p:spPr>
                      <a:xfrm>
                        <a:off x="7074693" y="4855873"/>
                        <a:ext cx="1152128" cy="4739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马</a:t>
            </a:r>
            <a:r>
              <a:rPr lang="zh-CN" altLang="en-US" sz="2200" b="1"/>
              <a:t>踏棋盘</a:t>
            </a:r>
            <a:r>
              <a:rPr lang="zh-CN" altLang="en-US" sz="2200" b="1" smtClean="0"/>
              <a:t>算法</a:t>
            </a:r>
            <a:endParaRPr lang="en-US" altLang="zh-CN" sz="2200" b="1"/>
          </a:p>
        </p:txBody>
      </p:sp>
      <p:sp>
        <p:nvSpPr>
          <p:cNvPr id="2" name="TextBox 1"/>
          <p:cNvSpPr txBox="1"/>
          <p:nvPr/>
        </p:nvSpPr>
        <p:spPr>
          <a:xfrm>
            <a:off x="665981" y="1224111"/>
            <a:ext cx="4624637" cy="253915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马</a:t>
            </a:r>
            <a:r>
              <a:rPr lang="zh-CN" altLang="en-US" sz="2000" b="1">
                <a:solidFill>
                  <a:srgbClr val="0070C0"/>
                </a:solidFill>
                <a:ea typeface="宋体" panose="02010600030101010101" pitchFamily="2" charset="-122"/>
              </a:rPr>
              <a:t>踏棋</a:t>
            </a:r>
            <a:r>
              <a:rPr lang="zh-CN" altLang="en-US" sz="2000" b="1" smtClean="0">
                <a:solidFill>
                  <a:srgbClr val="0070C0"/>
                </a:solidFill>
                <a:ea typeface="宋体" panose="02010600030101010101" pitchFamily="2" charset="-122"/>
              </a:rPr>
              <a:t>盘算法介绍和游戏演示</a:t>
            </a:r>
            <a:endParaRPr lang="en-US" altLang="zh-CN" sz="2000" b="1" smtClean="0"/>
          </a:p>
          <a:p>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踏棋盘算</a:t>
            </a:r>
            <a:r>
              <a:rPr lang="zh-CN" altLang="en-US" sz="1700" smtClean="0"/>
              <a:t>法</a:t>
            </a:r>
            <a:r>
              <a:rPr lang="zh-CN" altLang="en-US" sz="1700"/>
              <a:t>也</a:t>
            </a:r>
            <a:r>
              <a:rPr lang="zh-CN" altLang="en-US" sz="1700" smtClean="0"/>
              <a:t>被称为骑</a:t>
            </a:r>
            <a:r>
              <a:rPr lang="zh-CN" altLang="en-US" sz="1700"/>
              <a:t>士周游问</a:t>
            </a:r>
            <a:r>
              <a:rPr lang="zh-CN" altLang="en-US" sz="1700" smtClean="0"/>
              <a:t>题</a:t>
            </a:r>
            <a:endParaRPr lang="en-US" altLang="zh-CN" sz="1700"/>
          </a:p>
          <a:p>
            <a:pPr marL="342900" indent="-342900">
              <a:buAutoNum type="arabicParenR"/>
            </a:pPr>
            <a:r>
              <a:rPr lang="zh-CN" altLang="en-US" sz="1700" smtClean="0"/>
              <a:t>将</a:t>
            </a:r>
            <a:r>
              <a:rPr lang="zh-CN" altLang="en-US" sz="1700"/>
              <a:t>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a:t>
            </a:r>
            <a:r>
              <a:rPr lang="zh-CN" altLang="en-US" sz="1700" smtClean="0"/>
              <a:t>则</a:t>
            </a:r>
            <a:r>
              <a:rPr lang="en-US" altLang="zh-CN" sz="1700" smtClean="0"/>
              <a:t>(</a:t>
            </a:r>
            <a:r>
              <a:rPr lang="zh-CN" altLang="en-US" sz="1700" b="1" smtClean="0"/>
              <a:t>马走日字</a:t>
            </a:r>
            <a:r>
              <a:rPr lang="en-US" altLang="zh-CN" sz="1700" smtClean="0"/>
              <a:t>)</a:t>
            </a:r>
            <a:r>
              <a:rPr lang="zh-CN" altLang="en-US" sz="1700" smtClean="0"/>
              <a:t>进</a:t>
            </a:r>
            <a:r>
              <a:rPr lang="zh-CN" altLang="en-US" sz="1700"/>
              <a:t>行移动。要求每个方格只进入一次，走遍棋盘上全部</a:t>
            </a:r>
            <a:r>
              <a:rPr lang="en-US" altLang="zh-CN" sz="1700"/>
              <a:t>64</a:t>
            </a:r>
            <a:r>
              <a:rPr lang="zh-CN" altLang="en-US" sz="1700"/>
              <a:t>个方</a:t>
            </a:r>
            <a:r>
              <a:rPr lang="zh-CN" altLang="en-US" sz="1700" smtClean="0"/>
              <a:t>格</a:t>
            </a:r>
            <a:endParaRPr lang="en-US" altLang="zh-CN" sz="1700"/>
          </a:p>
          <a:p>
            <a:pPr marL="342900" indent="-342900">
              <a:buAutoNum type="arabicParenR"/>
            </a:pPr>
            <a:r>
              <a:rPr lang="zh-CN" altLang="en-US"/>
              <a:t>游</a:t>
            </a:r>
            <a:r>
              <a:rPr lang="zh-CN" altLang="en-US" smtClean="0"/>
              <a:t>戏演示</a:t>
            </a:r>
            <a:r>
              <a:rPr lang="en-US" altLang="zh-CN"/>
              <a:t>: </a:t>
            </a:r>
            <a:r>
              <a:rPr lang="en-US" altLang="zh-CN" sz="1200">
                <a:hlinkClick r:id="rId1"/>
              </a:rPr>
              <a:t>http://</a:t>
            </a:r>
            <a:r>
              <a:rPr lang="en-US" altLang="zh-CN" sz="1200" smtClean="0">
                <a:hlinkClick r:id="rId1"/>
              </a:rPr>
              <a:t>www.4399.com/flash/146267_2.htm</a:t>
            </a:r>
            <a:r>
              <a:rPr lang="en-US" altLang="zh-CN" sz="1200" smtClean="0"/>
              <a:t> </a:t>
            </a:r>
            <a:endParaRPr lang="zh-CN" altLang="en-US" sz="1200"/>
          </a:p>
          <a:p>
            <a:endParaRPr lang="en-US" altLang="zh-CN">
              <a:ea typeface="宋体" panose="02010600030101010101" pitchFamily="2" charset="-122"/>
            </a:endParaRPr>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433" y="1800173"/>
            <a:ext cx="3240360" cy="325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3619554"/>
            <a:ext cx="1880270" cy="188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马</a:t>
            </a:r>
            <a:r>
              <a:rPr lang="zh-CN" altLang="en-US" sz="2200" b="1"/>
              <a:t>踏棋盘</a:t>
            </a:r>
            <a:r>
              <a:rPr lang="zh-CN" altLang="en-US" sz="2200" b="1" smtClean="0"/>
              <a:t>算法</a:t>
            </a:r>
            <a:endParaRPr lang="en-US" altLang="zh-CN" sz="2200" b="1"/>
          </a:p>
        </p:txBody>
      </p:sp>
      <p:sp>
        <p:nvSpPr>
          <p:cNvPr id="2" name="TextBox 1"/>
          <p:cNvSpPr txBox="1"/>
          <p:nvPr/>
        </p:nvSpPr>
        <p:spPr>
          <a:xfrm>
            <a:off x="665981" y="1224111"/>
            <a:ext cx="5184576" cy="3801041"/>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马</a:t>
            </a:r>
            <a:r>
              <a:rPr lang="zh-CN" altLang="en-US" sz="2000" b="1">
                <a:solidFill>
                  <a:srgbClr val="0070C0"/>
                </a:solidFill>
                <a:ea typeface="宋体" panose="02010600030101010101" pitchFamily="2" charset="-122"/>
              </a:rPr>
              <a:t>踏棋</a:t>
            </a:r>
            <a:r>
              <a:rPr lang="zh-CN" altLang="en-US" sz="2000" b="1" smtClean="0">
                <a:solidFill>
                  <a:srgbClr val="0070C0"/>
                </a:solidFill>
                <a:ea typeface="宋体" panose="02010600030101010101" pitchFamily="2" charset="-122"/>
              </a:rPr>
              <a:t>盘</a:t>
            </a:r>
            <a:r>
              <a:rPr lang="zh-CN" altLang="en-US" sz="2000" b="1">
                <a:solidFill>
                  <a:srgbClr val="0070C0"/>
                </a:solidFill>
                <a:ea typeface="宋体" panose="02010600030101010101" pitchFamily="2" charset="-122"/>
              </a:rPr>
              <a:t>游</a:t>
            </a:r>
            <a:r>
              <a:rPr lang="zh-CN" altLang="en-US" sz="2000" b="1" smtClean="0">
                <a:solidFill>
                  <a:srgbClr val="0070C0"/>
                </a:solidFill>
                <a:ea typeface="宋体" panose="02010600030101010101" pitchFamily="2" charset="-122"/>
              </a:rPr>
              <a:t>戏代码实现</a:t>
            </a:r>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踏棋盘问</a:t>
            </a:r>
            <a:r>
              <a:rPr lang="zh-CN" altLang="en-US" sz="1700" smtClean="0"/>
              <a:t>题</a:t>
            </a:r>
            <a:r>
              <a:rPr lang="en-US" altLang="zh-CN" sz="1700" smtClean="0"/>
              <a:t>(</a:t>
            </a:r>
            <a:r>
              <a:rPr lang="zh-CN" altLang="en-US" sz="1700"/>
              <a:t>骑士周游问题</a:t>
            </a:r>
            <a:r>
              <a:rPr lang="en-US" altLang="zh-CN" sz="1700"/>
              <a:t>)</a:t>
            </a:r>
            <a:r>
              <a:rPr lang="zh-CN" altLang="en-US" sz="1700"/>
              <a:t>实际上是图的深度优先搜索</a:t>
            </a:r>
            <a:r>
              <a:rPr lang="en-US" altLang="zh-CN" sz="1700"/>
              <a:t>(DFS)</a:t>
            </a:r>
            <a:r>
              <a:rPr lang="zh-CN" altLang="en-US" sz="1700"/>
              <a:t>的应</a:t>
            </a:r>
            <a:r>
              <a:rPr lang="zh-CN" altLang="en-US" sz="1700" smtClean="0"/>
              <a:t>用。</a:t>
            </a:r>
            <a:endParaRPr lang="en-US" altLang="zh-CN" sz="1700" smtClean="0"/>
          </a:p>
          <a:p>
            <a:pPr marL="342900" indent="-342900">
              <a:buAutoNum type="arabicParenR"/>
            </a:pPr>
            <a:endParaRPr lang="en-US" altLang="zh-CN" sz="1700"/>
          </a:p>
          <a:p>
            <a:pPr marL="342900" indent="-342900">
              <a:buAutoNum type="arabicParenR"/>
            </a:pPr>
            <a:r>
              <a:rPr lang="zh-CN" altLang="en-US" sz="1700"/>
              <a:t>如</a:t>
            </a:r>
            <a:r>
              <a:rPr lang="zh-CN" altLang="en-US" sz="1700" smtClean="0"/>
              <a:t>果使</a:t>
            </a:r>
            <a:r>
              <a:rPr lang="zh-CN" altLang="en-US" sz="1700"/>
              <a:t>用回溯（就是深度优先搜索</a:t>
            </a:r>
            <a:r>
              <a:rPr lang="zh-CN" altLang="en-US" sz="1700" smtClean="0"/>
              <a:t>）来解决，</a:t>
            </a:r>
            <a:r>
              <a:rPr lang="zh-CN" altLang="en-US" sz="1700"/>
              <a:t>假如</a:t>
            </a:r>
            <a:r>
              <a:rPr lang="zh-CN" altLang="en-US" sz="1700" smtClean="0"/>
              <a:t>马儿踏了</a:t>
            </a:r>
            <a:r>
              <a:rPr lang="en-US" altLang="zh-CN" sz="1700" smtClean="0"/>
              <a:t>53</a:t>
            </a:r>
            <a:r>
              <a:rPr lang="zh-CN" altLang="en-US" sz="1700" smtClean="0"/>
              <a:t>个点，如图：</a:t>
            </a:r>
            <a:r>
              <a:rPr lang="zh-CN" altLang="en-US" sz="1700"/>
              <a:t>走到了第</a:t>
            </a:r>
            <a:r>
              <a:rPr lang="en-US" altLang="zh-CN" sz="1700"/>
              <a:t>53</a:t>
            </a:r>
            <a:r>
              <a:rPr lang="zh-CN" altLang="en-US" sz="1700"/>
              <a:t>个，坐标（</a:t>
            </a:r>
            <a:r>
              <a:rPr lang="en-US" altLang="zh-CN" sz="1700"/>
              <a:t>1,0</a:t>
            </a:r>
            <a:r>
              <a:rPr lang="zh-CN" altLang="en-US" sz="1700"/>
              <a:t>），发现已经走到尽头，没办法，那就只能回退了，查看其他的路径，就在棋盘上不停的回溯</a:t>
            </a:r>
            <a:r>
              <a:rPr lang="en-US" altLang="zh-CN" sz="1700" smtClean="0"/>
              <a:t>……</a:t>
            </a:r>
            <a:r>
              <a:rPr lang="zh-CN" altLang="en-US" sz="1700"/>
              <a:t> </a:t>
            </a:r>
            <a:r>
              <a:rPr lang="zh-CN" altLang="en-US" sz="1700" smtClean="0"/>
              <a:t>，</a:t>
            </a:r>
            <a:r>
              <a:rPr lang="zh-CN" altLang="en-US" sz="1700"/>
              <a:t>思路</a:t>
            </a:r>
            <a:r>
              <a:rPr lang="zh-CN" altLang="en-US" sz="1700" smtClean="0"/>
              <a:t>分析</a:t>
            </a:r>
            <a:r>
              <a:rPr lang="en-US" altLang="zh-CN" sz="1700" smtClean="0"/>
              <a:t>+</a:t>
            </a:r>
            <a:r>
              <a:rPr lang="zh-CN" altLang="en-US" sz="1700" smtClean="0"/>
              <a:t>代码实现</a:t>
            </a:r>
            <a:endParaRPr lang="en-US" altLang="zh-CN" sz="1700" smtClean="0"/>
          </a:p>
          <a:p>
            <a:pPr marL="342900" indent="-342900">
              <a:buAutoNum type="arabicParenR"/>
            </a:pPr>
            <a:endParaRPr lang="en-US" altLang="zh-CN" sz="1700"/>
          </a:p>
          <a:p>
            <a:pPr marL="342900" indent="-342900">
              <a:buAutoNum type="arabicParenR"/>
            </a:pPr>
            <a:r>
              <a:rPr lang="zh-CN" altLang="en-US" sz="1700" smtClean="0"/>
              <a:t>分析第一种方式的问题，并使用</a:t>
            </a:r>
            <a:r>
              <a:rPr lang="zh-CN" altLang="en-US" sz="1700"/>
              <a:t>贪心算法（</a:t>
            </a:r>
            <a:r>
              <a:rPr lang="en-US" altLang="zh-CN" sz="1700"/>
              <a:t>greedyalgorithm</a:t>
            </a:r>
            <a:r>
              <a:rPr lang="zh-CN" altLang="en-US" sz="1700" smtClean="0"/>
              <a:t>）进行优化。解决马踏棋盘问题</a:t>
            </a:r>
            <a:r>
              <a:rPr lang="en-US" altLang="zh-CN" sz="1700" smtClean="0"/>
              <a:t>.</a:t>
            </a:r>
            <a:endParaRPr lang="en-US" altLang="zh-CN" sz="1700" smtClean="0">
              <a:ea typeface="宋体" panose="02010600030101010101" pitchFamily="2" charset="-122"/>
            </a:endParaRPr>
          </a:p>
          <a:p>
            <a:pPr marL="342900" indent="-342900">
              <a:buAutoNum type="arabicParenR"/>
            </a:pPr>
            <a:r>
              <a:rPr lang="zh-CN" altLang="en-US" sz="1700">
                <a:ea typeface="宋体" panose="02010600030101010101" pitchFamily="2" charset="-122"/>
              </a:rPr>
              <a:t>使</a:t>
            </a:r>
            <a:r>
              <a:rPr lang="zh-CN" altLang="en-US" sz="1700" smtClean="0">
                <a:ea typeface="宋体" panose="02010600030101010101" pitchFamily="2" charset="-122"/>
              </a:rPr>
              <a:t>用前面的游戏来验证算法是否正确。</a:t>
            </a:r>
            <a:endParaRPr lang="en-US" altLang="zh-CN" sz="1700" smtClean="0"/>
          </a:p>
        </p:txBody>
      </p:sp>
      <p:pic>
        <p:nvPicPr>
          <p:cNvPr id="1341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98946" y="936079"/>
            <a:ext cx="2603939" cy="240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613" y="3456701"/>
            <a:ext cx="2031276" cy="203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5933" y="1418545"/>
            <a:ext cx="8076305" cy="1200329"/>
          </a:xfrm>
          <a:prstGeom prst="rect">
            <a:avLst/>
          </a:prstGeom>
        </p:spPr>
        <p:txBody>
          <a:bodyPr wrap="square">
            <a:spAutoFit/>
          </a:bodyPr>
          <a:lstStyle/>
          <a:p>
            <a:endParaRPr lang="en-US" altLang="zh-CN" b="1" smtClean="0">
              <a:solidFill>
                <a:srgbClr val="0070C0"/>
              </a:solidFill>
            </a:endParaRPr>
          </a:p>
          <a:p>
            <a:endParaRPr lang="en-US" altLang="zh-CN" b="1">
              <a:solidFill>
                <a:srgbClr val="0070C0"/>
              </a:solidFill>
            </a:endParaRPr>
          </a:p>
          <a:p>
            <a:endParaRPr lang="en-US" altLang="zh-CN" b="1" smtClean="0">
              <a:solidFill>
                <a:srgbClr val="0070C0"/>
              </a:solidFill>
            </a:endParaRPr>
          </a:p>
          <a:p>
            <a:endParaRPr lang="en-US" altLang="zh-CN" b="1">
              <a:solidFill>
                <a:srgbClr val="0070C0"/>
              </a:solidFill>
            </a:endParaRPr>
          </a:p>
        </p:txBody>
      </p:sp>
      <p:sp>
        <p:nvSpPr>
          <p:cNvPr id="6" name="矩形 5"/>
          <p:cNvSpPr/>
          <p:nvPr/>
        </p:nvSpPr>
        <p:spPr>
          <a:xfrm>
            <a:off x="525934" y="1418544"/>
            <a:ext cx="8602238" cy="646331"/>
          </a:xfrm>
          <a:prstGeom prst="rect">
            <a:avLst/>
          </a:prstGeom>
        </p:spPr>
        <p:txBody>
          <a:bodyPr wrap="square">
            <a:spAutoFit/>
          </a:bodyPr>
          <a:lstStyle/>
          <a:p>
            <a:pPr>
              <a:lnSpc>
                <a:spcPct val="90000"/>
              </a:lnSpc>
              <a:spcBef>
                <a:spcPct val="20000"/>
              </a:spcBef>
              <a:buClr>
                <a:schemeClr val="tx1"/>
              </a:buClr>
              <a:buSzPct val="70000"/>
              <a:defRPr/>
            </a:pPr>
            <a:endParaRPr lang="en-US" altLang="zh-CN" b="1" smtClean="0">
              <a:solidFill>
                <a:srgbClr val="0070C0"/>
              </a:solidFill>
            </a:endParaRPr>
          </a:p>
          <a:p>
            <a:pPr>
              <a:lnSpc>
                <a:spcPct val="90000"/>
              </a:lnSpc>
              <a:spcBef>
                <a:spcPct val="20000"/>
              </a:spcBef>
              <a:buClr>
                <a:schemeClr val="tx1"/>
              </a:buClr>
              <a:buSzPct val="70000"/>
              <a:defRPr/>
            </a:pPr>
            <a:endParaRPr lang="en-US" altLang="zh-CN" smtClean="0"/>
          </a:p>
        </p:txBody>
      </p:sp>
      <p:sp>
        <p:nvSpPr>
          <p:cNvPr id="7" name="Text Box 9"/>
          <p:cNvSpPr txBox="1">
            <a:spLocks noChangeArrowheads="1"/>
          </p:cNvSpPr>
          <p:nvPr/>
        </p:nvSpPr>
        <p:spPr bwMode="auto">
          <a:xfrm>
            <a:off x="487837" y="874348"/>
            <a:ext cx="8640335" cy="313932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dirty="0" smtClean="0"/>
              <a:t>卖油翁和老黄牛</a:t>
            </a:r>
            <a:endParaRPr lang="en-US" altLang="zh-CN" sz="2200" b="1" dirty="0"/>
          </a:p>
          <a:p>
            <a:pPr marL="0" indent="0" eaLnBrk="1" hangingPunct="1">
              <a:lnSpc>
                <a:spcPct val="90000"/>
              </a:lnSpc>
              <a:spcBef>
                <a:spcPct val="20000"/>
              </a:spcBef>
              <a:buClr>
                <a:schemeClr val="tx1"/>
              </a:buClr>
              <a:buSzPct val="70000"/>
            </a:pPr>
            <a:r>
              <a:rPr lang="zh-CN" altLang="en-US" sz="1800" b="1" dirty="0" smtClean="0">
                <a:solidFill>
                  <a:srgbClr val="0070C0"/>
                </a:solidFill>
              </a:rPr>
              <a:t>卖油翁的故事                                                  </a:t>
            </a:r>
            <a:r>
              <a:rPr lang="zh-CN" altLang="en-US" sz="1800" b="1" dirty="0">
                <a:solidFill>
                  <a:srgbClr val="0070C0"/>
                </a:solidFill>
              </a:rPr>
              <a:t>老黄</a:t>
            </a:r>
            <a:r>
              <a:rPr lang="zh-CN" altLang="en-US" sz="1800" b="1" dirty="0" smtClean="0">
                <a:solidFill>
                  <a:srgbClr val="0070C0"/>
                </a:solidFill>
              </a:rPr>
              <a:t>牛精神</a:t>
            </a: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218" y="1656159"/>
            <a:ext cx="317035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934" y="2304232"/>
            <a:ext cx="2772817"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46" y="3961898"/>
            <a:ext cx="4018104" cy="157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40770" y="3495898"/>
            <a:ext cx="5109068"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754874"/>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defRPr/>
            </a:pPr>
            <a:r>
              <a:rPr lang="zh-CN" altLang="en-US" smtClean="0">
                <a:ea typeface="宋体" panose="02010600030101010101" pitchFamily="2" charset="-122"/>
              </a:rPr>
              <a:t>当</a:t>
            </a:r>
            <a:r>
              <a:rPr lang="zh-CN" altLang="en-US">
                <a:ea typeface="宋体" panose="02010600030101010101" pitchFamily="2" charset="-122"/>
              </a:rPr>
              <a:t>我们将数据存入队列时称为”</a:t>
            </a:r>
            <a:r>
              <a:rPr lang="en-US" altLang="zh-CN" smtClean="0">
                <a:ea typeface="宋体" panose="02010600030101010101" pitchFamily="2" charset="-122"/>
              </a:rPr>
              <a:t>addQueue</a:t>
            </a:r>
            <a:r>
              <a:rPr lang="en-US" altLang="zh-CN">
                <a:ea typeface="宋体" panose="02010600030101010101" pitchFamily="2" charset="-122"/>
              </a:rPr>
              <a:t>”</a:t>
            </a:r>
            <a:r>
              <a:rPr lang="zh-CN" altLang="en-US">
                <a:ea typeface="宋体" panose="02010600030101010101" pitchFamily="2" charset="-122"/>
              </a:rPr>
              <a:t>，</a:t>
            </a:r>
            <a:r>
              <a:rPr lang="en-US" altLang="zh-CN" smtClean="0">
                <a:ea typeface="宋体" panose="02010600030101010101" pitchFamily="2" charset="-122"/>
              </a:rPr>
              <a:t>addQueue </a:t>
            </a:r>
            <a:r>
              <a:rPr lang="zh-CN" altLang="en-US">
                <a:ea typeface="宋体" panose="02010600030101010101" pitchFamily="2" charset="-122"/>
              </a:rPr>
              <a:t>的处</a:t>
            </a:r>
            <a:r>
              <a:rPr lang="zh-CN" altLang="en-US" smtClean="0">
                <a:ea typeface="宋体" panose="02010600030101010101" pitchFamily="2" charset="-122"/>
              </a:rPr>
              <a:t>理</a:t>
            </a:r>
            <a:r>
              <a:rPr lang="zh-CN" altLang="en-US">
                <a:ea typeface="宋体" panose="02010600030101010101" pitchFamily="2" charset="-122"/>
              </a:rPr>
              <a:t>需要</a:t>
            </a:r>
            <a:r>
              <a:rPr lang="zh-CN" altLang="en-US" smtClean="0">
                <a:ea typeface="宋体" panose="02010600030101010101" pitchFamily="2" charset="-122"/>
              </a:rPr>
              <a:t>有</a:t>
            </a:r>
            <a:r>
              <a:rPr lang="zh-CN" altLang="en-US">
                <a:ea typeface="宋体" panose="02010600030101010101" pitchFamily="2" charset="-122"/>
              </a:rPr>
              <a:t>两个步骤</a:t>
            </a:r>
            <a:r>
              <a:rPr lang="zh-CN" altLang="en-US" smtClean="0">
                <a:ea typeface="宋体" panose="02010600030101010101" pitchFamily="2" charset="-122"/>
              </a:rPr>
              <a:t>：</a:t>
            </a:r>
            <a:r>
              <a:rPr lang="zh-CN" altLang="en-US" b="1">
                <a:ea typeface="宋体" panose="02010600030101010101" pitchFamily="2" charset="-122"/>
              </a:rPr>
              <a:t>思</a:t>
            </a:r>
            <a:r>
              <a:rPr lang="zh-CN" altLang="en-US" b="1" smtClean="0">
                <a:ea typeface="宋体" panose="02010600030101010101" pitchFamily="2" charset="-122"/>
              </a:rPr>
              <a:t>路分析</a:t>
            </a:r>
            <a:r>
              <a:rPr lang="zh-CN" altLang="en-US" smtClean="0">
                <a:ea typeface="宋体" panose="02010600030101010101" pitchFamily="2" charset="-122"/>
              </a:rPr>
              <a:t> </a:t>
            </a:r>
            <a:endParaRPr lang="zh-CN" altLang="en-US">
              <a:ea typeface="宋体" panose="02010600030101010101" pitchFamily="2" charset="-122"/>
            </a:endParaRPr>
          </a:p>
          <a:p>
            <a:pPr marL="342900" indent="-342900">
              <a:buAutoNum type="arabicParenR"/>
              <a:defRPr/>
            </a:pPr>
            <a:r>
              <a:rPr lang="zh-CN" altLang="en-US" smtClean="0">
                <a:ea typeface="宋体" panose="02010600030101010101" pitchFamily="2" charset="-122"/>
              </a:rPr>
              <a:t>将</a:t>
            </a:r>
            <a:r>
              <a:rPr lang="zh-CN" altLang="en-US">
                <a:ea typeface="宋体" panose="02010600030101010101" pitchFamily="2" charset="-122"/>
              </a:rPr>
              <a:t>尾指针</a:t>
            </a:r>
            <a:r>
              <a:rPr lang="zh-CN" altLang="en-US" smtClean="0">
                <a:ea typeface="宋体" panose="02010600030101010101" pitchFamily="2" charset="-122"/>
              </a:rPr>
              <a:t>往后移</a:t>
            </a:r>
            <a:r>
              <a:rPr lang="zh-CN" altLang="en-US">
                <a:ea typeface="宋体" panose="02010600030101010101" pitchFamily="2" charset="-122"/>
              </a:rPr>
              <a:t>：</a:t>
            </a:r>
            <a:r>
              <a:rPr lang="en-US" altLang="zh-CN">
                <a:ea typeface="宋体" panose="02010600030101010101" pitchFamily="2" charset="-122"/>
              </a:rPr>
              <a:t>rear+1 </a:t>
            </a:r>
            <a:r>
              <a:rPr lang="en-US" altLang="zh-CN" smtClean="0">
                <a:ea typeface="宋体" panose="02010600030101010101" pitchFamily="2" charset="-122"/>
              </a:rPr>
              <a:t>, </a:t>
            </a:r>
            <a:r>
              <a:rPr lang="zh-CN" altLang="en-US">
                <a:ea typeface="宋体" panose="02010600030101010101" pitchFamily="2" charset="-122"/>
              </a:rPr>
              <a:t>当</a:t>
            </a:r>
            <a:r>
              <a:rPr lang="en-US" altLang="zh-CN" smtClean="0">
                <a:ea typeface="宋体" panose="02010600030101010101" pitchFamily="2" charset="-122"/>
              </a:rPr>
              <a:t>front == rear 【</a:t>
            </a:r>
            <a:r>
              <a:rPr lang="zh-CN" altLang="en-US" smtClean="0">
                <a:ea typeface="宋体" panose="02010600030101010101" pitchFamily="2" charset="-122"/>
              </a:rPr>
              <a:t>空</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smtClean="0">
                <a:ea typeface="宋体" panose="02010600030101010101" pitchFamily="2" charset="-122"/>
              </a:rPr>
              <a:t>若</a:t>
            </a:r>
            <a:r>
              <a:rPr lang="zh-CN" altLang="en-US">
                <a:ea typeface="宋体" panose="02010600030101010101" pitchFamily="2" charset="-122"/>
              </a:rPr>
              <a:t>尾</a:t>
            </a:r>
            <a:r>
              <a:rPr lang="zh-CN" altLang="en-US" smtClean="0">
                <a:ea typeface="宋体" panose="02010600030101010101" pitchFamily="2" charset="-122"/>
              </a:rPr>
              <a:t>指针 </a:t>
            </a:r>
            <a:r>
              <a:rPr lang="en-US" altLang="zh-CN">
                <a:ea typeface="宋体" panose="02010600030101010101" pitchFamily="2" charset="-122"/>
              </a:rPr>
              <a:t>rear </a:t>
            </a:r>
            <a:r>
              <a:rPr lang="zh-CN" altLang="en-US">
                <a:ea typeface="宋体" panose="02010600030101010101" pitchFamily="2" charset="-122"/>
              </a:rPr>
              <a:t>小</a:t>
            </a:r>
            <a:r>
              <a:rPr lang="zh-CN" altLang="en-US" smtClean="0">
                <a:ea typeface="宋体" panose="02010600030101010101" pitchFamily="2" charset="-122"/>
              </a:rPr>
              <a:t>于队</a:t>
            </a:r>
            <a:r>
              <a:rPr lang="zh-CN" altLang="en-US">
                <a:ea typeface="宋体" panose="02010600030101010101" pitchFamily="2" charset="-122"/>
              </a:rPr>
              <a:t>列的最大下标 </a:t>
            </a:r>
            <a:r>
              <a:rPr lang="en-US" altLang="zh-CN">
                <a:ea typeface="宋体" panose="02010600030101010101" pitchFamily="2" charset="-122"/>
              </a:rPr>
              <a:t>m</a:t>
            </a:r>
            <a:r>
              <a:rPr lang="en-US" altLang="zh-CN" smtClean="0">
                <a:ea typeface="宋体" panose="02010600030101010101" pitchFamily="2" charset="-122"/>
              </a:rPr>
              <a:t>axSize-1</a:t>
            </a:r>
            <a:r>
              <a:rPr lang="zh-CN" altLang="en-US">
                <a:ea typeface="宋体" panose="02010600030101010101" pitchFamily="2" charset="-122"/>
              </a:rPr>
              <a:t>，则将数据存入 </a:t>
            </a:r>
            <a:r>
              <a:rPr lang="en-US" altLang="zh-CN">
                <a:ea typeface="宋体" panose="02010600030101010101" pitchFamily="2" charset="-122"/>
              </a:rPr>
              <a:t>rear</a:t>
            </a:r>
            <a:r>
              <a:rPr lang="zh-CN" altLang="en-US">
                <a:ea typeface="宋体" panose="02010600030101010101" pitchFamily="2" charset="-122"/>
              </a:rPr>
              <a:t>所指的数组元素中，否则无法存入数据。 </a:t>
            </a:r>
            <a:r>
              <a:rPr lang="en-US" altLang="zh-CN" smtClean="0">
                <a:ea typeface="宋体" panose="02010600030101010101" pitchFamily="2" charset="-122"/>
              </a:rPr>
              <a:t>rear  == maxSize - 1[</a:t>
            </a:r>
            <a:r>
              <a:rPr lang="zh-CN" altLang="en-US">
                <a:ea typeface="宋体" panose="02010600030101010101" pitchFamily="2" charset="-122"/>
              </a:rPr>
              <a:t>队</a:t>
            </a:r>
            <a:r>
              <a:rPr lang="zh-CN" altLang="en-US" smtClean="0">
                <a:ea typeface="宋体" panose="02010600030101010101" pitchFamily="2" charset="-122"/>
              </a:rPr>
              <a:t>列满</a:t>
            </a:r>
            <a:r>
              <a:rPr lang="en-US" altLang="zh-CN" smtClean="0">
                <a:ea typeface="宋体" panose="02010600030101010101" pitchFamily="2" charset="-122"/>
              </a:rPr>
              <a:t>]</a:t>
            </a:r>
            <a:endParaRPr lang="en-US" altLang="zh-CN" smtClean="0">
              <a:ea typeface="宋体" panose="02010600030101010101" pitchFamily="2" charset="-122"/>
            </a:endParaRPr>
          </a:p>
          <a:p>
            <a:pPr marL="285750" indent="-285750">
              <a:buFont typeface="Wingdings" panose="05000000000000000000" pitchFamily="2" charset="2"/>
              <a:buChar char="Ø"/>
              <a:defRPr/>
            </a:pPr>
            <a:endParaRPr lang="en-US" altLang="zh-CN">
              <a:ea typeface="宋体" panose="02010600030101010101" pitchFamily="2" charset="-122"/>
            </a:endParaRPr>
          </a:p>
          <a:p>
            <a:pPr marL="342900" indent="-342900">
              <a:buFont typeface="Wingdings" panose="05000000000000000000" pitchFamily="2" charset="2"/>
              <a:buChar char="Ø"/>
              <a:defRPr/>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b="1">
                <a:solidFill>
                  <a:srgbClr val="FF0000"/>
                </a:solidFill>
                <a:ea typeface="宋体" panose="02010600030101010101" pitchFamily="2" charset="-122"/>
              </a:rPr>
              <a:t>问</a:t>
            </a:r>
            <a:r>
              <a:rPr lang="zh-CN" altLang="en-US" b="1" smtClean="0">
                <a:solidFill>
                  <a:srgbClr val="FF0000"/>
                </a:solidFill>
                <a:ea typeface="宋体" panose="02010600030101010101" pitchFamily="2" charset="-122"/>
              </a:rPr>
              <a:t>题分析</a:t>
            </a:r>
            <a:r>
              <a:rPr lang="zh-CN" altLang="en-US" smtClean="0">
                <a:ea typeface="宋体" panose="02010600030101010101" pitchFamily="2" charset="-122"/>
              </a:rPr>
              <a:t>并优化</a:t>
            </a:r>
            <a:endParaRPr lang="en-US" altLang="zh-CN" smtClean="0">
              <a:ea typeface="宋体" panose="02010600030101010101" pitchFamily="2" charset="-122"/>
            </a:endParaRPr>
          </a:p>
          <a:p>
            <a:endParaRPr lang="en-US" altLang="zh-CN" smtClean="0"/>
          </a:p>
          <a:p>
            <a:endParaRPr lang="en-US" altLang="zh-CN" smtClean="0"/>
          </a:p>
          <a:p>
            <a:endParaRPr lang="zh-CN" altLang="en-US"/>
          </a:p>
        </p:txBody>
      </p:sp>
      <p:sp>
        <p:nvSpPr>
          <p:cNvPr id="3" name="TextBox 2"/>
          <p:cNvSpPr txBox="1"/>
          <p:nvPr/>
        </p:nvSpPr>
        <p:spPr>
          <a:xfrm>
            <a:off x="3100524" y="4937637"/>
            <a:ext cx="3267818" cy="646331"/>
          </a:xfrm>
          <a:prstGeom prst="rect">
            <a:avLst/>
          </a:prstGeom>
          <a:noFill/>
        </p:spPr>
        <p:txBody>
          <a:bodyPr wrap="none" rtlCol="0">
            <a:spAutoFit/>
          </a:bodyPr>
          <a:lstStyle/>
          <a:p>
            <a:pPr marL="342900" indent="-342900">
              <a:buAutoNum type="arabicPeriod"/>
            </a:pPr>
            <a:r>
              <a:rPr lang="en-US" altLang="zh-CN" smtClean="0"/>
              <a:t>rear </a:t>
            </a:r>
            <a:r>
              <a:rPr lang="zh-CN" altLang="en-US" smtClean="0"/>
              <a:t>是队列最后</a:t>
            </a:r>
            <a:r>
              <a:rPr lang="en-US" altLang="zh-CN" smtClean="0"/>
              <a:t>[</a:t>
            </a:r>
            <a:r>
              <a:rPr lang="zh-CN" altLang="en-US" smtClean="0"/>
              <a:t>含</a:t>
            </a:r>
            <a:r>
              <a:rPr lang="en-US" altLang="zh-CN" smtClean="0"/>
              <a:t>]</a:t>
            </a:r>
            <a:endParaRPr lang="en-US" altLang="zh-CN" smtClean="0"/>
          </a:p>
          <a:p>
            <a:pPr marL="342900" indent="-342900">
              <a:buAutoNum type="arabicPeriod"/>
            </a:pPr>
            <a:r>
              <a:rPr lang="en-US" altLang="zh-CN" smtClean="0"/>
              <a:t>front </a:t>
            </a:r>
            <a:r>
              <a:rPr lang="zh-CN" altLang="en-US" smtClean="0"/>
              <a:t>是队列最前元素</a:t>
            </a:r>
            <a:r>
              <a:rPr lang="en-US" altLang="zh-CN" smtClean="0"/>
              <a:t>[</a:t>
            </a:r>
            <a:r>
              <a:rPr lang="zh-CN" altLang="en-US" smtClean="0"/>
              <a:t>不含</a:t>
            </a:r>
            <a:r>
              <a:rPr lang="en-US" altLang="zh-CN" smtClean="0"/>
              <a:t>]</a:t>
            </a:r>
            <a:endParaRPr lang="zh-CN" altLang="en-US"/>
          </a:p>
        </p:txBody>
      </p:sp>
      <p:sp>
        <p:nvSpPr>
          <p:cNvPr id="5" name="TextBox 4"/>
          <p:cNvSpPr txBox="1"/>
          <p:nvPr/>
        </p:nvSpPr>
        <p:spPr>
          <a:xfrm>
            <a:off x="3100524" y="3528367"/>
            <a:ext cx="3038065" cy="1200329"/>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class ArrayQueue(arrMaxSize: Int) </a:t>
            </a:r>
            <a:r>
              <a:rPr lang="en-US" altLang="zh-CN" sz="1200" smtClean="0">
                <a:latin typeface="Arial" panose="020B0604020202020204" pitchFamily="34" charset="0"/>
                <a:cs typeface="Arial" panose="020B0604020202020204" pitchFamily="34" charset="0"/>
              </a:rPr>
              <a:t>{ val </a:t>
            </a:r>
            <a:r>
              <a:rPr lang="en-US" altLang="zh-CN" sz="1200">
                <a:latin typeface="Arial" panose="020B0604020202020204" pitchFamily="34" charset="0"/>
                <a:cs typeface="Arial" panose="020B0604020202020204" pitchFamily="34" charset="0"/>
              </a:rPr>
              <a:t>maxSize: Int = </a:t>
            </a:r>
            <a:r>
              <a:rPr lang="en-US" altLang="zh-CN" sz="1200" smtClean="0">
                <a:latin typeface="Arial" panose="020B0604020202020204" pitchFamily="34" charset="0"/>
                <a:cs typeface="Arial" panose="020B0604020202020204" pitchFamily="34" charset="0"/>
              </a:rPr>
              <a:t>arrMaxSize</a:t>
            </a:r>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val array = new Array[Int](arrMaxSize)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front: Int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rear: Int = -</a:t>
            </a:r>
            <a:r>
              <a:rPr lang="en-US" altLang="zh-CN" sz="1200" smtClean="0">
                <a:latin typeface="Arial" panose="020B0604020202020204" pitchFamily="34" charset="0"/>
                <a:cs typeface="Arial" panose="020B0604020202020204" pitchFamily="34" charset="0"/>
              </a:rPr>
              <a:t>1</a:t>
            </a:r>
            <a:endParaRPr lang="en-US" altLang="zh-CN" sz="1200" smtClean="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6138589" y="4104431"/>
            <a:ext cx="2765244" cy="584775"/>
          </a:xfrm>
          <a:prstGeom prst="rect">
            <a:avLst/>
          </a:prstGeom>
          <a:noFill/>
        </p:spPr>
        <p:txBody>
          <a:bodyPr wrap="none" rtlCol="0">
            <a:spAutoFit/>
          </a:bodyPr>
          <a:lstStyle/>
          <a:p>
            <a:r>
              <a:rPr lang="zh-CN" altLang="en-US"/>
              <a:t> </a:t>
            </a:r>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初始化</a:t>
            </a:r>
            <a:endParaRPr lang="zh-CN" altLang="en-US" sz="1400">
              <a:latin typeface="Arial" panose="020B0604020202020204" pitchFamily="34" charset="0"/>
              <a:cs typeface="Arial" panose="020B0604020202020204" pitchFamily="34" charset="0"/>
            </a:endParaRPr>
          </a:p>
          <a:p>
            <a:r>
              <a:rPr lang="zh-CN" altLang="en-US" sz="1400">
                <a:latin typeface="Arial" panose="020B0604020202020204" pitchFamily="34" charset="0"/>
                <a:cs typeface="Arial" panose="020B0604020202020204" pitchFamily="34" charset="0"/>
              </a:rPr>
              <a:t> </a:t>
            </a:r>
            <a:r>
              <a:rPr lang="en-US" altLang="zh-CN" sz="1400" smtClean="0">
                <a:latin typeface="Arial" panose="020B0604020202020204" pitchFamily="34" charset="0"/>
                <a:cs typeface="Arial" panose="020B0604020202020204" pitchFamily="34" charset="0"/>
              </a:rPr>
              <a:t>val </a:t>
            </a:r>
            <a:r>
              <a:rPr lang="en-US" altLang="zh-CN" sz="1400">
                <a:latin typeface="Arial" panose="020B0604020202020204" pitchFamily="34" charset="0"/>
                <a:cs typeface="Arial" panose="020B0604020202020204" pitchFamily="34" charset="0"/>
              </a:rPr>
              <a:t>queue = new ArrayQueue(3)</a:t>
            </a:r>
            <a:endParaRPr lang="zh-CN" altLang="en-US" sz="14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2923877"/>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defRPr/>
            </a:pPr>
            <a:r>
              <a:rPr lang="zh-CN" altLang="en-US" smtClean="0">
                <a:ea typeface="宋体" panose="02010600030101010101" pitchFamily="2" charset="-122"/>
              </a:rPr>
              <a:t>出</a:t>
            </a:r>
            <a:r>
              <a:rPr lang="zh-CN" altLang="en-US">
                <a:ea typeface="宋体" panose="02010600030101010101" pitchFamily="2" charset="-122"/>
              </a:rPr>
              <a:t>队</a:t>
            </a:r>
            <a:r>
              <a:rPr lang="zh-CN" altLang="en-US" smtClean="0">
                <a:ea typeface="宋体" panose="02010600030101010101" pitchFamily="2" charset="-122"/>
              </a:rPr>
              <a:t>列操作</a:t>
            </a:r>
            <a:r>
              <a:rPr lang="en-US" altLang="zh-CN" smtClean="0">
                <a:ea typeface="宋体" panose="02010600030101010101" pitchFamily="2" charset="-122"/>
              </a:rPr>
              <a:t>getQueue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显</a:t>
            </a:r>
            <a:r>
              <a:rPr lang="zh-CN" altLang="en-US" smtClean="0">
                <a:ea typeface="宋体" panose="02010600030101010101" pitchFamily="2" charset="-122"/>
              </a:rPr>
              <a:t>示队列的情况</a:t>
            </a:r>
            <a:r>
              <a:rPr lang="en-US" altLang="zh-CN" smtClean="0">
                <a:ea typeface="宋体" panose="02010600030101010101" pitchFamily="2" charset="-122"/>
              </a:rPr>
              <a:t>showQueue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smtClean="0">
                <a:ea typeface="宋体" panose="02010600030101010101" pitchFamily="2" charset="-122"/>
              </a:rPr>
              <a:t>查看</a:t>
            </a:r>
            <a:r>
              <a:rPr lang="zh-CN" altLang="en-US">
                <a:ea typeface="宋体" panose="02010600030101010101" pitchFamily="2" charset="-122"/>
              </a:rPr>
              <a:t>队</a:t>
            </a:r>
            <a:r>
              <a:rPr lang="zh-CN" altLang="en-US" smtClean="0">
                <a:ea typeface="宋体" panose="02010600030101010101" pitchFamily="2" charset="-122"/>
              </a:rPr>
              <a:t>列头元素</a:t>
            </a:r>
            <a:r>
              <a:rPr lang="en-US" altLang="zh-CN" b="1" smtClean="0">
                <a:ea typeface="宋体" panose="02010600030101010101" pitchFamily="2" charset="-122"/>
              </a:rPr>
              <a:t>head</a:t>
            </a:r>
            <a:r>
              <a:rPr lang="en-US" altLang="zh-CN" smtClean="0">
                <a:ea typeface="宋体" panose="02010600030101010101" pitchFamily="2" charset="-122"/>
              </a:rPr>
              <a:t>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退</a:t>
            </a:r>
            <a:r>
              <a:rPr lang="zh-CN" altLang="en-US" smtClean="0">
                <a:ea typeface="宋体" panose="02010600030101010101" pitchFamily="2" charset="-122"/>
              </a:rPr>
              <a:t>出系统</a:t>
            </a:r>
            <a:r>
              <a:rPr lang="en-US" altLang="zh-CN" smtClean="0">
                <a:ea typeface="宋体" panose="02010600030101010101" pitchFamily="2" charset="-122"/>
              </a:rPr>
              <a:t>exit</a:t>
            </a:r>
            <a:endParaRPr lang="en-US" altLang="zh-CN" smtClean="0">
              <a:ea typeface="宋体" panose="02010600030101010101" pitchFamily="2" charset="-122"/>
            </a:endParaRPr>
          </a:p>
          <a:p>
            <a:pPr marL="342900" indent="-342900">
              <a:buFont typeface="Wingdings" panose="05000000000000000000" pitchFamily="2" charset="2"/>
              <a:buChar char="Ø"/>
              <a:defRPr/>
            </a:pPr>
            <a:endParaRPr lang="en-US" altLang="zh-CN">
              <a:ea typeface="宋体" panose="02010600030101010101" pitchFamily="2" charset="-122"/>
            </a:endParaRPr>
          </a:p>
          <a:p>
            <a:pPr>
              <a:defRPr/>
            </a:pPr>
            <a:r>
              <a:rPr lang="zh-CN" altLang="en-US" smtClean="0">
                <a:ea typeface="宋体" panose="02010600030101010101" pitchFamily="2" charset="-122"/>
              </a:rPr>
              <a:t>将原来的队列的查看队列头元素的代码写完</a:t>
            </a:r>
            <a:r>
              <a:rPr lang="en-US" altLang="zh-CN" smtClean="0">
                <a:ea typeface="宋体" panose="02010600030101010101" pitchFamily="2" charset="-122"/>
              </a:rPr>
              <a:t>.</a:t>
            </a:r>
            <a:endParaRPr lang="en-US" altLang="zh-CN" smtClean="0"/>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4154984"/>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组模拟环形队</a:t>
            </a:r>
            <a:r>
              <a:rPr lang="zh-CN" altLang="en-US" sz="2000" b="1" smtClean="0">
                <a:solidFill>
                  <a:srgbClr val="0070C0"/>
                </a:solidFill>
              </a:rPr>
              <a:t>列</a:t>
            </a:r>
            <a:endParaRPr lang="en-US" altLang="zh-CN" sz="2000" b="1" smtClean="0">
              <a:solidFill>
                <a:srgbClr val="0070C0"/>
              </a:solidFill>
            </a:endParaRPr>
          </a:p>
          <a:p>
            <a:endParaRPr lang="en-US" altLang="zh-CN" sz="2000"/>
          </a:p>
          <a:p>
            <a:pPr>
              <a:defRPr/>
            </a:pPr>
            <a:r>
              <a:rPr lang="zh-CN" altLang="en-US"/>
              <a:t>对前</a:t>
            </a:r>
            <a:r>
              <a:rPr lang="zh-CN" altLang="en-US" smtClean="0"/>
              <a:t>面的数组模拟队列的优化，充分利用数组</a:t>
            </a:r>
            <a:r>
              <a:rPr lang="en-US" altLang="zh-CN" smtClean="0"/>
              <a:t>. </a:t>
            </a:r>
            <a:br>
              <a:rPr lang="en-US" altLang="zh-CN" smtClean="0"/>
            </a:br>
            <a:r>
              <a:rPr lang="zh-CN" altLang="en-US" smtClean="0"/>
              <a:t>因此将数组看做是一个环形的。</a:t>
            </a:r>
            <a:r>
              <a:rPr lang="en-US" altLang="zh-CN" smtClean="0"/>
              <a:t>(</a:t>
            </a:r>
            <a:r>
              <a:rPr lang="zh-CN" altLang="en-US" smtClean="0"/>
              <a:t>通过取模的方</a:t>
            </a:r>
            <a:br>
              <a:rPr lang="en-US" altLang="zh-CN" smtClean="0"/>
            </a:br>
            <a:r>
              <a:rPr lang="zh-CN" altLang="en-US" smtClean="0"/>
              <a:t>式来实现即可</a:t>
            </a:r>
            <a:r>
              <a:rPr lang="en-US" altLang="zh-CN" smtClean="0"/>
              <a:t>)</a:t>
            </a:r>
            <a:endParaRPr lang="en-US" altLang="zh-CN" smtClean="0"/>
          </a:p>
          <a:p>
            <a:pPr>
              <a:defRPr/>
            </a:pPr>
            <a:endParaRPr lang="en-US" altLang="zh-CN"/>
          </a:p>
          <a:p>
            <a:pPr>
              <a:defRPr/>
            </a:pPr>
            <a:r>
              <a:rPr lang="zh-CN" altLang="en-US" smtClean="0"/>
              <a:t>分析说</a:t>
            </a:r>
            <a:r>
              <a:rPr lang="zh-CN" altLang="en-US"/>
              <a:t>明</a:t>
            </a:r>
            <a:r>
              <a:rPr lang="zh-CN" altLang="en-US" smtClean="0"/>
              <a:t>：</a:t>
            </a:r>
            <a:endParaRPr lang="en-US" altLang="zh-CN" smtClean="0"/>
          </a:p>
          <a:p>
            <a:pPr marL="342900" indent="-342900">
              <a:buAutoNum type="arabicParenR"/>
              <a:defRPr/>
            </a:pPr>
            <a:r>
              <a:rPr lang="zh-CN" altLang="en-US" sz="1600" smtClean="0"/>
              <a:t>尾</a:t>
            </a:r>
            <a:r>
              <a:rPr lang="zh-CN" altLang="en-US" sz="1600"/>
              <a:t>索引的下一个</a:t>
            </a:r>
            <a:r>
              <a:rPr lang="zh-CN" altLang="en-US" sz="1600" smtClean="0"/>
              <a:t>为</a:t>
            </a:r>
            <a:r>
              <a:rPr lang="zh-CN" altLang="en-US" sz="1600"/>
              <a:t>头</a:t>
            </a:r>
            <a:r>
              <a:rPr lang="zh-CN" altLang="en-US" sz="1600" smtClean="0"/>
              <a:t>索</a:t>
            </a:r>
            <a:r>
              <a:rPr lang="zh-CN" altLang="en-US" sz="1600"/>
              <a:t>引时表示队列满，即将</a:t>
            </a:r>
            <a:r>
              <a:rPr lang="zh-CN" altLang="en-US" sz="1600" b="1" smtClean="0"/>
              <a:t>队</a:t>
            </a:r>
            <a:br>
              <a:rPr lang="en-US" altLang="zh-CN" sz="1600" b="1" smtClean="0"/>
            </a:br>
            <a:r>
              <a:rPr lang="zh-CN" altLang="en-US" sz="1600" b="1" smtClean="0"/>
              <a:t>列</a:t>
            </a:r>
            <a:r>
              <a:rPr lang="zh-CN" altLang="en-US" sz="1600" b="1"/>
              <a:t>容量空出一个作为约</a:t>
            </a:r>
            <a:r>
              <a:rPr lang="zh-CN" altLang="en-US" sz="1600" b="1" smtClean="0"/>
              <a:t>定</a:t>
            </a:r>
            <a:r>
              <a:rPr lang="en-US" altLang="zh-CN" sz="1600" smtClean="0"/>
              <a:t>,</a:t>
            </a:r>
            <a:r>
              <a:rPr lang="zh-CN" altLang="en-US" sz="1600" smtClean="0"/>
              <a:t>这个在做判断队列满的</a:t>
            </a:r>
            <a:br>
              <a:rPr lang="en-US" altLang="zh-CN" sz="1600" smtClean="0"/>
            </a:br>
            <a:r>
              <a:rPr lang="zh-CN" altLang="en-US" sz="1600" smtClean="0"/>
              <a:t>时候需要注意 </a:t>
            </a:r>
            <a:r>
              <a:rPr lang="en-US" altLang="zh-CN" sz="1600" smtClean="0"/>
              <a:t>(rear + 1) % maxSize == front </a:t>
            </a:r>
            <a:r>
              <a:rPr lang="zh-CN" altLang="en-US" sz="1600" smtClean="0"/>
              <a:t>满</a:t>
            </a:r>
            <a:r>
              <a:rPr lang="en-US" altLang="zh-CN" sz="1600" smtClean="0"/>
              <a:t>] </a:t>
            </a:r>
            <a:endParaRPr lang="en-US" altLang="zh-CN" sz="1600" smtClean="0"/>
          </a:p>
          <a:p>
            <a:pPr marL="342900" indent="-342900">
              <a:buAutoNum type="arabicParenR"/>
              <a:defRPr/>
            </a:pPr>
            <a:r>
              <a:rPr lang="en-US" altLang="zh-CN" sz="1600" smtClean="0"/>
              <a:t>rear == front [</a:t>
            </a:r>
            <a:r>
              <a:rPr lang="zh-CN" altLang="en-US" sz="1600" smtClean="0"/>
              <a:t>空</a:t>
            </a:r>
            <a:r>
              <a:rPr lang="en-US" altLang="zh-CN" sz="1600" smtClean="0"/>
              <a:t>]</a:t>
            </a:r>
            <a:endParaRPr lang="en-US" altLang="zh-CN" sz="1600" smtClean="0"/>
          </a:p>
          <a:p>
            <a:pPr marL="342900" indent="-342900">
              <a:buAutoNum type="arabicParenR"/>
              <a:defRPr/>
            </a:pPr>
            <a:r>
              <a:rPr lang="zh-CN" altLang="en-US" sz="1600"/>
              <a:t>测</a:t>
            </a:r>
            <a:r>
              <a:rPr lang="zh-CN" altLang="en-US" sz="1600" smtClean="0"/>
              <a:t>试示意图</a:t>
            </a:r>
            <a:r>
              <a:rPr lang="en-US" altLang="zh-CN" sz="1600" smtClean="0"/>
              <a:t>:</a:t>
            </a:r>
            <a:endParaRPr lang="en-US" altLang="zh-CN" smtClean="0"/>
          </a:p>
          <a:p>
            <a:pPr>
              <a:defRPr/>
            </a:pPr>
            <a:r>
              <a:rPr lang="zh-CN" altLang="en-US" b="1" smtClean="0">
                <a:solidFill>
                  <a:srgbClr val="EA0000"/>
                </a:solidFill>
              </a:rPr>
              <a:t>课</a:t>
            </a:r>
            <a:r>
              <a:rPr lang="zh-CN" altLang="en-US" b="1">
                <a:solidFill>
                  <a:srgbClr val="EA0000"/>
                </a:solidFill>
              </a:rPr>
              <a:t>堂</a:t>
            </a:r>
            <a:r>
              <a:rPr lang="zh-CN" altLang="en-US" b="1" smtClean="0">
                <a:solidFill>
                  <a:srgbClr val="EA0000"/>
                </a:solidFill>
              </a:rPr>
              <a:t>练习</a:t>
            </a:r>
            <a:r>
              <a:rPr lang="zh-CN" altLang="en-US" smtClean="0"/>
              <a:t>：</a:t>
            </a:r>
            <a:endParaRPr lang="en-US" altLang="zh-CN"/>
          </a:p>
          <a:p>
            <a:pPr>
              <a:defRPr/>
            </a:pPr>
            <a:r>
              <a:rPr lang="zh-CN" altLang="en-US" smtClean="0"/>
              <a:t>同学们完成</a:t>
            </a:r>
            <a:r>
              <a:rPr lang="zh-CN" altLang="en-US"/>
              <a:t>环</a:t>
            </a:r>
            <a:r>
              <a:rPr lang="zh-CN" altLang="en-US" smtClean="0"/>
              <a:t>形数组模拟的队列的输出</a:t>
            </a:r>
            <a:endParaRPr lang="en-US" altLang="zh-CN" smtClean="0"/>
          </a:p>
          <a:p>
            <a:pPr>
              <a:defRPr/>
            </a:pPr>
            <a:r>
              <a:rPr lang="en-US" altLang="zh-CN" b="1" smtClean="0"/>
              <a:t>(cq.rear </a:t>
            </a:r>
            <a:r>
              <a:rPr lang="en-US" altLang="zh-CN" b="1"/>
              <a:t>+ </a:t>
            </a:r>
            <a:r>
              <a:rPr lang="en-US" altLang="zh-CN" b="1" smtClean="0"/>
              <a:t>cq.maxSize – cq.front) </a:t>
            </a:r>
            <a:r>
              <a:rPr lang="en-US" altLang="zh-CN" b="1"/>
              <a:t>% </a:t>
            </a:r>
            <a:r>
              <a:rPr lang="en-US" altLang="zh-CN" b="1" smtClean="0"/>
              <a:t>cq.maxSize</a:t>
            </a:r>
            <a:endParaRPr lang="en-US" altLang="zh-CN" b="1"/>
          </a:p>
        </p:txBody>
      </p:sp>
      <p:sp>
        <p:nvSpPr>
          <p:cNvPr id="3" name="TextBox 2"/>
          <p:cNvSpPr txBox="1"/>
          <p:nvPr/>
        </p:nvSpPr>
        <p:spPr>
          <a:xfrm>
            <a:off x="5537148" y="132660"/>
            <a:ext cx="5137945" cy="5339923"/>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class </a:t>
            </a:r>
            <a:r>
              <a:rPr lang="en-US" altLang="zh-CN" sz="1100" smtClean="0">
                <a:latin typeface="Arial" panose="020B0604020202020204" pitchFamily="34" charset="0"/>
                <a:cs typeface="Arial" panose="020B0604020202020204" pitchFamily="34" charset="0"/>
              </a:rPr>
              <a:t>CircleQueue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private int maxSize;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private </a:t>
            </a:r>
            <a:r>
              <a:rPr lang="en-US" altLang="zh-CN" sz="1100">
                <a:latin typeface="Arial" panose="020B0604020202020204" pitchFamily="34" charset="0"/>
                <a:cs typeface="Arial" panose="020B0604020202020204" pitchFamily="34" charset="0"/>
              </a:rPr>
              <a:t>int[] arr; // </a:t>
            </a:r>
            <a:r>
              <a:rPr lang="zh-CN" altLang="en-US" sz="1100">
                <a:latin typeface="Arial" panose="020B0604020202020204" pitchFamily="34" charset="0"/>
                <a:cs typeface="Arial" panose="020B0604020202020204" pitchFamily="34" charset="0"/>
              </a:rPr>
              <a:t>该数组存放数据，模拟队列</a:t>
            </a:r>
            <a:endParaRPr lang="zh-CN" altLang="en-US" sz="1100">
              <a:latin typeface="Arial" panose="020B0604020202020204" pitchFamily="34" charset="0"/>
              <a:cs typeface="Arial" panose="020B0604020202020204" pitchFamily="34" charset="0"/>
            </a:endParaRPr>
          </a:p>
          <a:p>
            <a:r>
              <a:rPr lang="zh-CN" altLang="en-US" sz="1100" smtClean="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private </a:t>
            </a:r>
            <a:r>
              <a:rPr lang="en-US" altLang="zh-CN" sz="1100">
                <a:latin typeface="Arial" panose="020B0604020202020204" pitchFamily="34" charset="0"/>
                <a:cs typeface="Arial" panose="020B0604020202020204" pitchFamily="34" charset="0"/>
              </a:rPr>
              <a:t>int front; // </a:t>
            </a:r>
            <a:r>
              <a:rPr lang="zh-CN" altLang="en-US" sz="1100">
                <a:latin typeface="Arial" panose="020B0604020202020204" pitchFamily="34" charset="0"/>
                <a:cs typeface="Arial" panose="020B0604020202020204" pitchFamily="34" charset="0"/>
              </a:rPr>
              <a:t>指向队列头部</a:t>
            </a:r>
            <a:endParaRPr lang="zh-CN" altLang="en-US" sz="1100">
              <a:latin typeface="Arial" panose="020B0604020202020204" pitchFamily="34" charset="0"/>
              <a:cs typeface="Arial" panose="020B0604020202020204" pitchFamily="34" charset="0"/>
            </a:endParaRPr>
          </a:p>
          <a:p>
            <a:r>
              <a:rPr lang="zh-CN" altLang="en-US" sz="1100" smtClean="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private </a:t>
            </a:r>
            <a:r>
              <a:rPr lang="en-US" altLang="zh-CN" sz="1100">
                <a:latin typeface="Arial" panose="020B0604020202020204" pitchFamily="34" charset="0"/>
                <a:cs typeface="Arial" panose="020B0604020202020204" pitchFamily="34" charset="0"/>
              </a:rPr>
              <a:t>int rear; // </a:t>
            </a:r>
            <a:r>
              <a:rPr lang="zh-CN" altLang="en-US" sz="1100">
                <a:latin typeface="Arial" panose="020B0604020202020204" pitchFamily="34" charset="0"/>
                <a:cs typeface="Arial" panose="020B0604020202020204" pitchFamily="34" charset="0"/>
              </a:rPr>
              <a:t>指向队列的尾部</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CircleArrayQueue(int arrMaxSize)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	maxSize = arrMaxSize;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arr = new int[maxSize];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boolean </a:t>
            </a:r>
            <a:r>
              <a:rPr lang="en-US" altLang="zh-CN" sz="1100">
                <a:latin typeface="Arial" panose="020B0604020202020204" pitchFamily="34" charset="0"/>
                <a:cs typeface="Arial" panose="020B0604020202020204" pitchFamily="34" charset="0"/>
              </a:rPr>
              <a:t>isFull()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尾索引的下一个为头索引时表示队列满，即将队列容量空出一个作为约定</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(rear + 1) % maxSize == front;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boolean </a:t>
            </a:r>
            <a:r>
              <a:rPr lang="en-US" altLang="zh-CN" sz="1100">
                <a:latin typeface="Arial" panose="020B0604020202020204" pitchFamily="34" charset="0"/>
                <a:cs typeface="Arial" panose="020B0604020202020204" pitchFamily="34" charset="0"/>
              </a:rPr>
              <a:t>isEmpty()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this.tail == </a:t>
            </a:r>
            <a:r>
              <a:rPr lang="en-US" altLang="zh-CN" sz="1100" smtClean="0">
                <a:latin typeface="Arial" panose="020B0604020202020204" pitchFamily="34" charset="0"/>
                <a:cs typeface="Arial" panose="020B0604020202020204" pitchFamily="34" charset="0"/>
              </a:rPr>
              <a:t>this.head }</a:t>
            </a:r>
            <a:endParaRPr lang="en-US" altLang="zh-CN" sz="1100">
              <a:latin typeface="Arial" panose="020B0604020202020204" pitchFamily="34" charset="0"/>
              <a:cs typeface="Arial" panose="020B0604020202020204" pitchFamily="34" charset="0"/>
            </a:endParaRPr>
          </a:p>
          <a:p>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void addQueue(int n)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if </a:t>
            </a:r>
            <a:r>
              <a:rPr lang="en-US" altLang="zh-CN" sz="1100">
                <a:latin typeface="Arial" panose="020B0604020202020204" pitchFamily="34" charset="0"/>
                <a:cs typeface="Arial" panose="020B0604020202020204" pitchFamily="34" charset="0"/>
              </a:rPr>
              <a:t>(isFull())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System.out.println</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队列满，无法加入</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return;}</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arr[rear] = n</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rear = (rear + 1) % maxSize</a:t>
            </a:r>
            <a:r>
              <a:rPr lang="en-US" altLang="zh-CN" sz="1100" smtClean="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int getQueue()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if </a:t>
            </a:r>
            <a:r>
              <a:rPr lang="en-US" altLang="zh-CN" sz="1100">
                <a:latin typeface="Arial" panose="020B0604020202020204" pitchFamily="34" charset="0"/>
                <a:cs typeface="Arial" panose="020B0604020202020204" pitchFamily="34" charset="0"/>
              </a:rPr>
              <a:t>(isEmpty())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throw new RuntimeException("</a:t>
            </a:r>
            <a:r>
              <a:rPr lang="zh-CN" altLang="en-US" sz="1100">
                <a:latin typeface="Arial" panose="020B0604020202020204" pitchFamily="34" charset="0"/>
                <a:cs typeface="Arial" panose="020B0604020202020204" pitchFamily="34" charset="0"/>
              </a:rPr>
              <a:t>队列空</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int </a:t>
            </a:r>
            <a:r>
              <a:rPr lang="en-US" altLang="zh-CN" sz="1100">
                <a:latin typeface="Arial" panose="020B0604020202020204" pitchFamily="34" charset="0"/>
                <a:cs typeface="Arial" panose="020B0604020202020204" pitchFamily="34" charset="0"/>
              </a:rPr>
              <a:t>value = arr[front];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front = (front + 1) % 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value</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计算队列有多个元素</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public int </a:t>
            </a:r>
            <a:r>
              <a:rPr lang="en-US" altLang="zh-CN" sz="1100">
                <a:latin typeface="Arial" panose="020B0604020202020204" pitchFamily="34" charset="0"/>
                <a:cs typeface="Arial" panose="020B0604020202020204" pitchFamily="34" charset="0"/>
              </a:rPr>
              <a:t>size()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(rear + maxSize - front) % maxSize;}}</a:t>
            </a:r>
            <a:endParaRPr lang="zh-CN" altLang="en-US" sz="1100">
              <a:latin typeface="Arial" panose="020B0604020202020204" pitchFamily="34" charset="0"/>
              <a:cs typeface="Arial" panose="020B0604020202020204" pitchFamily="34" charset="0"/>
            </a:endParaRPr>
          </a:p>
        </p:txBody>
      </p:sp>
      <p:sp>
        <p:nvSpPr>
          <p:cNvPr id="4" name="矩形 3"/>
          <p:cNvSpPr/>
          <p:nvPr/>
        </p:nvSpPr>
        <p:spPr>
          <a:xfrm>
            <a:off x="5706541" y="4896519"/>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链表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344709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z="2000" b="1">
              <a:solidFill>
                <a:srgbClr val="0070C0"/>
              </a:solidFill>
            </a:endParaRPr>
          </a:p>
          <a:p>
            <a:endParaRPr lang="en-US" altLang="zh-CN" smtClean="0"/>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endParaRPr lang="en-US" altLang="zh-CN"/>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a:t>
            </a:r>
            <a:r>
              <a:rPr lang="en-US" altLang="zh-CN" smtClean="0"/>
              <a:t>1</a:t>
            </a:r>
            <a:endParaRPr lang="en-US" altLang="zh-CN" smtClean="0"/>
          </a:p>
          <a:p>
            <a:pPr marL="342900" indent="-342900">
              <a:buAutoNum type="arabicParenR"/>
            </a:pPr>
            <a:r>
              <a:rPr lang="zh-CN" altLang="en-US"/>
              <a:t>要</a:t>
            </a:r>
            <a:r>
              <a:rPr lang="zh-CN" altLang="en-US" smtClean="0"/>
              <a:t>求用最快的速度来完成匹配</a:t>
            </a:r>
            <a:endParaRPr lang="en-US" altLang="zh-CN" smtClean="0"/>
          </a:p>
          <a:p>
            <a:pPr marL="342900" indent="-342900">
              <a:buAutoNum type="arabicParenR"/>
            </a:pPr>
            <a:r>
              <a:rPr lang="zh-CN" altLang="en-US"/>
              <a:t>你</a:t>
            </a:r>
            <a:r>
              <a:rPr lang="zh-CN" altLang="en-US" smtClean="0"/>
              <a:t>的思路是什么？ </a:t>
            </a:r>
            <a:endParaRPr lang="en-US" altLang="zh-CN"/>
          </a:p>
          <a:p>
            <a:endParaRPr lang="en-US" altLang="zh-CN" smtClean="0"/>
          </a:p>
          <a:p>
            <a:pPr marL="285750" indent="-285750">
              <a:buFont typeface="Arial" panose="020B0604020202020204" pitchFamily="34" charset="0"/>
              <a:buChar char="•"/>
            </a:pPr>
            <a:r>
              <a:rPr lang="zh-CN" altLang="en-US" smtClean="0"/>
              <a:t>暴力匹配</a:t>
            </a:r>
            <a:endParaRPr lang="en-US" altLang="zh-CN" smtClean="0"/>
          </a:p>
          <a:p>
            <a:pPr marL="285750" indent="-285750">
              <a:buFont typeface="Arial" panose="020B0604020202020204" pitchFamily="34" charset="0"/>
              <a:buChar char="•"/>
            </a:pPr>
            <a:r>
              <a:rPr lang="en-US" altLang="zh-CN" smtClean="0"/>
              <a:t>KMP</a:t>
            </a:r>
            <a:r>
              <a:rPr lang="zh-CN" altLang="en-US" smtClean="0"/>
              <a:t>算法</a:t>
            </a:r>
            <a:r>
              <a:rPr lang="en-US" altLang="zh-CN" smtClean="0"/>
              <a:t>《</a:t>
            </a:r>
            <a:r>
              <a:rPr lang="zh-CN" altLang="en-US" smtClean="0"/>
              <a:t>部分匹配表</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链表</a:t>
            </a:r>
            <a:r>
              <a:rPr lang="en-US" altLang="zh-CN" sz="2200" b="1" smtClean="0"/>
              <a:t>(Linked List)</a:t>
            </a:r>
            <a:r>
              <a:rPr lang="zh-CN" altLang="en-US" sz="2200" b="1" smtClean="0"/>
              <a:t>介绍</a:t>
            </a:r>
            <a:endParaRPr lang="en-US" altLang="zh-CN" sz="2200" b="1"/>
          </a:p>
        </p:txBody>
      </p:sp>
      <p:sp>
        <p:nvSpPr>
          <p:cNvPr id="11" name="Text Box 8"/>
          <p:cNvSpPr txBox="1">
            <a:spLocks noChangeArrowheads="1"/>
          </p:cNvSpPr>
          <p:nvPr/>
        </p:nvSpPr>
        <p:spPr bwMode="auto">
          <a:xfrm>
            <a:off x="737989" y="5164806"/>
            <a:ext cx="4518396" cy="307777"/>
          </a:xfrm>
          <a:prstGeom prst="rect">
            <a:avLst/>
          </a:prstGeom>
          <a:noFill/>
          <a:ln w="9525" algn="ctr">
            <a:solidFill>
              <a:srgbClr val="99CC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1400"/>
              <a:t>结合一个实际的工作案</a:t>
            </a:r>
            <a:r>
              <a:rPr lang="zh-CN" altLang="en-US" sz="1400" smtClean="0"/>
              <a:t>例</a:t>
            </a:r>
            <a:r>
              <a:rPr lang="en-US" altLang="zh-CN" sz="1400" smtClean="0"/>
              <a:t>, </a:t>
            </a:r>
            <a:r>
              <a:rPr lang="zh-CN" altLang="en-US" sz="1400" smtClean="0"/>
              <a:t>说明链表的实用价值</a:t>
            </a:r>
            <a:endParaRPr lang="zh-CN" altLang="en-US" sz="1400"/>
          </a:p>
        </p:txBody>
      </p:sp>
      <p:sp>
        <p:nvSpPr>
          <p:cNvPr id="2" name="TextBox 1"/>
          <p:cNvSpPr txBox="1"/>
          <p:nvPr/>
        </p:nvSpPr>
        <p:spPr>
          <a:xfrm>
            <a:off x="665981" y="1368127"/>
            <a:ext cx="8136904" cy="2031325"/>
          </a:xfrm>
          <a:prstGeom prst="rect">
            <a:avLst/>
          </a:prstGeom>
          <a:noFill/>
        </p:spPr>
        <p:txBody>
          <a:bodyPr wrap="square" rtlCol="0">
            <a:spAutoFit/>
          </a:bodyPr>
          <a:lstStyle/>
          <a:p>
            <a:r>
              <a:rPr lang="zh-CN" altLang="en-US" smtClean="0"/>
              <a:t>链</a:t>
            </a:r>
            <a:r>
              <a:rPr lang="zh-CN" altLang="en-US"/>
              <a:t>表是有序的列表，但是它在内存中</a:t>
            </a:r>
            <a:r>
              <a:rPr lang="zh-CN" altLang="en-US" smtClean="0"/>
              <a:t>是存储如下</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1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8605" y="2093118"/>
            <a:ext cx="37338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626421" y="4740317"/>
          <a:ext cx="432048" cy="372226"/>
        </p:xfrm>
        <a:graphic>
          <a:graphicData uri="http://schemas.openxmlformats.org/presentationml/2006/ole">
            <mc:AlternateContent xmlns:mc="http://schemas.openxmlformats.org/markup-compatibility/2006">
              <mc:Choice xmlns:v="urn:schemas-microsoft-com:vml" Requires="v">
                <p:oleObj spid="_x0000_s146513" name="包装程序外壳对象" showAsIcon="1" r:id="rId2" imgW="609600" imgH="523875" progId="Package">
                  <p:embed/>
                </p:oleObj>
              </mc:Choice>
              <mc:Fallback>
                <p:oleObj name="包装程序外壳对象" showAsIcon="1" r:id="rId2" imgW="609600" imgH="523875" progId="Package">
                  <p:embed/>
                  <p:pic>
                    <p:nvPicPr>
                      <p:cNvPr id="0" name="图片 146512"/>
                      <p:cNvPicPr/>
                      <p:nvPr/>
                    </p:nvPicPr>
                    <p:blipFill>
                      <a:blip r:embed="rId3"/>
                      <a:stretch>
                        <a:fillRect/>
                      </a:stretch>
                    </p:blipFill>
                    <p:spPr>
                      <a:xfrm>
                        <a:off x="4626421" y="4740317"/>
                        <a:ext cx="432048" cy="372226"/>
                      </a:xfrm>
                      <a:prstGeom prst="rect">
                        <a:avLst/>
                      </a:prstGeom>
                    </p:spPr>
                  </p:pic>
                </p:oleObj>
              </mc:Fallback>
            </mc:AlternateContent>
          </a:graphicData>
        </a:graphic>
      </p:graphicFrame>
      <p:sp>
        <p:nvSpPr>
          <p:cNvPr id="4" name="TextBox 3"/>
          <p:cNvSpPr txBox="1"/>
          <p:nvPr/>
        </p:nvSpPr>
        <p:spPr>
          <a:xfrm>
            <a:off x="4734433" y="2232223"/>
            <a:ext cx="4428492" cy="2585323"/>
          </a:xfrm>
          <a:prstGeom prst="rect">
            <a:avLst/>
          </a:prstGeom>
          <a:noFill/>
        </p:spPr>
        <p:txBody>
          <a:bodyPr wrap="square" rtlCol="0">
            <a:spAutoFit/>
          </a:bodyPr>
          <a:lstStyle/>
          <a:p>
            <a:r>
              <a:rPr lang="zh-CN" altLang="en-US"/>
              <a:t>小</a:t>
            </a:r>
            <a:r>
              <a:rPr lang="zh-CN" altLang="en-US" smtClean="0"/>
              <a:t>结</a:t>
            </a:r>
            <a:r>
              <a:rPr lang="en-US" altLang="zh-CN" smtClean="0"/>
              <a:t>:</a:t>
            </a:r>
            <a:endParaRPr lang="en-US" altLang="zh-CN" smtClean="0"/>
          </a:p>
          <a:p>
            <a:pPr marL="342900" indent="-342900">
              <a:buAutoNum type="arabicParenR"/>
            </a:pPr>
            <a:r>
              <a:rPr lang="zh-CN" altLang="en-US" smtClean="0"/>
              <a:t>链表是以节点的方式来存储</a:t>
            </a:r>
            <a:r>
              <a:rPr lang="en-US" altLang="zh-CN" smtClean="0"/>
              <a:t>,</a:t>
            </a:r>
            <a:r>
              <a:rPr lang="zh-CN" altLang="en-US" smtClean="0"/>
              <a:t>是链式存储</a:t>
            </a:r>
            <a:endParaRPr lang="en-US" altLang="zh-CN" smtClean="0"/>
          </a:p>
          <a:p>
            <a:pPr marL="342900" indent="-342900">
              <a:buAutoNum type="arabicParenR"/>
            </a:pPr>
            <a:r>
              <a:rPr lang="zh-CN" altLang="en-US"/>
              <a:t>每</a:t>
            </a:r>
            <a:r>
              <a:rPr lang="zh-CN" altLang="en-US" smtClean="0"/>
              <a:t>个节点包含 </a:t>
            </a:r>
            <a:r>
              <a:rPr lang="en-US" altLang="zh-CN" smtClean="0"/>
              <a:t>data </a:t>
            </a:r>
            <a:r>
              <a:rPr lang="zh-CN" altLang="en-US" smtClean="0"/>
              <a:t>域， </a:t>
            </a:r>
            <a:r>
              <a:rPr lang="en-US" altLang="zh-CN" smtClean="0"/>
              <a:t>next </a:t>
            </a:r>
            <a:r>
              <a:rPr lang="zh-CN" altLang="en-US" smtClean="0"/>
              <a:t>域：指向下一个节点</a:t>
            </a:r>
            <a:r>
              <a:rPr lang="en-US" altLang="zh-CN" smtClean="0"/>
              <a:t>.</a:t>
            </a:r>
            <a:endParaRPr lang="en-US" altLang="zh-CN" smtClean="0"/>
          </a:p>
          <a:p>
            <a:pPr marL="342900" indent="-342900">
              <a:buAutoNum type="arabicParenR"/>
            </a:pPr>
            <a:r>
              <a:rPr lang="zh-CN" altLang="en-US"/>
              <a:t>如</a:t>
            </a:r>
            <a:r>
              <a:rPr lang="zh-CN" altLang="en-US" smtClean="0"/>
              <a:t>图：发现链表的</a:t>
            </a:r>
            <a:r>
              <a:rPr lang="zh-CN" altLang="en-US" b="1" smtClean="0"/>
              <a:t>各个节点不一定是连续存储</a:t>
            </a:r>
            <a:r>
              <a:rPr lang="en-US" altLang="zh-CN" smtClean="0"/>
              <a:t>.</a:t>
            </a:r>
            <a:endParaRPr lang="en-US" altLang="zh-CN" smtClean="0"/>
          </a:p>
          <a:p>
            <a:pPr marL="342900" indent="-342900">
              <a:buAutoNum type="arabicParenR"/>
            </a:pPr>
            <a:r>
              <a:rPr lang="zh-CN" altLang="en-US"/>
              <a:t>链</a:t>
            </a:r>
            <a:r>
              <a:rPr lang="zh-CN" altLang="en-US" smtClean="0"/>
              <a:t>表分带头节点的链表和没有头节点的链表，根据实际的需求来确定</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单链表</a:t>
            </a:r>
            <a:r>
              <a:rPr lang="zh-CN" altLang="en-US" sz="2200" b="1"/>
              <a:t>介绍</a:t>
            </a:r>
            <a:endParaRPr lang="en-US" altLang="zh-CN" sz="2200" b="1"/>
          </a:p>
        </p:txBody>
      </p:sp>
      <p:sp>
        <p:nvSpPr>
          <p:cNvPr id="2" name="TextBox 1"/>
          <p:cNvSpPr txBox="1"/>
          <p:nvPr/>
        </p:nvSpPr>
        <p:spPr>
          <a:xfrm>
            <a:off x="665981" y="1368127"/>
            <a:ext cx="8136904" cy="3170099"/>
          </a:xfrm>
          <a:prstGeom prst="rect">
            <a:avLst/>
          </a:prstGeom>
          <a:noFill/>
        </p:spPr>
        <p:txBody>
          <a:bodyPr wrap="square" rtlCol="0">
            <a:spAutoFit/>
          </a:bodyPr>
          <a:lstStyle/>
          <a:p>
            <a:endParaRPr lang="en-US" altLang="zh-CN" sz="2000"/>
          </a:p>
          <a:p>
            <a:r>
              <a:rPr lang="zh-CN" altLang="en-US" smtClean="0"/>
              <a:t>单</a:t>
            </a:r>
            <a:r>
              <a:rPr lang="zh-CN" altLang="en-US"/>
              <a:t>链</a:t>
            </a:r>
            <a:r>
              <a:rPr lang="zh-CN" altLang="en-US" smtClean="0"/>
              <a:t>表</a:t>
            </a:r>
            <a:r>
              <a:rPr lang="en-US" altLang="zh-CN" smtClean="0"/>
              <a:t>(</a:t>
            </a:r>
            <a:r>
              <a:rPr lang="zh-CN" altLang="en-US" smtClean="0"/>
              <a:t>带头</a:t>
            </a:r>
            <a:r>
              <a:rPr lang="zh-CN" altLang="en-US"/>
              <a:t>结</a:t>
            </a:r>
            <a:r>
              <a:rPr lang="zh-CN" altLang="en-US" smtClean="0"/>
              <a:t>点</a:t>
            </a:r>
            <a:r>
              <a:rPr lang="en-US" altLang="zh-CN" smtClean="0"/>
              <a:t>) </a:t>
            </a:r>
            <a:r>
              <a:rPr lang="zh-CN" altLang="en-US" b="1" smtClean="0"/>
              <a:t>逻</a:t>
            </a:r>
            <a:r>
              <a:rPr lang="zh-CN" altLang="en-US" b="1"/>
              <a:t>辑结构</a:t>
            </a:r>
            <a:r>
              <a:rPr lang="zh-CN" altLang="en-US"/>
              <a:t>示意图如下</a:t>
            </a:r>
            <a:endParaRPr lang="en-US" altLang="zh-CN"/>
          </a:p>
          <a:p>
            <a:endParaRPr lang="en-US" altLang="zh-CN" smtClean="0"/>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578" y="2232223"/>
            <a:ext cx="59340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zh-CN" altLang="en-US" sz="2200" b="1"/>
              <a:t>链表的应用实例</a:t>
            </a:r>
            <a:endParaRPr lang="en-US" altLang="zh-CN" sz="2200" b="1"/>
          </a:p>
        </p:txBody>
      </p:sp>
      <p:sp>
        <p:nvSpPr>
          <p:cNvPr id="2" name="TextBox 1"/>
          <p:cNvSpPr txBox="1"/>
          <p:nvPr/>
        </p:nvSpPr>
        <p:spPr>
          <a:xfrm>
            <a:off x="665981" y="1224111"/>
            <a:ext cx="8136904" cy="4154984"/>
          </a:xfrm>
          <a:prstGeom prst="rect">
            <a:avLst/>
          </a:prstGeom>
          <a:noFill/>
        </p:spPr>
        <p:txBody>
          <a:bodyPr wrap="square" rtlCol="0">
            <a:spAutoFit/>
          </a:bodyPr>
          <a:lstStyle/>
          <a:p>
            <a:endParaRPr lang="en-US" altLang="zh-CN" smtClean="0"/>
          </a:p>
          <a:p>
            <a:r>
              <a:rPr lang="zh-CN" altLang="en-US" smtClean="0"/>
              <a:t>使</a:t>
            </a:r>
            <a:r>
              <a:rPr lang="zh-CN" altLang="en-US"/>
              <a:t>用带</a:t>
            </a:r>
            <a:r>
              <a:rPr lang="en-US" altLang="zh-CN"/>
              <a:t>head</a:t>
            </a:r>
            <a:r>
              <a:rPr lang="zh-CN" altLang="en-US"/>
              <a:t>头的</a:t>
            </a:r>
            <a:r>
              <a:rPr lang="zh-CN" altLang="en-US" sz="2000" b="1">
                <a:solidFill>
                  <a:srgbClr val="FF0000"/>
                </a:solidFill>
              </a:rPr>
              <a:t>单向链表</a:t>
            </a:r>
            <a:r>
              <a:rPr lang="zh-CN" altLang="en-US"/>
              <a:t>实现 </a:t>
            </a:r>
            <a:r>
              <a:rPr lang="en-US" altLang="zh-CN"/>
              <a:t>–</a:t>
            </a:r>
            <a:r>
              <a:rPr lang="zh-CN" altLang="en-US"/>
              <a:t>水浒英雄排行榜管</a:t>
            </a:r>
            <a:r>
              <a:rPr lang="zh-CN" altLang="en-US" smtClean="0"/>
              <a:t>理</a:t>
            </a:r>
            <a:endParaRPr lang="en-US" altLang="zh-CN" smtClean="0"/>
          </a:p>
          <a:p>
            <a:pPr marL="342900" indent="-342900">
              <a:buAutoNum type="arabicParenR"/>
            </a:pPr>
            <a:r>
              <a:rPr lang="zh-CN" altLang="en-US" sz="1600" smtClean="0"/>
              <a:t>完</a:t>
            </a:r>
            <a:r>
              <a:rPr lang="zh-CN" altLang="en-US" sz="1600"/>
              <a:t>成对英雄人物的</a:t>
            </a:r>
            <a:r>
              <a:rPr lang="zh-CN" altLang="en-US" sz="1600" b="1"/>
              <a:t>增删改查</a:t>
            </a:r>
            <a:r>
              <a:rPr lang="zh-CN" altLang="en-US" sz="1600"/>
              <a:t>操</a:t>
            </a:r>
            <a:r>
              <a:rPr lang="zh-CN" altLang="en-US" sz="1600" smtClean="0"/>
              <a:t>作， 注</a:t>
            </a:r>
            <a:r>
              <a:rPr lang="en-US" altLang="zh-CN" sz="1600" smtClean="0"/>
              <a:t>: </a:t>
            </a:r>
            <a:r>
              <a:rPr lang="zh-CN" altLang="en-US" sz="1600" b="1" smtClean="0">
                <a:solidFill>
                  <a:srgbClr val="FF0000"/>
                </a:solidFill>
              </a:rPr>
              <a:t>删除和修改</a:t>
            </a:r>
            <a:r>
              <a:rPr lang="en-US" altLang="zh-CN" sz="1600" b="1" smtClean="0">
                <a:solidFill>
                  <a:srgbClr val="FF0000"/>
                </a:solidFill>
              </a:rPr>
              <a:t>,</a:t>
            </a:r>
            <a:r>
              <a:rPr lang="zh-CN" altLang="en-US" sz="1600" b="1" smtClean="0">
                <a:solidFill>
                  <a:srgbClr val="FF0000"/>
                </a:solidFill>
              </a:rPr>
              <a:t>查找</a:t>
            </a:r>
            <a:br>
              <a:rPr lang="en-US" altLang="zh-CN" sz="1600" b="1" smtClean="0">
                <a:solidFill>
                  <a:srgbClr val="FF0000"/>
                </a:solidFill>
              </a:rPr>
            </a:br>
            <a:r>
              <a:rPr lang="zh-CN" altLang="en-US" sz="1600" b="1" smtClean="0"/>
              <a:t>可以考虑学员独立完成，也可带学员完成</a:t>
            </a:r>
            <a:endParaRPr lang="en-US" altLang="zh-CN" sz="1600" b="1"/>
          </a:p>
          <a:p>
            <a:pPr marL="342900" indent="-342900">
              <a:buAutoNum type="arabicParenR"/>
            </a:pPr>
            <a:r>
              <a:rPr lang="zh-CN" altLang="en-US" sz="1600" smtClean="0"/>
              <a:t>第一种方法在添加英雄时，直接添加到链表的尾部</a:t>
            </a:r>
            <a:endParaRPr lang="en-US" altLang="zh-CN" sz="1600" smtClean="0"/>
          </a:p>
          <a:p>
            <a:pPr marL="342900" indent="-342900">
              <a:buAutoNum type="arabicParenR"/>
            </a:pPr>
            <a:r>
              <a:rPr lang="zh-CN" altLang="en-US" sz="1600" b="1"/>
              <a:t>第二</a:t>
            </a:r>
            <a:r>
              <a:rPr lang="zh-CN" altLang="en-US" sz="1600" b="1" smtClean="0"/>
              <a:t>种方式在添加英雄时</a:t>
            </a:r>
            <a:r>
              <a:rPr lang="zh-CN" altLang="en-US" sz="1600" smtClean="0"/>
              <a:t>，根据排名将英雄插入到指定位置</a:t>
            </a:r>
            <a:br>
              <a:rPr lang="en-US" altLang="zh-CN" sz="1600" smtClean="0"/>
            </a:br>
            <a:r>
              <a:rPr lang="en-US" altLang="zh-CN" sz="1600" smtClean="0"/>
              <a:t>(</a:t>
            </a:r>
            <a:r>
              <a:rPr lang="zh-CN" altLang="en-US" sz="1600"/>
              <a:t>如</a:t>
            </a:r>
            <a:r>
              <a:rPr lang="zh-CN" altLang="en-US" sz="1600" smtClean="0"/>
              <a:t>果有这个排名，则添加失败，并给出提示</a:t>
            </a:r>
            <a:r>
              <a:rPr lang="en-US" altLang="zh-CN" sz="1600" smtClean="0"/>
              <a:t>)</a:t>
            </a:r>
            <a:endParaRPr lang="en-US" altLang="zh-CN" sz="1600" smtClean="0"/>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zh-CN" altLang="en-US"/>
          </a:p>
        </p:txBody>
      </p:sp>
      <p:pic>
        <p:nvPicPr>
          <p:cNvPr id="4"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3348447"/>
            <a:ext cx="2698175" cy="149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2174" y="4966073"/>
            <a:ext cx="2698175" cy="307777"/>
          </a:xfrm>
          <a:prstGeom prst="rect">
            <a:avLst/>
          </a:prstGeom>
          <a:noFill/>
        </p:spPr>
        <p:txBody>
          <a:bodyPr wrap="none" rtlCol="0">
            <a:spAutoFit/>
          </a:bodyPr>
          <a:lstStyle/>
          <a:p>
            <a:r>
              <a:rPr lang="zh-CN" altLang="en-US" sz="1400"/>
              <a:t>为</a:t>
            </a:r>
            <a:r>
              <a:rPr lang="zh-CN" altLang="en-US" sz="1400" smtClean="0"/>
              <a:t>方便学员理解，可画出示意图</a:t>
            </a:r>
            <a:endParaRPr lang="zh-CN" altLang="en-US" sz="1400"/>
          </a:p>
        </p:txBody>
      </p:sp>
      <p:sp>
        <p:nvSpPr>
          <p:cNvPr id="5" name="TextBox 4"/>
          <p:cNvSpPr txBox="1"/>
          <p:nvPr/>
        </p:nvSpPr>
        <p:spPr>
          <a:xfrm>
            <a:off x="3344223" y="3070374"/>
            <a:ext cx="3096344" cy="1938992"/>
          </a:xfrm>
          <a:prstGeom prst="rect">
            <a:avLst/>
          </a:prstGeom>
          <a:solidFill>
            <a:schemeClr val="bg1">
              <a:lumMod val="95000"/>
            </a:schemeClr>
          </a:solidFill>
        </p:spPr>
        <p:txBody>
          <a:bodyPr wrap="square" rtlCol="0">
            <a:spAutoFit/>
          </a:bodyPr>
          <a:lstStyle/>
          <a:p>
            <a:r>
              <a:rPr lang="en-US" altLang="zh-CN" sz="1000">
                <a:latin typeface="Arial" panose="020B0604020202020204" pitchFamily="34" charset="0"/>
                <a:cs typeface="Arial" panose="020B0604020202020204" pitchFamily="34" charset="0"/>
              </a:rPr>
              <a:t>class HeroNode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int 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String 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String nickname;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 next; // next </a:t>
            </a:r>
            <a:r>
              <a:rPr lang="zh-CN" altLang="en-US" sz="1000">
                <a:latin typeface="Arial" panose="020B0604020202020204" pitchFamily="34" charset="0"/>
                <a:cs typeface="Arial" panose="020B0604020202020204" pitchFamily="34" charset="0"/>
              </a:rPr>
              <a:t>默认为</a:t>
            </a:r>
            <a:r>
              <a:rPr lang="en-US" altLang="zh-CN" sz="1000" smtClean="0">
                <a:latin typeface="Arial" panose="020B0604020202020204" pitchFamily="34" charset="0"/>
                <a:cs typeface="Arial" panose="020B0604020202020204" pitchFamily="34" charset="0"/>
              </a:rPr>
              <a:t>null</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HeroNode(int hNo, String hName, String hNickname)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no = hNo;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name = hName;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nickname = hNickname;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
        <p:nvSpPr>
          <p:cNvPr id="8" name="TextBox 7"/>
          <p:cNvSpPr txBox="1"/>
          <p:nvPr/>
        </p:nvSpPr>
        <p:spPr>
          <a:xfrm>
            <a:off x="3373673" y="4303612"/>
            <a:ext cx="2782826" cy="1785104"/>
          </a:xfrm>
          <a:prstGeom prst="rect">
            <a:avLst/>
          </a:prstGeom>
          <a:solidFill>
            <a:schemeClr val="accent5">
              <a:lumMod val="20000"/>
              <a:lumOff val="80000"/>
            </a:schemeClr>
          </a:solidFill>
        </p:spPr>
        <p:txBody>
          <a:bodyPr wrap="square" rtlCol="0">
            <a:spAutoFit/>
          </a:bodyPr>
          <a:lstStyle/>
          <a:p>
            <a:r>
              <a:rPr lang="en-US" altLang="zh-CN" sz="1000">
                <a:latin typeface="Arial" panose="020B0604020202020204" pitchFamily="34" charset="0"/>
                <a:cs typeface="Arial" panose="020B0604020202020204" pitchFamily="34" charset="0"/>
              </a:rPr>
              <a:t>class SingleLinkedList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初始化一个头节点</a:t>
            </a:r>
            <a:endParaRPr lang="zh-CN" altLang="en-US" sz="1000">
              <a:latin typeface="Arial" panose="020B0604020202020204" pitchFamily="34" charset="0"/>
              <a:cs typeface="Arial" panose="020B0604020202020204" pitchFamily="34" charset="0"/>
            </a:endParaRPr>
          </a:p>
          <a:p>
            <a:r>
              <a:rPr lang="zh-CN" altLang="en-US" sz="10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private HeroNode head = new HeroNode(0, "", </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public void list()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HeroNode temp = head.next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public void del(int no) {</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HeroNode </a:t>
            </a:r>
            <a:r>
              <a:rPr lang="en-US" altLang="zh-CN" sz="1000">
                <a:latin typeface="Arial" panose="020B0604020202020204" pitchFamily="34" charset="0"/>
                <a:cs typeface="Arial" panose="020B0604020202020204" pitchFamily="34" charset="0"/>
              </a:rPr>
              <a:t>temp = head;</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boolean </a:t>
            </a:r>
            <a:r>
              <a:rPr lang="en-US" altLang="zh-CN" sz="1000">
                <a:latin typeface="Arial" panose="020B0604020202020204" pitchFamily="34" charset="0"/>
                <a:cs typeface="Arial" panose="020B0604020202020204" pitchFamily="34" charset="0"/>
              </a:rPr>
              <a:t>flag = false; // </a:t>
            </a:r>
            <a:r>
              <a:rPr lang="zh-CN" altLang="en-US" sz="1000">
                <a:latin typeface="Arial" panose="020B0604020202020204" pitchFamily="34" charset="0"/>
                <a:cs typeface="Arial" panose="020B0604020202020204" pitchFamily="34" charset="0"/>
              </a:rPr>
              <a:t>标志变量用于确定是否有要删除的节</a:t>
            </a:r>
            <a:r>
              <a:rPr lang="zh-CN" altLang="en-US" sz="1000" smtClean="0">
                <a:latin typeface="Arial" panose="020B0604020202020204" pitchFamily="34" charset="0"/>
                <a:cs typeface="Arial" panose="020B0604020202020204" pitchFamily="34" charset="0"/>
              </a:rPr>
              <a:t>点</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p:txBody>
      </p:sp>
      <p:pic>
        <p:nvPicPr>
          <p:cNvPr id="10379" name="Picture 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605" y="864071"/>
            <a:ext cx="3341935" cy="168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0" name="Picture 1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350" y="2903090"/>
            <a:ext cx="4056508" cy="262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nvGraphicFramePr>
        <p:xfrm>
          <a:off x="9004833" y="2088042"/>
          <a:ext cx="534707" cy="460671"/>
        </p:xfrm>
        <a:graphic>
          <a:graphicData uri="http://schemas.openxmlformats.org/presentationml/2006/ole">
            <mc:AlternateContent xmlns:mc="http://schemas.openxmlformats.org/markup-compatibility/2006">
              <mc:Choice xmlns:v="urn:schemas-microsoft-com:vml" Requires="v">
                <p:oleObj spid="_x0000_s10759" name="包装程序外壳对象" showAsIcon="1" r:id="rId4" imgW="609600" imgH="523875" progId="Package">
                  <p:embed/>
                </p:oleObj>
              </mc:Choice>
              <mc:Fallback>
                <p:oleObj name="包装程序外壳对象" showAsIcon="1" r:id="rId4" imgW="609600" imgH="523875" progId="Package">
                  <p:embed/>
                  <p:pic>
                    <p:nvPicPr>
                      <p:cNvPr id="0" name="图片 10758"/>
                      <p:cNvPicPr/>
                      <p:nvPr/>
                    </p:nvPicPr>
                    <p:blipFill>
                      <a:blip r:embed="rId5"/>
                      <a:stretch>
                        <a:fillRect/>
                      </a:stretch>
                    </p:blipFill>
                    <p:spPr>
                      <a:xfrm>
                        <a:off x="9004833" y="2088042"/>
                        <a:ext cx="534707" cy="46067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9644766" y="3070374"/>
          <a:ext cx="486242" cy="418916"/>
        </p:xfrm>
        <a:graphic>
          <a:graphicData uri="http://schemas.openxmlformats.org/presentationml/2006/ole">
            <mc:AlternateContent xmlns:mc="http://schemas.openxmlformats.org/markup-compatibility/2006">
              <mc:Choice xmlns:v="urn:schemas-microsoft-com:vml" Requires="v">
                <p:oleObj spid="_x0000_s10760" name="包装程序外壳对象" showAsIcon="1" r:id="rId6" imgW="609600" imgH="523875" progId="Package">
                  <p:embed/>
                </p:oleObj>
              </mc:Choice>
              <mc:Fallback>
                <p:oleObj name="包装程序外壳对象" showAsIcon="1" r:id="rId6" imgW="609600" imgH="523875" progId="Package">
                  <p:embed/>
                  <p:pic>
                    <p:nvPicPr>
                      <p:cNvPr id="0" name="图片 10759"/>
                      <p:cNvPicPr/>
                      <p:nvPr/>
                    </p:nvPicPr>
                    <p:blipFill>
                      <a:blip r:embed="rId7"/>
                      <a:stretch>
                        <a:fillRect/>
                      </a:stretch>
                    </p:blipFill>
                    <p:spPr>
                      <a:xfrm>
                        <a:off x="9644766" y="3070374"/>
                        <a:ext cx="486242" cy="41891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zh-CN" altLang="en-US" sz="2200" b="1"/>
              <a:t>链表面试题</a:t>
            </a:r>
            <a:r>
              <a:rPr lang="en-US" altLang="zh-CN" sz="2200" b="1"/>
              <a:t>(</a:t>
            </a:r>
            <a:r>
              <a:rPr lang="zh-CN" altLang="en-US" sz="2200" b="1"/>
              <a:t>新浪、百度、腾讯</a:t>
            </a:r>
            <a:r>
              <a:rPr lang="en-US" altLang="zh-CN" sz="2200" b="1"/>
              <a:t>)</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mtClean="0"/>
          </a:p>
          <a:p>
            <a:endParaRPr lang="en-US" altLang="zh-CN" smtClean="0"/>
          </a:p>
          <a:p>
            <a:r>
              <a:rPr lang="zh-CN" altLang="en-US"/>
              <a:t>单链</a:t>
            </a:r>
            <a:r>
              <a:rPr lang="zh-CN" altLang="en-US" smtClean="0"/>
              <a:t>表的常见面试题有如下</a:t>
            </a:r>
            <a:r>
              <a:rPr lang="en-US" altLang="zh-CN" smtClean="0"/>
              <a:t>:</a:t>
            </a:r>
            <a:endParaRPr lang="en-US" altLang="zh-CN" smtClean="0"/>
          </a:p>
          <a:p>
            <a:pPr marL="342900" indent="-342900">
              <a:buAutoNum type="arabicParenR"/>
            </a:pPr>
            <a:r>
              <a:rPr lang="zh-CN" altLang="en-US" smtClean="0"/>
              <a:t>求</a:t>
            </a:r>
            <a:r>
              <a:rPr lang="zh-CN" altLang="en-US"/>
              <a:t>单链表</a:t>
            </a:r>
            <a:r>
              <a:rPr lang="zh-CN" altLang="en-US" smtClean="0"/>
              <a:t>中有效节</a:t>
            </a:r>
            <a:r>
              <a:rPr lang="zh-CN" altLang="en-US"/>
              <a:t>点的个</a:t>
            </a:r>
            <a:r>
              <a:rPr lang="zh-CN" altLang="en-US" smtClean="0"/>
              <a:t>数</a:t>
            </a:r>
            <a:endParaRPr lang="en-US" altLang="zh-CN" smtClean="0"/>
          </a:p>
          <a:p>
            <a:pPr marL="342900" indent="-342900">
              <a:buAutoNum type="arabicParenR"/>
            </a:pPr>
            <a:r>
              <a:rPr lang="zh-CN" altLang="en-US" smtClean="0"/>
              <a:t>查</a:t>
            </a:r>
            <a:r>
              <a:rPr lang="zh-CN" altLang="en-US"/>
              <a:t>找单链表中的倒数第</a:t>
            </a:r>
            <a:r>
              <a:rPr lang="en-US" altLang="zh-CN"/>
              <a:t>k</a:t>
            </a:r>
            <a:r>
              <a:rPr lang="zh-CN" altLang="en-US"/>
              <a:t>个结</a:t>
            </a:r>
            <a:r>
              <a:rPr lang="zh-CN" altLang="en-US" smtClean="0"/>
              <a:t>点</a:t>
            </a:r>
            <a:r>
              <a:rPr lang="zh-CN" altLang="en-US"/>
              <a:t> </a:t>
            </a:r>
            <a:r>
              <a:rPr lang="en-US" altLang="zh-CN" smtClean="0"/>
              <a:t>【</a:t>
            </a:r>
            <a:r>
              <a:rPr lang="zh-CN" altLang="en-US" smtClean="0"/>
              <a:t>新浪面试题</a:t>
            </a:r>
            <a:r>
              <a:rPr lang="en-US" altLang="zh-CN" smtClean="0"/>
              <a:t>】</a:t>
            </a:r>
            <a:endParaRPr lang="en-US" altLang="zh-CN" smtClean="0"/>
          </a:p>
          <a:p>
            <a:pPr marL="342900" indent="-342900">
              <a:buAutoNum type="arabicParenR"/>
            </a:pPr>
            <a:r>
              <a:rPr lang="zh-CN" altLang="en-US" smtClean="0"/>
              <a:t>单</a:t>
            </a:r>
            <a:r>
              <a:rPr lang="zh-CN" altLang="en-US"/>
              <a:t>链表的反转</a:t>
            </a:r>
            <a:r>
              <a:rPr lang="en-US" altLang="zh-CN" smtClean="0"/>
              <a:t>【</a:t>
            </a:r>
            <a:r>
              <a:rPr lang="zh-CN" altLang="en-US"/>
              <a:t>腾</a:t>
            </a:r>
            <a:r>
              <a:rPr lang="zh-CN" altLang="en-US" smtClean="0"/>
              <a:t>讯面试题，有点难度</a:t>
            </a:r>
            <a:r>
              <a:rPr lang="en-US" altLang="zh-CN" smtClean="0"/>
              <a:t>】</a:t>
            </a:r>
            <a:endParaRPr lang="en-US" altLang="zh-CN" smtClean="0"/>
          </a:p>
          <a:p>
            <a:pPr marL="342900" indent="-342900">
              <a:buAutoNum type="arabicParenR"/>
            </a:pPr>
            <a:r>
              <a:rPr lang="zh-CN" altLang="en-US" smtClean="0"/>
              <a:t>从</a:t>
            </a:r>
            <a:r>
              <a:rPr lang="zh-CN" altLang="en-US"/>
              <a:t>尾到头打印单链</a:t>
            </a:r>
            <a:r>
              <a:rPr lang="zh-CN" altLang="en-US" smtClean="0"/>
              <a:t>表 </a:t>
            </a:r>
            <a:r>
              <a:rPr lang="en-US" altLang="zh-CN" smtClean="0"/>
              <a:t>【</a:t>
            </a:r>
            <a:r>
              <a:rPr lang="zh-CN" altLang="en-US"/>
              <a:t>百</a:t>
            </a:r>
            <a:r>
              <a:rPr lang="zh-CN" altLang="en-US" smtClean="0"/>
              <a:t>度，</a:t>
            </a:r>
            <a:r>
              <a:rPr lang="zh-CN" altLang="en-US"/>
              <a:t>要</a:t>
            </a:r>
            <a:r>
              <a:rPr lang="zh-CN" altLang="en-US" smtClean="0"/>
              <a:t>求</a:t>
            </a:r>
            <a:r>
              <a:rPr lang="zh-CN" altLang="en-US"/>
              <a:t>方</a:t>
            </a:r>
            <a:r>
              <a:rPr lang="zh-CN" altLang="en-US" smtClean="0"/>
              <a:t>式</a:t>
            </a:r>
            <a:r>
              <a:rPr lang="en-US" altLang="zh-CN" smtClean="0"/>
              <a:t>1</a:t>
            </a:r>
            <a:r>
              <a:rPr lang="zh-CN" altLang="en-US" smtClean="0"/>
              <a:t>：反向遍历 。</a:t>
            </a:r>
            <a:r>
              <a:rPr lang="en-US" altLang="zh-CN" smtClean="0"/>
              <a:t> </a:t>
            </a:r>
            <a:r>
              <a:rPr lang="zh-CN" altLang="en-US" smtClean="0"/>
              <a:t>方式</a:t>
            </a:r>
            <a:r>
              <a:rPr lang="en-US" altLang="zh-CN" smtClean="0"/>
              <a:t>2</a:t>
            </a:r>
            <a:r>
              <a:rPr lang="zh-CN" altLang="en-US" smtClean="0"/>
              <a:t>：</a:t>
            </a:r>
            <a:r>
              <a:rPr lang="en-US" altLang="zh-CN" smtClean="0"/>
              <a:t>Stack</a:t>
            </a:r>
            <a:r>
              <a:rPr lang="zh-CN" altLang="en-US" smtClean="0"/>
              <a:t>栈</a:t>
            </a:r>
            <a:r>
              <a:rPr lang="en-US" altLang="zh-CN" smtClean="0"/>
              <a:t>】</a:t>
            </a:r>
            <a:endParaRPr lang="en-US" altLang="zh-CN" smtClean="0"/>
          </a:p>
          <a:p>
            <a:pPr marL="342900" indent="-342900">
              <a:buFontTx/>
              <a:buAutoNum type="arabicParenR"/>
            </a:pPr>
            <a:r>
              <a:rPr lang="zh-CN" altLang="en-US"/>
              <a:t>合并两个有序的单链表，合并之后的链表依然有序</a:t>
            </a:r>
            <a:r>
              <a:rPr lang="en-US" altLang="zh-CN"/>
              <a:t>【</a:t>
            </a:r>
            <a:r>
              <a:rPr lang="zh-CN" altLang="en-US"/>
              <a:t>课</a:t>
            </a:r>
            <a:r>
              <a:rPr lang="zh-CN" altLang="en-US" smtClean="0"/>
              <a:t>后</a:t>
            </a:r>
            <a:r>
              <a:rPr lang="zh-CN" altLang="en-US"/>
              <a:t>练习</a:t>
            </a:r>
            <a:r>
              <a:rPr lang="en-US" altLang="zh-CN" smtClean="0"/>
              <a:t>.】</a:t>
            </a:r>
            <a:endParaRPr lang="zh-CN" altLang="en-US"/>
          </a:p>
          <a:p>
            <a:endParaRPr lang="en-US" altLang="zh-CN" smtClean="0"/>
          </a:p>
          <a:p>
            <a:r>
              <a:rPr lang="zh-CN" altLang="en-US"/>
              <a:t>直</a:t>
            </a:r>
            <a:r>
              <a:rPr lang="zh-CN" altLang="en-US" smtClean="0"/>
              <a:t>接看老师代码演示。</a:t>
            </a:r>
            <a:endParaRPr lang="en-US" altLang="zh-CN"/>
          </a:p>
          <a:p>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双</a:t>
            </a:r>
            <a:r>
              <a:rPr lang="zh-CN" altLang="en-US" sz="2200" b="1"/>
              <a:t>向链</a:t>
            </a:r>
            <a:r>
              <a:rPr lang="zh-CN" altLang="en-US" sz="2200" b="1" smtClean="0"/>
              <a:t>表应</a:t>
            </a:r>
            <a:r>
              <a:rPr lang="zh-CN" altLang="en-US" sz="2200" b="1"/>
              <a:t>用实例</a:t>
            </a:r>
            <a:endParaRPr lang="en-US" altLang="zh-CN" sz="2200" b="1"/>
          </a:p>
        </p:txBody>
      </p:sp>
      <p:sp>
        <p:nvSpPr>
          <p:cNvPr id="2" name="TextBox 1"/>
          <p:cNvSpPr txBox="1"/>
          <p:nvPr/>
        </p:nvSpPr>
        <p:spPr>
          <a:xfrm>
            <a:off x="233933" y="1152103"/>
            <a:ext cx="8136904" cy="4708981"/>
          </a:xfrm>
          <a:prstGeom prst="rect">
            <a:avLst/>
          </a:prstGeom>
          <a:noFill/>
        </p:spPr>
        <p:txBody>
          <a:bodyPr wrap="square" rtlCol="0">
            <a:spAutoFit/>
          </a:bodyPr>
          <a:lstStyle/>
          <a:p>
            <a:endParaRPr lang="en-US" altLang="zh-CN" sz="2000"/>
          </a:p>
          <a:p>
            <a:r>
              <a:rPr lang="zh-CN" altLang="en-US" smtClean="0"/>
              <a:t>使</a:t>
            </a:r>
            <a:r>
              <a:rPr lang="zh-CN" altLang="en-US"/>
              <a:t>用带</a:t>
            </a:r>
            <a:r>
              <a:rPr lang="en-US" altLang="zh-CN"/>
              <a:t>head</a:t>
            </a:r>
            <a:r>
              <a:rPr lang="zh-CN" altLang="en-US"/>
              <a:t>头</a:t>
            </a:r>
            <a:r>
              <a:rPr lang="zh-CN" altLang="en-US" smtClean="0"/>
              <a:t>的</a:t>
            </a:r>
            <a:r>
              <a:rPr lang="zh-CN" altLang="en-US" sz="2000" b="1" smtClean="0">
                <a:solidFill>
                  <a:srgbClr val="FF0000"/>
                </a:solidFill>
              </a:rPr>
              <a:t>双向链</a:t>
            </a:r>
            <a:r>
              <a:rPr lang="zh-CN" altLang="en-US" sz="2000" b="1">
                <a:solidFill>
                  <a:srgbClr val="FF0000"/>
                </a:solidFill>
              </a:rPr>
              <a:t>表</a:t>
            </a:r>
            <a:r>
              <a:rPr lang="zh-CN" altLang="en-US"/>
              <a:t>实现 </a:t>
            </a:r>
            <a:r>
              <a:rPr lang="en-US" altLang="zh-CN"/>
              <a:t>–</a:t>
            </a:r>
            <a:r>
              <a:rPr lang="zh-CN" altLang="en-US"/>
              <a:t>水浒英雄排行</a:t>
            </a:r>
            <a:r>
              <a:rPr lang="zh-CN" altLang="en-US" smtClean="0"/>
              <a:t>榜</a:t>
            </a:r>
            <a:endParaRPr lang="en-US" altLang="zh-CN" smtClean="0"/>
          </a:p>
          <a:p>
            <a:r>
              <a:rPr lang="zh-CN" altLang="en-US" smtClean="0"/>
              <a:t>管理单</a:t>
            </a:r>
            <a:r>
              <a:rPr lang="zh-CN" altLang="en-US"/>
              <a:t>向链表的缺点分析</a:t>
            </a:r>
            <a:r>
              <a:rPr lang="en-US" altLang="zh-CN" smtClean="0"/>
              <a:t>:</a:t>
            </a:r>
            <a:r>
              <a:rPr lang="zh-CN" altLang="en-US"/>
              <a:t> </a:t>
            </a:r>
            <a:endParaRPr lang="en-US" altLang="zh-CN" smtClean="0"/>
          </a:p>
          <a:p>
            <a:pPr marL="342900" indent="-342900">
              <a:buAutoNum type="arabicParenR"/>
            </a:pPr>
            <a:r>
              <a:rPr lang="zh-CN" altLang="en-US" sz="1600" smtClean="0"/>
              <a:t>单向链表，</a:t>
            </a:r>
            <a:r>
              <a:rPr lang="zh-CN" altLang="en-US" sz="1600" b="1" smtClean="0"/>
              <a:t>查找的方向只能是一个方向</a:t>
            </a:r>
            <a:r>
              <a:rPr lang="zh-CN" altLang="en-US" sz="1600" smtClean="0"/>
              <a:t>，而双向链</a:t>
            </a:r>
            <a:br>
              <a:rPr lang="en-US" altLang="zh-CN" sz="1600" smtClean="0"/>
            </a:br>
            <a:r>
              <a:rPr lang="zh-CN" altLang="en-US" sz="1600" smtClean="0"/>
              <a:t>表可以向前或者向后查找。</a:t>
            </a:r>
            <a:endParaRPr lang="en-US" altLang="zh-CN" sz="1600" smtClean="0"/>
          </a:p>
          <a:p>
            <a:pPr marL="342900" indent="-342900">
              <a:buAutoNum type="arabicParenR"/>
            </a:pPr>
            <a:r>
              <a:rPr lang="zh-CN" altLang="en-US" sz="1600" smtClean="0"/>
              <a:t>单向链表不</a:t>
            </a:r>
            <a:r>
              <a:rPr lang="zh-CN" altLang="en-US" sz="1600"/>
              <a:t>能自我删除，需要靠辅助节点 </a:t>
            </a:r>
            <a:r>
              <a:rPr lang="zh-CN" altLang="en-US" sz="1600" smtClean="0"/>
              <a:t>，而</a:t>
            </a:r>
            <a:r>
              <a:rPr lang="zh-CN" altLang="en-US" sz="1600"/>
              <a:t>双</a:t>
            </a:r>
            <a:r>
              <a:rPr lang="zh-CN" altLang="en-US" sz="1600" smtClean="0"/>
              <a:t>向</a:t>
            </a:r>
            <a:br>
              <a:rPr lang="en-US" altLang="zh-CN" sz="1600" smtClean="0"/>
            </a:br>
            <a:r>
              <a:rPr lang="zh-CN" altLang="en-US" sz="1600" smtClean="0"/>
              <a:t>链</a:t>
            </a:r>
            <a:r>
              <a:rPr lang="zh-CN" altLang="en-US" sz="1600"/>
              <a:t>表，则可以</a:t>
            </a:r>
            <a:r>
              <a:rPr lang="zh-CN" altLang="en-US" sz="1600" b="1">
                <a:solidFill>
                  <a:srgbClr val="EA0000"/>
                </a:solidFill>
              </a:rPr>
              <a:t>自我删</a:t>
            </a:r>
            <a:r>
              <a:rPr lang="zh-CN" altLang="en-US" sz="1600" b="1" smtClean="0">
                <a:solidFill>
                  <a:srgbClr val="EA0000"/>
                </a:solidFill>
              </a:rPr>
              <a:t>除</a:t>
            </a:r>
            <a:r>
              <a:rPr lang="zh-CN" altLang="en-US" sz="1600" smtClean="0"/>
              <a:t>，</a:t>
            </a:r>
            <a:r>
              <a:rPr lang="zh-CN" altLang="en-US" sz="1600"/>
              <a:t>所</a:t>
            </a:r>
            <a:r>
              <a:rPr lang="zh-CN" altLang="en-US" sz="1600" smtClean="0"/>
              <a:t>以前面我们单链表删除</a:t>
            </a:r>
            <a:br>
              <a:rPr lang="en-US" altLang="zh-CN" sz="1600" smtClean="0"/>
            </a:br>
            <a:r>
              <a:rPr lang="zh-CN" altLang="en-US" sz="1600" smtClean="0"/>
              <a:t>时节点，总是找到</a:t>
            </a:r>
            <a:r>
              <a:rPr lang="en-US" altLang="zh-CN" sz="1600" smtClean="0"/>
              <a:t>temp,temp</a:t>
            </a:r>
            <a:r>
              <a:rPr lang="zh-CN" altLang="en-US" sz="1600" smtClean="0"/>
              <a:t>是待删除节点的前一</a:t>
            </a:r>
            <a:br>
              <a:rPr lang="en-US" altLang="zh-CN" sz="1600" smtClean="0"/>
            </a:br>
            <a:r>
              <a:rPr lang="zh-CN" altLang="en-US" sz="1600" smtClean="0"/>
              <a:t>个节点</a:t>
            </a:r>
            <a:r>
              <a:rPr lang="en-US" altLang="zh-CN" sz="1600" smtClean="0"/>
              <a:t>(</a:t>
            </a:r>
            <a:r>
              <a:rPr lang="zh-CN" altLang="en-US" sz="1600" smtClean="0">
                <a:solidFill>
                  <a:srgbClr val="FF0000"/>
                </a:solidFill>
              </a:rPr>
              <a:t>认真体会</a:t>
            </a:r>
            <a:r>
              <a:rPr lang="en-US" altLang="zh-CN" sz="1600" smtClean="0"/>
              <a:t>)</a:t>
            </a:r>
            <a:r>
              <a:rPr lang="en-US" altLang="zh-CN" smtClean="0"/>
              <a:t>.</a:t>
            </a:r>
            <a:endParaRPr lang="en-US" altLang="zh-CN" smtClean="0"/>
          </a:p>
          <a:p>
            <a:pPr marL="342900" indent="-342900">
              <a:buAutoNum type="arabicParenR"/>
            </a:pPr>
            <a:r>
              <a:rPr lang="zh-CN" altLang="en-US"/>
              <a:t>示意</a:t>
            </a:r>
            <a:r>
              <a:rPr lang="zh-CN" altLang="en-US" smtClean="0"/>
              <a:t>图帮助理解</a:t>
            </a:r>
            <a:r>
              <a:rPr lang="zh-CN" altLang="en-US"/>
              <a:t>删</a:t>
            </a:r>
            <a:r>
              <a:rPr lang="zh-CN" altLang="en-US" smtClean="0"/>
              <a:t>除 </a:t>
            </a:r>
            <a:endParaRPr lang="en-US" altLang="zh-CN"/>
          </a:p>
          <a:p>
            <a:endParaRPr lang="en-US" altLang="zh-CN" smtClean="0"/>
          </a:p>
          <a:p>
            <a:r>
              <a:rPr lang="zh-CN" altLang="en-US" b="1" smtClean="0"/>
              <a:t>课堂作业和思路提示</a:t>
            </a:r>
            <a:r>
              <a:rPr lang="en-US" altLang="zh-CN" smtClean="0"/>
              <a:t>:</a:t>
            </a:r>
            <a:br>
              <a:rPr lang="en-US" altLang="zh-CN" smtClean="0"/>
            </a:br>
            <a:r>
              <a:rPr lang="zh-CN" altLang="en-US" smtClean="0"/>
              <a:t>双向链表的第二种添加方式</a:t>
            </a:r>
            <a:r>
              <a:rPr lang="en-US" altLang="zh-CN" smtClean="0"/>
              <a:t>,</a:t>
            </a:r>
            <a:r>
              <a:rPr lang="zh-CN" altLang="en-US" smtClean="0"/>
              <a:t>按照编号顺序 </a:t>
            </a:r>
            <a:r>
              <a:rPr lang="en-US" altLang="zh-CN" smtClean="0"/>
              <a:t>[</a:t>
            </a:r>
            <a:r>
              <a:rPr lang="zh-CN" altLang="en-US" sz="1100" smtClean="0"/>
              <a:t>示意图</a:t>
            </a:r>
            <a:r>
              <a:rPr lang="en-US" altLang="zh-CN" smtClean="0"/>
              <a:t>]</a:t>
            </a:r>
            <a:endParaRPr lang="en-US" altLang="zh-CN" smtClean="0"/>
          </a:p>
          <a:p>
            <a:r>
              <a:rPr lang="zh-CN" altLang="en-US"/>
              <a:t>按</a:t>
            </a:r>
            <a:r>
              <a:rPr lang="zh-CN" altLang="en-US" smtClean="0"/>
              <a:t>照单链表的顺序添加，稍作修改即可</a:t>
            </a:r>
            <a:r>
              <a:rPr lang="en-US" altLang="zh-CN" smtClean="0"/>
              <a:t>.</a:t>
            </a:r>
            <a:endParaRPr lang="en-US" altLang="zh-CN" smtClean="0"/>
          </a:p>
          <a:p>
            <a:endParaRPr lang="en-US" altLang="zh-CN" smtClean="0"/>
          </a:p>
          <a:p>
            <a:endParaRPr lang="en-US" altLang="zh-CN"/>
          </a:p>
          <a:p>
            <a:endParaRPr lang="en-US" altLang="zh-CN" smtClean="0"/>
          </a:p>
        </p:txBody>
      </p:sp>
      <p:sp>
        <p:nvSpPr>
          <p:cNvPr id="3" name="TextBox 2"/>
          <p:cNvSpPr txBox="1"/>
          <p:nvPr/>
        </p:nvSpPr>
        <p:spPr>
          <a:xfrm>
            <a:off x="5274493" y="864071"/>
            <a:ext cx="4213013" cy="4493538"/>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public void del(int no)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if </a:t>
            </a:r>
            <a:r>
              <a:rPr lang="en-US" altLang="zh-CN" sz="1100">
                <a:latin typeface="Arial" panose="020B0604020202020204" pitchFamily="34" charset="0"/>
                <a:cs typeface="Arial" panose="020B0604020202020204" pitchFamily="34" charset="0"/>
              </a:rPr>
              <a:t>(head.next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System.out.println("</a:t>
            </a:r>
            <a:r>
              <a:rPr lang="zh-CN" altLang="en-US" sz="1100">
                <a:latin typeface="Arial" panose="020B0604020202020204" pitchFamily="34" charset="0"/>
                <a:cs typeface="Arial" panose="020B0604020202020204" pitchFamily="34" charset="0"/>
              </a:rPr>
              <a:t>链表空</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HeroNode2 </a:t>
            </a:r>
            <a:r>
              <a:rPr lang="en-US" altLang="zh-CN" sz="1100">
                <a:latin typeface="Arial" panose="020B0604020202020204" pitchFamily="34" charset="0"/>
                <a:cs typeface="Arial" panose="020B0604020202020204" pitchFamily="34" charset="0"/>
              </a:rPr>
              <a:t>temp = head.next;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boolean </a:t>
            </a:r>
            <a:r>
              <a:rPr lang="en-US" altLang="zh-CN" sz="1100">
                <a:latin typeface="Arial" panose="020B0604020202020204" pitchFamily="34" charset="0"/>
                <a:cs typeface="Arial" panose="020B0604020202020204" pitchFamily="34" charset="0"/>
              </a:rPr>
              <a:t>flag = false; // </a:t>
            </a:r>
            <a:r>
              <a:rPr lang="zh-CN" altLang="en-US" sz="1100">
                <a:latin typeface="Arial" panose="020B0604020202020204" pitchFamily="34" charset="0"/>
                <a:cs typeface="Arial" panose="020B0604020202020204" pitchFamily="34" charset="0"/>
              </a:rPr>
              <a:t>标志变量用于确定是否有要删除的节点</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while </a:t>
            </a:r>
            <a:r>
              <a:rPr lang="en-US" altLang="zh-CN" sz="1100">
                <a:latin typeface="Arial" panose="020B0604020202020204" pitchFamily="34" charset="0"/>
                <a:cs typeface="Arial" panose="020B0604020202020204" pitchFamily="34" charset="0"/>
              </a:rPr>
              <a:t>(true)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(temp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break;</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(temp.no == no)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找到了</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flag = true;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break;</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 = temp.next; // temp</a:t>
            </a:r>
            <a:r>
              <a:rPr lang="zh-CN" altLang="en-US" sz="1100">
                <a:latin typeface="Arial" panose="020B0604020202020204" pitchFamily="34" charset="0"/>
                <a:cs typeface="Arial" panose="020B0604020202020204" pitchFamily="34" charset="0"/>
              </a:rPr>
              <a:t>后移</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if </a:t>
            </a:r>
            <a:r>
              <a:rPr lang="en-US" altLang="zh-CN" sz="1100">
                <a:latin typeface="Arial" panose="020B0604020202020204" pitchFamily="34" charset="0"/>
                <a:cs typeface="Arial" panose="020B0604020202020204" pitchFamily="34" charset="0"/>
              </a:rPr>
              <a:t>(flag) </a:t>
            </a:r>
            <a:r>
              <a:rPr lang="en-US" altLang="zh-CN" sz="1100" smtClean="0">
                <a:latin typeface="Arial" panose="020B0604020202020204" pitchFamily="34" charset="0"/>
                <a:cs typeface="Arial" panose="020B0604020202020204" pitchFamily="34" charset="0"/>
              </a:rPr>
              <a:t>{ // </a:t>
            </a:r>
            <a:r>
              <a:rPr lang="zh-CN" altLang="en-US" sz="1100">
                <a:latin typeface="Arial" panose="020B0604020202020204" pitchFamily="34" charset="0"/>
                <a:cs typeface="Arial" panose="020B0604020202020204" pitchFamily="34" charset="0"/>
              </a:rPr>
              <a:t>可以删除</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 temp.next = temp.next.next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temp.pre.next = temp.next</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if (temp.next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temp.next.pre = temp.pre;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else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System.out.printf("</a:t>
            </a:r>
            <a:r>
              <a:rPr lang="zh-CN" altLang="en-US" sz="1100">
                <a:latin typeface="Arial" panose="020B0604020202020204" pitchFamily="34" charset="0"/>
                <a:cs typeface="Arial" panose="020B0604020202020204" pitchFamily="34" charset="0"/>
              </a:rPr>
              <a:t>要删除的</a:t>
            </a:r>
            <a:r>
              <a:rPr lang="en-US" altLang="zh-CN" sz="1100">
                <a:latin typeface="Arial" panose="020B0604020202020204" pitchFamily="34" charset="0"/>
                <a:cs typeface="Arial" panose="020B0604020202020204" pitchFamily="34" charset="0"/>
              </a:rPr>
              <a:t>no=%d </a:t>
            </a:r>
            <a:r>
              <a:rPr lang="zh-CN" altLang="en-US" sz="1100">
                <a:latin typeface="Arial" panose="020B0604020202020204" pitchFamily="34" charset="0"/>
                <a:cs typeface="Arial" panose="020B0604020202020204" pitchFamily="34" charset="0"/>
              </a:rPr>
              <a:t>不存在</a:t>
            </a:r>
            <a:r>
              <a:rPr lang="en-US" altLang="zh-CN" sz="1100">
                <a:latin typeface="Arial" panose="020B0604020202020204" pitchFamily="34" charset="0"/>
                <a:cs typeface="Arial" panose="020B0604020202020204" pitchFamily="34" charset="0"/>
              </a:rPr>
              <a:t>\n", no);</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单向环形链表应用场景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8"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088208"/>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8578" y="4010515"/>
            <a:ext cx="1082348" cy="307777"/>
          </a:xfrm>
          <a:prstGeom prst="rect">
            <a:avLst/>
          </a:prstGeom>
          <a:noFill/>
        </p:spPr>
        <p:txBody>
          <a:bodyPr wrap="none" rtlCol="0">
            <a:spAutoFit/>
          </a:bodyPr>
          <a:lstStyle/>
          <a:p>
            <a:r>
              <a:rPr lang="zh-CN" altLang="en-US" sz="1400"/>
              <a:t>丢手</a:t>
            </a:r>
            <a:r>
              <a:rPr lang="zh-CN" altLang="en-US" sz="1400" smtClean="0"/>
              <a:t>帕问题</a:t>
            </a:r>
            <a:endParaRPr lang="zh-CN" altLang="en-US" sz="1400"/>
          </a:p>
        </p:txBody>
      </p:sp>
      <p:sp>
        <p:nvSpPr>
          <p:cNvPr id="6" name="TextBox 5"/>
          <p:cNvSpPr txBox="1"/>
          <p:nvPr/>
        </p:nvSpPr>
        <p:spPr>
          <a:xfrm>
            <a:off x="4554413" y="1858242"/>
            <a:ext cx="4752527" cy="2739211"/>
          </a:xfrm>
          <a:prstGeom prst="rect">
            <a:avLst/>
          </a:prstGeom>
          <a:solidFill>
            <a:schemeClr val="bg1">
              <a:lumMod val="95000"/>
            </a:schemeClr>
          </a:solidFill>
        </p:spPr>
        <p:txBody>
          <a:bodyPr wrap="square" rtlCol="0">
            <a:spAutoFit/>
          </a:bodyPr>
          <a:lstStyle/>
          <a:p>
            <a:r>
              <a:rPr lang="en-US" altLang="zh-CN" b="1" smtClean="0">
                <a:ea typeface="宋体" panose="02010600030101010101" pitchFamily="2" charset="-122"/>
              </a:rPr>
              <a:t>Josephu(</a:t>
            </a:r>
            <a:r>
              <a:rPr lang="zh-CN" altLang="en-US" b="1" smtClean="0">
                <a:ea typeface="宋体" panose="02010600030101010101" pitchFamily="2" charset="-122"/>
              </a:rPr>
              <a:t>约瑟夫、</a:t>
            </a:r>
            <a:r>
              <a:rPr lang="zh-CN" altLang="en-US" b="1">
                <a:ea typeface="宋体" panose="02010600030101010101" pitchFamily="2" charset="-122"/>
              </a:rPr>
              <a:t>约瑟</a:t>
            </a:r>
            <a:r>
              <a:rPr lang="zh-CN" altLang="en-US" b="1" smtClean="0">
                <a:ea typeface="宋体" panose="02010600030101010101" pitchFamily="2" charset="-122"/>
              </a:rPr>
              <a:t>夫环</a:t>
            </a:r>
            <a:r>
              <a:rPr lang="en-US" altLang="zh-CN" b="1" smtClean="0">
                <a:ea typeface="宋体" panose="02010600030101010101" pitchFamily="2" charset="-122"/>
              </a:rPr>
              <a:t>)  </a:t>
            </a:r>
            <a:r>
              <a:rPr lang="zh-CN" altLang="en-US" b="1">
                <a:ea typeface="宋体" panose="02010600030101010101" pitchFamily="2" charset="-122"/>
              </a:rPr>
              <a:t>问题</a:t>
            </a:r>
            <a:endParaRPr lang="zh-CN" altLang="en-US" b="1">
              <a:ea typeface="宋体" panose="02010600030101010101" pitchFamily="2" charset="-122"/>
            </a:endParaRPr>
          </a:p>
          <a:p>
            <a:r>
              <a:rPr lang="en-US" altLang="zh-CN" sz="1400">
                <a:ea typeface="宋体" panose="02010600030101010101" pitchFamily="2" charset="-122"/>
              </a:rPr>
              <a:t>Josephu  </a:t>
            </a:r>
            <a:r>
              <a:rPr lang="zh-CN" altLang="en-US" sz="1400">
                <a:ea typeface="宋体" panose="02010600030101010101" pitchFamily="2" charset="-122"/>
              </a:rPr>
              <a:t>问题为：设编号为</a:t>
            </a:r>
            <a:r>
              <a:rPr lang="en-US" altLang="zh-CN" sz="1400">
                <a:ea typeface="宋体" panose="02010600030101010101" pitchFamily="2" charset="-122"/>
              </a:rPr>
              <a:t>1</a:t>
            </a:r>
            <a:r>
              <a:rPr lang="zh-CN" altLang="en-US" sz="1400">
                <a:ea typeface="宋体" panose="02010600030101010101" pitchFamily="2" charset="-122"/>
              </a:rPr>
              <a:t>，</a:t>
            </a:r>
            <a:r>
              <a:rPr lang="en-US" altLang="zh-CN" sz="1400">
                <a:ea typeface="宋体" panose="02010600030101010101" pitchFamily="2" charset="-122"/>
              </a:rPr>
              <a:t>2</a:t>
            </a:r>
            <a:r>
              <a:rPr lang="zh-CN" altLang="en-US" sz="1400">
                <a:ea typeface="宋体" panose="02010600030101010101" pitchFamily="2" charset="-122"/>
              </a:rPr>
              <a:t>，</a:t>
            </a:r>
            <a:r>
              <a:rPr lang="en-US" altLang="zh-CN" sz="1400">
                <a:ea typeface="宋体" panose="02010600030101010101" pitchFamily="2" charset="-122"/>
              </a:rPr>
              <a:t>… n</a:t>
            </a:r>
            <a:r>
              <a:rPr lang="zh-CN" altLang="en-US" sz="1400">
                <a:ea typeface="宋体" panose="02010600030101010101" pitchFamily="2" charset="-122"/>
              </a:rPr>
              <a:t>的</a:t>
            </a:r>
            <a:r>
              <a:rPr lang="en-US" altLang="zh-CN" sz="1400">
                <a:ea typeface="宋体" panose="02010600030101010101" pitchFamily="2" charset="-122"/>
              </a:rPr>
              <a:t>n</a:t>
            </a:r>
            <a:r>
              <a:rPr lang="zh-CN" altLang="en-US" sz="1400">
                <a:ea typeface="宋体" panose="02010600030101010101" pitchFamily="2" charset="-122"/>
              </a:rPr>
              <a:t>个人围坐一圈，约定编号为</a:t>
            </a:r>
            <a:r>
              <a:rPr lang="en-US" altLang="zh-CN" sz="1400">
                <a:ea typeface="宋体" panose="02010600030101010101" pitchFamily="2" charset="-122"/>
              </a:rPr>
              <a:t>k</a:t>
            </a:r>
            <a:r>
              <a:rPr lang="zh-CN" altLang="en-US" sz="1400">
                <a:ea typeface="宋体" panose="02010600030101010101" pitchFamily="2" charset="-122"/>
              </a:rPr>
              <a:t>（</a:t>
            </a:r>
            <a:r>
              <a:rPr lang="en-US" altLang="zh-CN" sz="1400">
                <a:ea typeface="宋体" panose="02010600030101010101" pitchFamily="2" charset="-122"/>
              </a:rPr>
              <a:t>1&lt;=k&lt;=n</a:t>
            </a:r>
            <a:r>
              <a:rPr lang="zh-CN" altLang="en-US" sz="1400">
                <a:ea typeface="宋体" panose="02010600030101010101" pitchFamily="2" charset="-122"/>
              </a:rPr>
              <a:t>）的人从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 </a:t>
            </a:r>
            <a:r>
              <a:rPr lang="zh-CN" altLang="en-US" sz="1400">
                <a:ea typeface="宋体" panose="02010600030101010101" pitchFamily="2" charset="-122"/>
              </a:rPr>
              <a:t>的那个人出列，它的下一位又从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a:t>
            </a:r>
            <a:r>
              <a:rPr lang="zh-CN" altLang="en-US" sz="1400">
                <a:ea typeface="宋体" panose="02010600030101010101" pitchFamily="2" charset="-122"/>
              </a:rPr>
              <a:t>的那个人又出列，依次类推，直到所有人出列为止，由此产生一个出队编号的序列</a:t>
            </a:r>
            <a:r>
              <a:rPr lang="zh-CN" altLang="en-US" sz="1400" smtClean="0">
                <a:ea typeface="宋体" panose="02010600030101010101" pitchFamily="2" charset="-122"/>
              </a:rPr>
              <a:t>。</a:t>
            </a:r>
            <a:endParaRPr lang="en-US" altLang="zh-CN" sz="1400" smtClean="0">
              <a:ea typeface="宋体" panose="02010600030101010101" pitchFamily="2" charset="-122"/>
            </a:endParaRPr>
          </a:p>
          <a:p>
            <a:endParaRPr lang="zh-CN" altLang="en-US" sz="1400">
              <a:ea typeface="宋体" panose="02010600030101010101" pitchFamily="2" charset="-122"/>
            </a:endParaRPr>
          </a:p>
          <a:p>
            <a:r>
              <a:rPr lang="zh-CN" altLang="en-US" sz="1400" b="1" smtClean="0">
                <a:ea typeface="宋体" panose="02010600030101010101" pitchFamily="2" charset="-122"/>
              </a:rPr>
              <a:t>提</a:t>
            </a:r>
            <a:r>
              <a:rPr lang="zh-CN" altLang="en-US" sz="1400" b="1">
                <a:ea typeface="宋体" panose="02010600030101010101" pitchFamily="2" charset="-122"/>
              </a:rPr>
              <a:t>示</a:t>
            </a:r>
            <a:r>
              <a:rPr lang="zh-CN" altLang="en-US" sz="1400">
                <a:ea typeface="宋体" panose="02010600030101010101" pitchFamily="2" charset="-122"/>
              </a:rPr>
              <a:t>：用一个不带头结点的循环链表来处理</a:t>
            </a:r>
            <a:r>
              <a:rPr lang="en-US" altLang="zh-CN" sz="1400">
                <a:ea typeface="宋体" panose="02010600030101010101" pitchFamily="2" charset="-122"/>
              </a:rPr>
              <a:t>Josephu </a:t>
            </a:r>
            <a:r>
              <a:rPr lang="zh-CN" altLang="en-US" sz="1400">
                <a:ea typeface="宋体" panose="02010600030101010101" pitchFamily="2" charset="-122"/>
              </a:rPr>
              <a:t>问题：先构成一个有</a:t>
            </a:r>
            <a:r>
              <a:rPr lang="en-US" altLang="zh-CN" sz="1400">
                <a:ea typeface="宋体" panose="02010600030101010101" pitchFamily="2" charset="-122"/>
              </a:rPr>
              <a:t>n</a:t>
            </a:r>
            <a:r>
              <a:rPr lang="zh-CN" altLang="en-US" sz="1400">
                <a:ea typeface="宋体" panose="02010600030101010101" pitchFamily="2" charset="-122"/>
              </a:rPr>
              <a:t>个结点的单循环链表，然后由</a:t>
            </a:r>
            <a:r>
              <a:rPr lang="en-US" altLang="zh-CN" sz="1400">
                <a:ea typeface="宋体" panose="02010600030101010101" pitchFamily="2" charset="-122"/>
              </a:rPr>
              <a:t>k</a:t>
            </a:r>
            <a:r>
              <a:rPr lang="zh-CN" altLang="en-US" sz="1400">
                <a:ea typeface="宋体" panose="02010600030101010101" pitchFamily="2" charset="-122"/>
              </a:rPr>
              <a:t>结点起从</a:t>
            </a:r>
            <a:r>
              <a:rPr lang="en-US" altLang="zh-CN" sz="1400">
                <a:ea typeface="宋体" panose="02010600030101010101" pitchFamily="2" charset="-122"/>
              </a:rPr>
              <a:t>1</a:t>
            </a:r>
            <a:r>
              <a:rPr lang="zh-CN" altLang="en-US" sz="1400">
                <a:ea typeface="宋体" panose="02010600030101010101" pitchFamily="2" charset="-122"/>
              </a:rPr>
              <a:t>开始计数，计到</a:t>
            </a:r>
            <a:r>
              <a:rPr lang="en-US" altLang="zh-CN" sz="1400">
                <a:ea typeface="宋体" panose="02010600030101010101" pitchFamily="2" charset="-122"/>
              </a:rPr>
              <a:t>m</a:t>
            </a:r>
            <a:r>
              <a:rPr lang="zh-CN" altLang="en-US" sz="1400">
                <a:ea typeface="宋体" panose="02010600030101010101" pitchFamily="2" charset="-122"/>
              </a:rPr>
              <a:t>时，对应结点从链表中删除，然后再从被删除结点的下一个结点又从</a:t>
            </a:r>
            <a:r>
              <a:rPr lang="en-US" altLang="zh-CN" sz="1400">
                <a:ea typeface="宋体" panose="02010600030101010101" pitchFamily="2" charset="-122"/>
              </a:rPr>
              <a:t>1</a:t>
            </a:r>
            <a:r>
              <a:rPr lang="zh-CN" altLang="en-US" sz="1400">
                <a:ea typeface="宋体" panose="02010600030101010101" pitchFamily="2" charset="-122"/>
              </a:rPr>
              <a:t>开始计数，直到最后一个结点从链表中删除算法结束。</a:t>
            </a:r>
            <a:endParaRPr lang="zh-CN" altLang="en-US" sz="1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单向环形链</a:t>
            </a:r>
            <a:r>
              <a:rPr lang="zh-CN" altLang="en-US" sz="2200" b="1"/>
              <a:t>表介绍</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3" name="TextBox 2"/>
          <p:cNvSpPr txBox="1"/>
          <p:nvPr/>
        </p:nvSpPr>
        <p:spPr>
          <a:xfrm>
            <a:off x="5418509" y="5112543"/>
            <a:ext cx="2698175" cy="307777"/>
          </a:xfrm>
          <a:prstGeom prst="rect">
            <a:avLst/>
          </a:prstGeom>
          <a:noFill/>
        </p:spPr>
        <p:txBody>
          <a:bodyPr wrap="none" rtlCol="0">
            <a:spAutoFit/>
          </a:bodyPr>
          <a:lstStyle/>
          <a:p>
            <a:r>
              <a:rPr lang="zh-CN" altLang="en-US" sz="1400"/>
              <a:t>为</a:t>
            </a:r>
            <a:r>
              <a:rPr lang="zh-CN" altLang="en-US" sz="1400" smtClean="0"/>
              <a:t>方便学员理解，可画出示意图</a:t>
            </a:r>
            <a:endParaRPr lang="zh-CN" altLang="en-US" sz="140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806" y="1944191"/>
            <a:ext cx="34575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770968" y="4832167"/>
          <a:ext cx="504056" cy="434264"/>
        </p:xfrm>
        <a:graphic>
          <a:graphicData uri="http://schemas.openxmlformats.org/presentationml/2006/ole">
            <mc:AlternateContent xmlns:mc="http://schemas.openxmlformats.org/markup-compatibility/2006">
              <mc:Choice xmlns:v="urn:schemas-microsoft-com:vml" Requires="v">
                <p:oleObj spid="_x0000_s41145" name="包装程序外壳对象" showAsIcon="1" r:id="rId2" imgW="609600" imgH="523875" progId="Package">
                  <p:embed/>
                </p:oleObj>
              </mc:Choice>
              <mc:Fallback>
                <p:oleObj name="包装程序外壳对象" showAsIcon="1" r:id="rId2" imgW="609600" imgH="523875" progId="Package">
                  <p:embed/>
                  <p:pic>
                    <p:nvPicPr>
                      <p:cNvPr id="0" name="图片 41144"/>
                      <p:cNvPicPr/>
                      <p:nvPr/>
                    </p:nvPicPr>
                    <p:blipFill>
                      <a:blip r:embed="rId3"/>
                      <a:stretch>
                        <a:fillRect/>
                      </a:stretch>
                    </p:blipFill>
                    <p:spPr>
                      <a:xfrm>
                        <a:off x="770968" y="4832167"/>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Josephu</a:t>
            </a:r>
            <a:r>
              <a:rPr lang="zh-CN" altLang="en-US" sz="2200" b="1" smtClean="0"/>
              <a:t>问</a:t>
            </a:r>
            <a:r>
              <a:rPr lang="zh-CN" altLang="en-US" sz="2200" b="1"/>
              <a:t>题</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13" name="TextBox 12"/>
          <p:cNvSpPr txBox="1"/>
          <p:nvPr/>
        </p:nvSpPr>
        <p:spPr>
          <a:xfrm>
            <a:off x="665981" y="1656159"/>
            <a:ext cx="7992888" cy="2800767"/>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en-US" altLang="zh-CN" sz="1600" b="1">
                <a:ea typeface="宋体" panose="02010600030101010101" pitchFamily="2" charset="-122"/>
              </a:rPr>
              <a:t>Josephu  </a:t>
            </a:r>
            <a:r>
              <a:rPr lang="zh-CN" altLang="en-US" sz="1600" b="1">
                <a:ea typeface="宋体" panose="02010600030101010101" pitchFamily="2" charset="-122"/>
              </a:rPr>
              <a:t>问题</a:t>
            </a:r>
            <a:endParaRPr lang="zh-CN" altLang="en-US" sz="1600" b="1">
              <a:ea typeface="宋体" panose="02010600030101010101" pitchFamily="2" charset="-122"/>
            </a:endParaRPr>
          </a:p>
          <a:p>
            <a:r>
              <a:rPr lang="en-US" altLang="zh-CN" sz="1600">
                <a:ea typeface="宋体" panose="02010600030101010101" pitchFamily="2" charset="-122"/>
              </a:rPr>
              <a:t>Josephu  </a:t>
            </a:r>
            <a:r>
              <a:rPr lang="zh-CN" altLang="en-US" sz="1600">
                <a:ea typeface="宋体" panose="02010600030101010101" pitchFamily="2" charset="-122"/>
              </a:rPr>
              <a:t>问题为：设编号为</a:t>
            </a:r>
            <a:r>
              <a:rPr lang="en-US" altLang="zh-CN" sz="1600">
                <a:ea typeface="宋体" panose="02010600030101010101" pitchFamily="2" charset="-122"/>
              </a:rPr>
              <a:t>1</a:t>
            </a:r>
            <a:r>
              <a:rPr lang="zh-CN" altLang="en-US" sz="1600">
                <a:ea typeface="宋体" panose="02010600030101010101" pitchFamily="2" charset="-122"/>
              </a:rPr>
              <a:t>，</a:t>
            </a:r>
            <a:r>
              <a:rPr lang="en-US" altLang="zh-CN" sz="1600">
                <a:ea typeface="宋体" panose="02010600030101010101" pitchFamily="2" charset="-122"/>
              </a:rPr>
              <a:t>2</a:t>
            </a:r>
            <a:r>
              <a:rPr lang="zh-CN" altLang="en-US" sz="1600">
                <a:ea typeface="宋体" panose="02010600030101010101" pitchFamily="2" charset="-122"/>
              </a:rPr>
              <a:t>，</a:t>
            </a:r>
            <a:r>
              <a:rPr lang="en-US" altLang="zh-CN" sz="1600">
                <a:ea typeface="宋体" panose="02010600030101010101" pitchFamily="2" charset="-122"/>
              </a:rPr>
              <a:t>… n</a:t>
            </a:r>
            <a:r>
              <a:rPr lang="zh-CN" altLang="en-US" sz="1600">
                <a:ea typeface="宋体" panose="02010600030101010101" pitchFamily="2" charset="-122"/>
              </a:rPr>
              <a:t>的</a:t>
            </a:r>
            <a:r>
              <a:rPr lang="en-US" altLang="zh-CN" sz="1600">
                <a:ea typeface="宋体" panose="02010600030101010101" pitchFamily="2" charset="-122"/>
              </a:rPr>
              <a:t>n</a:t>
            </a:r>
            <a:r>
              <a:rPr lang="zh-CN" altLang="en-US" sz="1600">
                <a:ea typeface="宋体" panose="02010600030101010101" pitchFamily="2" charset="-122"/>
              </a:rPr>
              <a:t>个人围坐一圈，约定编号为</a:t>
            </a:r>
            <a:r>
              <a:rPr lang="en-US" altLang="zh-CN" sz="1600">
                <a:ea typeface="宋体" panose="02010600030101010101" pitchFamily="2" charset="-122"/>
              </a:rPr>
              <a:t>k</a:t>
            </a:r>
            <a:r>
              <a:rPr lang="zh-CN" altLang="en-US" sz="1600">
                <a:ea typeface="宋体" panose="02010600030101010101" pitchFamily="2" charset="-122"/>
              </a:rPr>
              <a:t>（</a:t>
            </a:r>
            <a:r>
              <a:rPr lang="en-US" altLang="zh-CN" sz="1600">
                <a:ea typeface="宋体" panose="02010600030101010101" pitchFamily="2" charset="-122"/>
              </a:rPr>
              <a:t>1&lt;=k&lt;=n</a:t>
            </a:r>
            <a:r>
              <a:rPr lang="zh-CN" altLang="en-US" sz="1600">
                <a:ea typeface="宋体" panose="02010600030101010101" pitchFamily="2" charset="-122"/>
              </a:rPr>
              <a:t>）的人从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 </a:t>
            </a:r>
            <a:r>
              <a:rPr lang="zh-CN" altLang="en-US" sz="1600">
                <a:ea typeface="宋体" panose="02010600030101010101" pitchFamily="2" charset="-122"/>
              </a:rPr>
              <a:t>的那个人出列，它的下一位又从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a:t>
            </a:r>
            <a:r>
              <a:rPr lang="zh-CN" altLang="en-US" sz="1600">
                <a:ea typeface="宋体" panose="02010600030101010101" pitchFamily="2" charset="-122"/>
              </a:rPr>
              <a:t>的那个人又出列，依次类推，直到所有人出列为止，由此产生一个出队编号的序列</a:t>
            </a:r>
            <a:r>
              <a:rPr lang="zh-CN" altLang="en-US" sz="1600" smtClean="0">
                <a:ea typeface="宋体" panose="02010600030101010101" pitchFamily="2" charset="-122"/>
              </a:rPr>
              <a:t>。</a:t>
            </a:r>
            <a:endParaRPr lang="en-US" altLang="zh-CN" sz="1600" smtClean="0">
              <a:ea typeface="宋体" panose="02010600030101010101" pitchFamily="2" charset="-122"/>
            </a:endParaRPr>
          </a:p>
          <a:p>
            <a:endParaRPr lang="zh-CN" altLang="en-US" sz="1600">
              <a:ea typeface="宋体" panose="02010600030101010101" pitchFamily="2" charset="-122"/>
            </a:endParaRPr>
          </a:p>
          <a:p>
            <a:pPr marL="285750" indent="-285750">
              <a:buFont typeface="Wingdings" panose="05000000000000000000" pitchFamily="2" charset="2"/>
              <a:buChar char="Ø"/>
            </a:pPr>
            <a:r>
              <a:rPr lang="zh-CN" altLang="en-US" sz="1600" b="1" smtClean="0">
                <a:ea typeface="宋体" panose="02010600030101010101" pitchFamily="2" charset="-122"/>
              </a:rPr>
              <a:t>提示</a:t>
            </a:r>
            <a:endParaRPr lang="en-US" altLang="zh-CN" sz="1600">
              <a:ea typeface="宋体" panose="02010600030101010101" pitchFamily="2" charset="-122"/>
            </a:endParaRPr>
          </a:p>
          <a:p>
            <a:r>
              <a:rPr lang="zh-CN" altLang="en-US" sz="1600" smtClean="0">
                <a:ea typeface="宋体" panose="02010600030101010101" pitchFamily="2" charset="-122"/>
              </a:rPr>
              <a:t>用</a:t>
            </a:r>
            <a:r>
              <a:rPr lang="zh-CN" altLang="en-US" sz="1600">
                <a:ea typeface="宋体" panose="02010600030101010101" pitchFamily="2" charset="-122"/>
              </a:rPr>
              <a:t>一个不带头结点的循环链表来处理</a:t>
            </a:r>
            <a:r>
              <a:rPr lang="en-US" altLang="zh-CN" sz="1600">
                <a:ea typeface="宋体" panose="02010600030101010101" pitchFamily="2" charset="-122"/>
              </a:rPr>
              <a:t>Josephu </a:t>
            </a:r>
            <a:r>
              <a:rPr lang="zh-CN" altLang="en-US" sz="1600">
                <a:ea typeface="宋体" panose="02010600030101010101" pitchFamily="2" charset="-122"/>
              </a:rPr>
              <a:t>问题：先构成一个有</a:t>
            </a:r>
            <a:r>
              <a:rPr lang="en-US" altLang="zh-CN" sz="1600">
                <a:ea typeface="宋体" panose="02010600030101010101" pitchFamily="2" charset="-122"/>
              </a:rPr>
              <a:t>n</a:t>
            </a:r>
            <a:r>
              <a:rPr lang="zh-CN" altLang="en-US" sz="1600">
                <a:ea typeface="宋体" panose="02010600030101010101" pitchFamily="2" charset="-122"/>
              </a:rPr>
              <a:t>个结点的单循环链表，然后</a:t>
            </a:r>
            <a:r>
              <a:rPr lang="zh-CN" altLang="en-US" sz="1600" smtClean="0">
                <a:ea typeface="宋体" panose="02010600030101010101" pitchFamily="2" charset="-122"/>
              </a:rPr>
              <a:t>由</a:t>
            </a:r>
            <a:r>
              <a:rPr lang="en-US" altLang="zh-CN" sz="1600" smtClean="0">
                <a:ea typeface="宋体" panose="02010600030101010101" pitchFamily="2" charset="-122"/>
              </a:rPr>
              <a:t>k</a:t>
            </a:r>
            <a:r>
              <a:rPr lang="zh-CN" altLang="en-US" sz="1600">
                <a:ea typeface="宋体" panose="02010600030101010101" pitchFamily="2" charset="-122"/>
              </a:rPr>
              <a:t>结点起从</a:t>
            </a:r>
            <a:r>
              <a:rPr lang="en-US" altLang="zh-CN" sz="1600">
                <a:ea typeface="宋体" panose="02010600030101010101" pitchFamily="2" charset="-122"/>
              </a:rPr>
              <a:t>1</a:t>
            </a:r>
            <a:r>
              <a:rPr lang="zh-CN" altLang="en-US" sz="1600">
                <a:ea typeface="宋体" panose="02010600030101010101" pitchFamily="2" charset="-122"/>
              </a:rPr>
              <a:t>开始计数，计到</a:t>
            </a:r>
            <a:r>
              <a:rPr lang="en-US" altLang="zh-CN" sz="1600">
                <a:ea typeface="宋体" panose="02010600030101010101" pitchFamily="2" charset="-122"/>
              </a:rPr>
              <a:t>m</a:t>
            </a:r>
            <a:r>
              <a:rPr lang="zh-CN" altLang="en-US" sz="1600">
                <a:ea typeface="宋体" panose="02010600030101010101" pitchFamily="2" charset="-122"/>
              </a:rPr>
              <a:t>时，对应结点从链表中删除，然后再从被删除结点的下一个结点又从</a:t>
            </a:r>
            <a:r>
              <a:rPr lang="en-US" altLang="zh-CN" sz="1600">
                <a:ea typeface="宋体" panose="02010600030101010101" pitchFamily="2" charset="-122"/>
              </a:rPr>
              <a:t>1</a:t>
            </a:r>
            <a:r>
              <a:rPr lang="zh-CN" altLang="en-US" sz="1600">
                <a:ea typeface="宋体" panose="02010600030101010101" pitchFamily="2" charset="-122"/>
              </a:rPr>
              <a:t>开始计</a:t>
            </a:r>
            <a:r>
              <a:rPr lang="zh-CN" altLang="en-US" sz="1600" smtClean="0">
                <a:ea typeface="宋体" panose="02010600030101010101" pitchFamily="2" charset="-122"/>
              </a:rPr>
              <a:t>数，</a:t>
            </a:r>
            <a:r>
              <a:rPr lang="zh-CN" altLang="en-US" sz="1600">
                <a:ea typeface="宋体" panose="02010600030101010101" pitchFamily="2" charset="-122"/>
              </a:rPr>
              <a:t>直到最后一个结点从链表中删除算法结束</a:t>
            </a:r>
            <a:r>
              <a:rPr lang="zh-CN" altLang="en-US" sz="1600" smtClean="0">
                <a:ea typeface="宋体" panose="02010600030101010101" pitchFamily="2" charset="-122"/>
              </a:rPr>
              <a:t>。</a:t>
            </a:r>
            <a:endParaRPr lang="en-US" altLang="zh-CN" sz="1600" smtClean="0">
              <a:ea typeface="宋体" panose="02010600030101010101" pitchFamily="2" charset="-122"/>
            </a:endParaRPr>
          </a:p>
          <a:p>
            <a:endParaRPr lang="en-US" altLang="zh-CN" sz="1600">
              <a:ea typeface="宋体" panose="02010600030101010101" pitchFamily="2" charset="-122"/>
            </a:endParaRPr>
          </a:p>
          <a:p>
            <a:pPr marL="285750" indent="-285750">
              <a:buFont typeface="Wingdings" panose="05000000000000000000" pitchFamily="2" charset="2"/>
              <a:buChar char="Ø"/>
            </a:pPr>
            <a:r>
              <a:rPr lang="zh-CN" altLang="en-US" sz="1600" b="1" smtClean="0"/>
              <a:t>示意图说明</a:t>
            </a:r>
            <a:endParaRPr lang="zh-CN" altLang="en-US" sz="1600" b="1"/>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Josephu</a:t>
            </a:r>
            <a:r>
              <a:rPr lang="zh-CN" altLang="en-US" sz="2200" b="1"/>
              <a:t>问题</a:t>
            </a:r>
            <a:endParaRPr lang="en-US" altLang="zh-CN" sz="2200" b="1"/>
          </a:p>
        </p:txBody>
      </p:sp>
      <p:sp>
        <p:nvSpPr>
          <p:cNvPr id="2" name="TextBox 1"/>
          <p:cNvSpPr txBox="1"/>
          <p:nvPr/>
        </p:nvSpPr>
        <p:spPr>
          <a:xfrm>
            <a:off x="665981" y="1224111"/>
            <a:ext cx="8136904" cy="2862322"/>
          </a:xfrm>
          <a:prstGeom prst="rect">
            <a:avLst/>
          </a:prstGeom>
          <a:noFill/>
        </p:spPr>
        <p:txBody>
          <a:bodyPr wrap="square" rtlCol="0">
            <a:spAutoFit/>
          </a:bodyPr>
          <a:lstStyle/>
          <a:p>
            <a:r>
              <a:rPr lang="zh-CN" altLang="en-US" smtClean="0"/>
              <a:t>使用</a:t>
            </a:r>
            <a:r>
              <a:rPr lang="zh-CN" altLang="en-US"/>
              <a:t>环</a:t>
            </a:r>
            <a:r>
              <a:rPr lang="zh-CN" altLang="en-US" smtClean="0"/>
              <a:t>形单向链表来解决</a:t>
            </a:r>
            <a:r>
              <a:rPr lang="en-US" altLang="zh-CN" smtClean="0"/>
              <a:t>, </a:t>
            </a:r>
            <a:r>
              <a:rPr lang="en-US" altLang="zh-CN" b="1" smtClean="0">
                <a:ea typeface="宋体" panose="02010600030101010101" pitchFamily="2" charset="-122"/>
              </a:rPr>
              <a:t>Josephu</a:t>
            </a:r>
            <a:r>
              <a:rPr lang="zh-CN" altLang="en-US" b="1" smtClean="0">
                <a:ea typeface="宋体" panose="02010600030101010101" pitchFamily="2" charset="-122"/>
              </a:rPr>
              <a:t>问题</a:t>
            </a:r>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2945" name="Picture 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1885226"/>
            <a:ext cx="1978344" cy="98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6" name="Picture 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583" y="2016199"/>
            <a:ext cx="2774083" cy="347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7" name="Picture 6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4" y="3354475"/>
            <a:ext cx="3670469" cy="212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8" name="Picture 6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35" y="1124887"/>
            <a:ext cx="4035350" cy="211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9" name="Picture 6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629" y="3384351"/>
            <a:ext cx="4241849" cy="210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nvGraphicFramePr>
        <p:xfrm>
          <a:off x="2466181" y="2697828"/>
          <a:ext cx="409895" cy="353140"/>
        </p:xfrm>
        <a:graphic>
          <a:graphicData uri="http://schemas.openxmlformats.org/presentationml/2006/ole">
            <mc:AlternateContent xmlns:mc="http://schemas.openxmlformats.org/markup-compatibility/2006">
              <mc:Choice xmlns:v="urn:schemas-microsoft-com:vml" Requires="v">
                <p:oleObj spid="_x0000_s99876" name="包装程序外壳对象" showAsIcon="1" r:id="rId6" imgW="609600" imgH="523875" progId="Package">
                  <p:embed/>
                </p:oleObj>
              </mc:Choice>
              <mc:Fallback>
                <p:oleObj name="包装程序外壳对象" showAsIcon="1" r:id="rId6" imgW="609600" imgH="523875" progId="Package">
                  <p:embed/>
                  <p:pic>
                    <p:nvPicPr>
                      <p:cNvPr id="0" name="图片 99875"/>
                      <p:cNvPicPr/>
                      <p:nvPr/>
                    </p:nvPicPr>
                    <p:blipFill>
                      <a:blip r:embed="rId7"/>
                      <a:stretch>
                        <a:fillRect/>
                      </a:stretch>
                    </p:blipFill>
                    <p:spPr>
                      <a:xfrm>
                        <a:off x="2466181" y="2697828"/>
                        <a:ext cx="409895" cy="35314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203340" y="5072020"/>
          <a:ext cx="484757" cy="417637"/>
        </p:xfrm>
        <a:graphic>
          <a:graphicData uri="http://schemas.openxmlformats.org/presentationml/2006/ole">
            <mc:AlternateContent xmlns:mc="http://schemas.openxmlformats.org/markup-compatibility/2006">
              <mc:Choice xmlns:v="urn:schemas-microsoft-com:vml" Requires="v">
                <p:oleObj spid="_x0000_s99877" name="包装程序外壳对象" showAsIcon="1" r:id="rId8" imgW="609600" imgH="523875" progId="Package">
                  <p:embed/>
                </p:oleObj>
              </mc:Choice>
              <mc:Fallback>
                <p:oleObj name="包装程序外壳对象" showAsIcon="1" r:id="rId8" imgW="609600" imgH="523875" progId="Package">
                  <p:embed/>
                  <p:pic>
                    <p:nvPicPr>
                      <p:cNvPr id="0" name="图片 99876"/>
                      <p:cNvPicPr/>
                      <p:nvPr/>
                    </p:nvPicPr>
                    <p:blipFill>
                      <a:blip r:embed="rId9"/>
                      <a:stretch>
                        <a:fillRect/>
                      </a:stretch>
                    </p:blipFill>
                    <p:spPr>
                      <a:xfrm>
                        <a:off x="3203340" y="5072020"/>
                        <a:ext cx="484757" cy="417637"/>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5562525" y="5045892"/>
          <a:ext cx="504056" cy="434264"/>
        </p:xfrm>
        <a:graphic>
          <a:graphicData uri="http://schemas.openxmlformats.org/presentationml/2006/ole">
            <mc:AlternateContent xmlns:mc="http://schemas.openxmlformats.org/markup-compatibility/2006">
              <mc:Choice xmlns:v="urn:schemas-microsoft-com:vml" Requires="v">
                <p:oleObj spid="_x0000_s99878" name="包装程序外壳对象" showAsIcon="1" r:id="rId10" imgW="609600" imgH="523875" progId="Package">
                  <p:embed/>
                </p:oleObj>
              </mc:Choice>
              <mc:Fallback>
                <p:oleObj name="包装程序外壳对象" showAsIcon="1" r:id="rId10" imgW="609600" imgH="523875" progId="Package">
                  <p:embed/>
                  <p:pic>
                    <p:nvPicPr>
                      <p:cNvPr id="0" name="图片 99877"/>
                      <p:cNvPicPr/>
                      <p:nvPr/>
                    </p:nvPicPr>
                    <p:blipFill>
                      <a:blip r:embed="rId11"/>
                      <a:stretch>
                        <a:fillRect/>
                      </a:stretch>
                    </p:blipFill>
                    <p:spPr>
                      <a:xfrm>
                        <a:off x="5562525" y="5045892"/>
                        <a:ext cx="504056" cy="43426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0027021" y="2784087"/>
          <a:ext cx="401787" cy="346155"/>
        </p:xfrm>
        <a:graphic>
          <a:graphicData uri="http://schemas.openxmlformats.org/presentationml/2006/ole">
            <mc:AlternateContent xmlns:mc="http://schemas.openxmlformats.org/markup-compatibility/2006">
              <mc:Choice xmlns:v="urn:schemas-microsoft-com:vml" Requires="v">
                <p:oleObj spid="_x0000_s99879" name="包装程序外壳对象" showAsIcon="1" r:id="rId12" imgW="609600" imgH="523875" progId="Package">
                  <p:embed/>
                </p:oleObj>
              </mc:Choice>
              <mc:Fallback>
                <p:oleObj name="包装程序外壳对象" showAsIcon="1" r:id="rId12" imgW="609600" imgH="523875" progId="Package">
                  <p:embed/>
                  <p:pic>
                    <p:nvPicPr>
                      <p:cNvPr id="0" name="图片 99878"/>
                      <p:cNvPicPr/>
                      <p:nvPr/>
                    </p:nvPicPr>
                    <p:blipFill>
                      <a:blip r:embed="rId13"/>
                      <a:stretch>
                        <a:fillRect/>
                      </a:stretch>
                    </p:blipFill>
                    <p:spPr>
                      <a:xfrm>
                        <a:off x="10027021" y="2784087"/>
                        <a:ext cx="401787" cy="34615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0183713" y="4608487"/>
          <a:ext cx="556765" cy="479674"/>
        </p:xfrm>
        <a:graphic>
          <a:graphicData uri="http://schemas.openxmlformats.org/presentationml/2006/ole">
            <mc:AlternateContent xmlns:mc="http://schemas.openxmlformats.org/markup-compatibility/2006">
              <mc:Choice xmlns:v="urn:schemas-microsoft-com:vml" Requires="v">
                <p:oleObj spid="_x0000_s99880" name="包装程序外壳对象" showAsIcon="1" r:id="rId14" imgW="609600" imgH="523875" progId="Package">
                  <p:embed/>
                </p:oleObj>
              </mc:Choice>
              <mc:Fallback>
                <p:oleObj name="包装程序外壳对象" showAsIcon="1" r:id="rId14" imgW="609600" imgH="523875" progId="Package">
                  <p:embed/>
                  <p:pic>
                    <p:nvPicPr>
                      <p:cNvPr id="0" name="图片 99879"/>
                      <p:cNvPicPr/>
                      <p:nvPr/>
                    </p:nvPicPr>
                    <p:blipFill>
                      <a:blip r:embed="rId15"/>
                      <a:stretch>
                        <a:fillRect/>
                      </a:stretch>
                    </p:blipFill>
                    <p:spPr>
                      <a:xfrm>
                        <a:off x="10183713" y="4608487"/>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栈</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4001095"/>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r>
              <a:rPr lang="zh-CN" altLang="en-US" smtClean="0"/>
              <a:t>汉</a:t>
            </a:r>
            <a:r>
              <a:rPr lang="zh-CN" altLang="en-US"/>
              <a:t>诺</a:t>
            </a:r>
            <a:r>
              <a:rPr lang="zh-CN" altLang="en-US" smtClean="0"/>
              <a:t>塔游戏</a:t>
            </a:r>
            <a:r>
              <a:rPr lang="en-US" altLang="zh-CN" smtClean="0"/>
              <a:t>, </a:t>
            </a:r>
            <a:r>
              <a:rPr lang="zh-CN" altLang="en-US" b="1" smtClean="0"/>
              <a:t>请完成汉诺塔游戏的代码</a:t>
            </a:r>
            <a:r>
              <a:rPr lang="en-US" altLang="zh-CN" smtClean="0"/>
              <a:t>: </a:t>
            </a:r>
            <a:r>
              <a:rPr lang="zh-CN" altLang="en-US" smtClean="0"/>
              <a:t>要求：</a:t>
            </a:r>
            <a:r>
              <a:rPr lang="en-US" altLang="zh-CN" smtClean="0"/>
              <a:t>1) </a:t>
            </a:r>
            <a:r>
              <a:rPr lang="zh-CN" altLang="en-US" smtClean="0">
                <a:solidFill>
                  <a:prstClr val="black"/>
                </a:solidFill>
              </a:rPr>
              <a:t>将</a:t>
            </a:r>
            <a:r>
              <a:rPr lang="en-US" altLang="zh-CN" smtClean="0">
                <a:solidFill>
                  <a:prstClr val="black"/>
                </a:solidFill>
              </a:rPr>
              <a:t>A</a:t>
            </a:r>
            <a:r>
              <a:rPr lang="zh-CN" altLang="en-US" smtClean="0">
                <a:solidFill>
                  <a:prstClr val="black"/>
                </a:solidFill>
              </a:rPr>
              <a:t>塔的所有圆盘移动到</a:t>
            </a:r>
            <a:r>
              <a:rPr lang="en-US" altLang="zh-CN" smtClean="0">
                <a:solidFill>
                  <a:prstClr val="black"/>
                </a:solidFill>
              </a:rPr>
              <a:t>C</a:t>
            </a:r>
            <a:r>
              <a:rPr lang="zh-CN" altLang="en-US" smtClean="0">
                <a:solidFill>
                  <a:prstClr val="black"/>
                </a:solidFill>
              </a:rPr>
              <a:t>塔。</a:t>
            </a:r>
            <a:r>
              <a:rPr lang="zh-CN" altLang="en-US">
                <a:solidFill>
                  <a:prstClr val="black"/>
                </a:solidFill>
              </a:rPr>
              <a:t>并且规定，</a:t>
            </a:r>
            <a:r>
              <a:rPr lang="zh-CN" altLang="en-US" smtClean="0">
                <a:solidFill>
                  <a:prstClr val="black"/>
                </a:solidFill>
              </a:rPr>
              <a:t>在</a:t>
            </a:r>
            <a:r>
              <a:rPr lang="en-US" altLang="zh-CN">
                <a:solidFill>
                  <a:prstClr val="black"/>
                </a:solidFill>
              </a:rPr>
              <a:t>2</a:t>
            </a:r>
            <a:r>
              <a:rPr lang="en-US" altLang="zh-CN" smtClean="0">
                <a:solidFill>
                  <a:prstClr val="black"/>
                </a:solidFill>
              </a:rPr>
              <a:t>) </a:t>
            </a:r>
            <a:r>
              <a:rPr lang="zh-CN" altLang="en-US" smtClean="0">
                <a:solidFill>
                  <a:prstClr val="black"/>
                </a:solidFill>
              </a:rPr>
              <a:t>小</a:t>
            </a:r>
            <a:r>
              <a:rPr lang="zh-CN" altLang="en-US">
                <a:solidFill>
                  <a:prstClr val="black"/>
                </a:solidFill>
              </a:rPr>
              <a:t>圆盘上不能放大圆盘</a:t>
            </a:r>
            <a:r>
              <a:rPr lang="zh-CN" altLang="en-US" smtClean="0">
                <a:solidFill>
                  <a:prstClr val="black"/>
                </a:solidFill>
              </a:rPr>
              <a:t>，</a:t>
            </a:r>
            <a:r>
              <a:rPr lang="en-US" altLang="zh-CN" smtClean="0">
                <a:solidFill>
                  <a:prstClr val="black"/>
                </a:solidFill>
              </a:rPr>
              <a:t>3)</a:t>
            </a:r>
            <a:r>
              <a:rPr lang="zh-CN" altLang="en-US" smtClean="0">
                <a:solidFill>
                  <a:prstClr val="black"/>
                </a:solidFill>
              </a:rPr>
              <a:t>在</a:t>
            </a:r>
            <a:r>
              <a:rPr lang="zh-CN" altLang="en-US">
                <a:solidFill>
                  <a:prstClr val="black"/>
                </a:solidFill>
              </a:rPr>
              <a:t>三根柱子之间一次只能移动一个圆</a:t>
            </a:r>
            <a:r>
              <a:rPr lang="zh-CN" altLang="en-US" smtClean="0">
                <a:solidFill>
                  <a:prstClr val="black"/>
                </a:solidFill>
              </a:rPr>
              <a:t>盘</a:t>
            </a:r>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r>
              <a:rPr lang="zh-CN" altLang="en-US">
                <a:solidFill>
                  <a:prstClr val="black"/>
                </a:solidFill>
              </a:rPr>
              <a:t>使</a:t>
            </a:r>
            <a:r>
              <a:rPr lang="zh-CN" altLang="en-US" smtClean="0">
                <a:solidFill>
                  <a:prstClr val="black"/>
                </a:solidFill>
              </a:rPr>
              <a:t>用到分治算法</a:t>
            </a:r>
            <a:r>
              <a:rPr lang="en-US" altLang="zh-CN" smtClean="0">
                <a:solidFill>
                  <a:prstClr val="black"/>
                </a:solidFill>
              </a:rPr>
              <a:t>.</a:t>
            </a:r>
            <a:endParaRPr lang="en-US" altLang="zh-CN"/>
          </a:p>
        </p:txBody>
      </p:sp>
      <p:pic>
        <p:nvPicPr>
          <p:cNvPr id="6"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852" y="2299289"/>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5058469" y="4372024"/>
          <a:ext cx="523935" cy="451390"/>
        </p:xfrm>
        <a:graphic>
          <a:graphicData uri="http://schemas.openxmlformats.org/presentationml/2006/ole">
            <mc:AlternateContent xmlns:mc="http://schemas.openxmlformats.org/markup-compatibility/2006">
              <mc:Choice xmlns:v="urn:schemas-microsoft-com:vml" Requires="v">
                <p:oleObj spid="_x0000_s147534" name="包装程序外壳对象" showAsIcon="1" r:id="rId2" imgW="609600" imgH="523875" progId="Package">
                  <p:embed/>
                </p:oleObj>
              </mc:Choice>
              <mc:Fallback>
                <p:oleObj name="包装程序外壳对象" showAsIcon="1" r:id="rId2" imgW="609600" imgH="523875" progId="Package">
                  <p:embed/>
                  <p:pic>
                    <p:nvPicPr>
                      <p:cNvPr id="0" name="图片 147533"/>
                      <p:cNvPicPr/>
                      <p:nvPr/>
                    </p:nvPicPr>
                    <p:blipFill>
                      <a:blip r:embed="rId3"/>
                      <a:stretch>
                        <a:fillRect/>
                      </a:stretch>
                    </p:blipFill>
                    <p:spPr>
                      <a:xfrm>
                        <a:off x="5058469" y="4372024"/>
                        <a:ext cx="523935" cy="4513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栈的一个实际需求</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endParaRPr lang="en-US" altLang="zh-CN" sz="2000"/>
          </a:p>
          <a:p>
            <a:endParaRPr lang="en-US" altLang="zh-CN"/>
          </a:p>
          <a:p>
            <a:r>
              <a:rPr lang="zh-CN" altLang="en-US" smtClean="0"/>
              <a:t>请输入一个表达式</a:t>
            </a:r>
            <a:endParaRPr lang="en-US" altLang="zh-CN" smtClean="0"/>
          </a:p>
          <a:p>
            <a:r>
              <a:rPr lang="zh-CN" altLang="en-US" smtClean="0"/>
              <a:t>计算式</a:t>
            </a:r>
            <a:r>
              <a:rPr lang="en-US" altLang="zh-CN" smtClean="0"/>
              <a:t>:[</a:t>
            </a:r>
            <a:r>
              <a:rPr lang="en-US" altLang="zh-CN" b="1" smtClean="0"/>
              <a:t>7*2*2-5+1-5+3-3</a:t>
            </a:r>
            <a:r>
              <a:rPr lang="en-US" altLang="zh-CN" smtClean="0"/>
              <a:t>] </a:t>
            </a:r>
            <a:r>
              <a:rPr lang="zh-CN" altLang="en-US" b="1" smtClean="0">
                <a:solidFill>
                  <a:srgbClr val="0070C0"/>
                </a:solidFill>
              </a:rPr>
              <a:t>点击计算</a:t>
            </a:r>
            <a:r>
              <a:rPr lang="en-US" altLang="zh-CN" b="1" smtClean="0">
                <a:solidFill>
                  <a:srgbClr val="0070C0"/>
                </a:solidFill>
              </a:rPr>
              <a:t>【</a:t>
            </a:r>
            <a:r>
              <a:rPr lang="zh-CN" altLang="en-US" b="1" smtClean="0">
                <a:solidFill>
                  <a:srgbClr val="0070C0"/>
                </a:solidFill>
              </a:rPr>
              <a:t>如下图</a:t>
            </a:r>
            <a:r>
              <a:rPr lang="en-US" altLang="zh-CN" b="1" smtClean="0">
                <a:solidFill>
                  <a:srgbClr val="0070C0"/>
                </a:solidFill>
              </a:rPr>
              <a:t>】</a:t>
            </a:r>
            <a:endParaRPr lang="en-US" altLang="zh-CN" b="1">
              <a:solidFill>
                <a:srgbClr val="0070C0"/>
              </a:solidFill>
            </a:endParaRPr>
          </a:p>
          <a:p>
            <a:endParaRPr lang="en-US" altLang="zh-CN" smtClean="0"/>
          </a:p>
          <a:p>
            <a:endParaRPr lang="en-US" altLang="zh-CN" smtClean="0"/>
          </a:p>
          <a:p>
            <a:endParaRPr lang="en-US" altLang="zh-CN" smtClean="0"/>
          </a:p>
          <a:p>
            <a:endParaRPr lang="en-US" altLang="zh-CN" smtClean="0"/>
          </a:p>
          <a:p>
            <a:endParaRPr lang="en-US" altLang="zh-CN"/>
          </a:p>
          <a:p>
            <a:endParaRPr lang="en-US" altLang="zh-CN" smtClean="0"/>
          </a:p>
          <a:p>
            <a:r>
              <a:rPr lang="zh-CN" altLang="en-US" smtClean="0"/>
              <a:t>请问</a:t>
            </a:r>
            <a:r>
              <a:rPr lang="en-US" altLang="zh-CN" smtClean="0"/>
              <a:t>: </a:t>
            </a:r>
            <a:r>
              <a:rPr lang="zh-CN" altLang="en-US" smtClean="0"/>
              <a:t>计算机底层是如何运算得到结果的？ </a:t>
            </a:r>
            <a:r>
              <a:rPr lang="zh-CN" altLang="en-US"/>
              <a:t>注</a:t>
            </a:r>
            <a:r>
              <a:rPr lang="zh-CN" altLang="en-US" smtClean="0"/>
              <a:t>意不是简单的把算式列出运算</a:t>
            </a:r>
            <a:r>
              <a:rPr lang="en-US" altLang="zh-CN" smtClean="0"/>
              <a:t>,</a:t>
            </a:r>
            <a:r>
              <a:rPr lang="zh-CN" altLang="en-US" smtClean="0"/>
              <a:t>因为</a:t>
            </a:r>
            <a:r>
              <a:rPr lang="zh-CN" altLang="en-US"/>
              <a:t>我</a:t>
            </a:r>
            <a:r>
              <a:rPr lang="zh-CN" altLang="en-US" smtClean="0"/>
              <a:t>们看这个算式 </a:t>
            </a:r>
            <a:r>
              <a:rPr lang="en-US" altLang="zh-CN" smtClean="0"/>
              <a:t>7 * 2 * 2 - 5, </a:t>
            </a:r>
            <a:r>
              <a:rPr lang="zh-CN" altLang="en-US" b="1" smtClean="0"/>
              <a:t>但是计算机怎么理解这个算式的</a:t>
            </a:r>
            <a:r>
              <a:rPr lang="en-US" altLang="zh-CN" b="1" smtClean="0"/>
              <a:t>(</a:t>
            </a:r>
            <a:r>
              <a:rPr lang="zh-CN" altLang="en-US" b="1" smtClean="0">
                <a:solidFill>
                  <a:srgbClr val="FF0000"/>
                </a:solidFill>
              </a:rPr>
              <a:t>对计算机而言，它接收到的就是一个</a:t>
            </a:r>
            <a:r>
              <a:rPr lang="zh-CN" altLang="en-US" sz="2400" b="1" smtClean="0">
                <a:solidFill>
                  <a:srgbClr val="0070C0"/>
                </a:solidFill>
              </a:rPr>
              <a:t>字符串</a:t>
            </a:r>
            <a:r>
              <a:rPr lang="en-US" altLang="zh-CN" b="1" smtClean="0"/>
              <a:t>)</a:t>
            </a:r>
            <a:r>
              <a:rPr lang="zh-CN" altLang="en-US" b="1" smtClean="0"/>
              <a:t>，我们讨论的是这个问题</a:t>
            </a:r>
            <a:r>
              <a:rPr lang="zh-CN" altLang="en-US" smtClean="0"/>
              <a:t>。</a:t>
            </a:r>
            <a:r>
              <a:rPr lang="en-US" altLang="zh-CN" smtClean="0"/>
              <a:t>-&gt; </a:t>
            </a:r>
            <a:r>
              <a:rPr lang="zh-CN" altLang="en-US" b="1" smtClean="0"/>
              <a:t>栈</a:t>
            </a:r>
            <a:endParaRPr lang="en-US" altLang="zh-CN" b="1" smtClean="0"/>
          </a:p>
          <a:p>
            <a:endParaRPr lang="en-US" altLang="zh-CN"/>
          </a:p>
        </p:txBody>
      </p:sp>
      <p:pic>
        <p:nvPicPr>
          <p:cNvPr id="4" name="Picture 8"/>
          <p:cNvPicPr>
            <a:picLocks noChangeAspect="1"/>
          </p:cNvPicPr>
          <p:nvPr/>
        </p:nvPicPr>
        <p:blipFill>
          <a:blip r:embed="rId1"/>
          <a:stretch>
            <a:fillRect/>
          </a:stretch>
        </p:blipFill>
        <p:spPr>
          <a:xfrm>
            <a:off x="809997" y="2448247"/>
            <a:ext cx="3960812" cy="1522413"/>
          </a:xfrm>
          <a:prstGeom prst="rect">
            <a:avLst/>
          </a:prstGeom>
          <a:noFill/>
          <a:ln w="9525">
            <a:solidFill>
              <a:schemeClr val="accent1"/>
            </a:solidFill>
          </a:ln>
        </p:spPr>
      </p:pic>
      <p:graphicFrame>
        <p:nvGraphicFramePr>
          <p:cNvPr id="3" name="对象 2"/>
          <p:cNvGraphicFramePr>
            <a:graphicFrameLocks noChangeAspect="1"/>
          </p:cNvGraphicFramePr>
          <p:nvPr/>
        </p:nvGraphicFramePr>
        <p:xfrm>
          <a:off x="4986461" y="3270825"/>
          <a:ext cx="648072" cy="558339"/>
        </p:xfrm>
        <a:graphic>
          <a:graphicData uri="http://schemas.openxmlformats.org/presentationml/2006/ole">
            <mc:AlternateContent xmlns:mc="http://schemas.openxmlformats.org/markup-compatibility/2006">
              <mc:Choice xmlns:v="urn:schemas-microsoft-com:vml" Requires="v">
                <p:oleObj spid="_x0000_s15666" name="包装程序外壳对象" showAsIcon="1" r:id="rId2" imgW="609600" imgH="523875" progId="Package">
                  <p:embed/>
                </p:oleObj>
              </mc:Choice>
              <mc:Fallback>
                <p:oleObj name="包装程序外壳对象" showAsIcon="1" r:id="rId2" imgW="609600" imgH="523875" progId="Package">
                  <p:embed/>
                  <p:pic>
                    <p:nvPicPr>
                      <p:cNvPr id="0" name="图片 15665"/>
                      <p:cNvPicPr/>
                      <p:nvPr/>
                    </p:nvPicPr>
                    <p:blipFill>
                      <a:blip r:embed="rId3"/>
                      <a:stretch>
                        <a:fillRect/>
                      </a:stretch>
                    </p:blipFill>
                    <p:spPr>
                      <a:xfrm>
                        <a:off x="4986461" y="3270825"/>
                        <a:ext cx="648072" cy="55833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栈的介绍</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z="2000"/>
          </a:p>
          <a:p>
            <a:endParaRPr lang="en-US" altLang="zh-CN"/>
          </a:p>
          <a:p>
            <a:pPr marL="342900" indent="-342900">
              <a:buAutoNum type="arabicParenR"/>
            </a:pPr>
            <a:r>
              <a:rPr lang="zh-CN" altLang="en-US" smtClean="0"/>
              <a:t>栈的英文为</a:t>
            </a:r>
            <a:r>
              <a:rPr lang="en-US" altLang="zh-CN" smtClean="0"/>
              <a:t>(stack)</a:t>
            </a:r>
            <a:endParaRPr lang="en-US" altLang="zh-CN" smtClean="0"/>
          </a:p>
          <a:p>
            <a:pPr marL="342900" indent="-342900">
              <a:buAutoNum type="arabicParenR"/>
            </a:pPr>
            <a:r>
              <a:rPr lang="zh-CN" altLang="en-US" smtClean="0"/>
              <a:t>栈是一</a:t>
            </a:r>
            <a:r>
              <a:rPr lang="zh-CN" altLang="en-US"/>
              <a:t>个</a:t>
            </a:r>
            <a:r>
              <a:rPr lang="zh-CN" altLang="en-US" b="1"/>
              <a:t>先入后出</a:t>
            </a:r>
            <a:r>
              <a:rPr lang="en-US" altLang="zh-CN"/>
              <a:t>(FILO-First In Last Out)</a:t>
            </a:r>
            <a:r>
              <a:rPr lang="zh-CN" altLang="en-US"/>
              <a:t>的有序列表</a:t>
            </a:r>
            <a:r>
              <a:rPr lang="zh-CN" altLang="en-US" smtClean="0"/>
              <a:t>。</a:t>
            </a:r>
            <a:endParaRPr lang="en-US" altLang="zh-CN"/>
          </a:p>
          <a:p>
            <a:pPr marL="342900" indent="-342900">
              <a:buAutoNum type="arabicParenR"/>
            </a:pPr>
            <a:r>
              <a:rPr lang="zh-CN" altLang="en-US" smtClean="0"/>
              <a:t>栈</a:t>
            </a:r>
            <a:r>
              <a:rPr lang="en-US" altLang="zh-CN"/>
              <a:t>(stack)</a:t>
            </a:r>
            <a:r>
              <a:rPr lang="zh-CN" altLang="en-US"/>
              <a:t>是限制线性表中元素的插入和删除</a:t>
            </a:r>
            <a:r>
              <a:rPr lang="zh-CN" altLang="en-US" b="1"/>
              <a:t>只能在线性表的同一端</a:t>
            </a:r>
            <a:r>
              <a:rPr lang="zh-CN" altLang="en-US"/>
              <a:t>进行的一种特殊线性表。允许插入和删除的一端，为变化的一端，称为</a:t>
            </a:r>
            <a:r>
              <a:rPr lang="zh-CN" altLang="en-US" b="1">
                <a:solidFill>
                  <a:srgbClr val="FF0000"/>
                </a:solidFill>
              </a:rPr>
              <a:t>栈顶</a:t>
            </a:r>
            <a:r>
              <a:rPr lang="en-US" altLang="zh-CN"/>
              <a:t>(Top)</a:t>
            </a:r>
            <a:r>
              <a:rPr lang="zh-CN" altLang="en-US"/>
              <a:t>，另一端为固定的一端，称为</a:t>
            </a:r>
            <a:r>
              <a:rPr lang="zh-CN" altLang="en-US" b="1"/>
              <a:t>栈底</a:t>
            </a:r>
            <a:r>
              <a:rPr lang="en-US" altLang="zh-CN"/>
              <a:t>(Bottom)</a:t>
            </a:r>
            <a:r>
              <a:rPr lang="zh-CN" altLang="en-US" smtClean="0"/>
              <a:t>。</a:t>
            </a:r>
            <a:endParaRPr lang="en-US" altLang="zh-CN"/>
          </a:p>
          <a:p>
            <a:pPr marL="342900" indent="-342900">
              <a:buAutoNum type="arabicParenR"/>
            </a:pPr>
            <a:r>
              <a:rPr lang="zh-CN" altLang="en-US" smtClean="0"/>
              <a:t>根据栈</a:t>
            </a:r>
            <a:r>
              <a:rPr lang="zh-CN" altLang="en-US"/>
              <a:t>的定义可知，最先放入栈中元素在栈底，最后放入的元素在栈顶，而删除元素刚好相反，最后放入的元素最先删除，最先放入的元素最后删除</a:t>
            </a:r>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栈的介绍</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endParaRPr lang="en-US" altLang="zh-CN" sz="2000"/>
          </a:p>
          <a:p>
            <a:pPr marL="342900" indent="-342900">
              <a:buAutoNum type="arabicParenR" startAt="5"/>
            </a:pPr>
            <a:r>
              <a:rPr lang="zh-CN" altLang="en-US" smtClean="0"/>
              <a:t>出栈</a:t>
            </a:r>
            <a:r>
              <a:rPr lang="en-US" altLang="zh-CN" smtClean="0"/>
              <a:t>(pop)</a:t>
            </a:r>
            <a:r>
              <a:rPr lang="zh-CN" altLang="en-US" smtClean="0"/>
              <a:t>和入栈</a:t>
            </a:r>
            <a:r>
              <a:rPr lang="en-US" altLang="zh-CN" smtClean="0"/>
              <a:t>(push)</a:t>
            </a:r>
            <a:r>
              <a:rPr lang="zh-CN" altLang="en-US" smtClean="0"/>
              <a:t>的概念</a:t>
            </a:r>
            <a:r>
              <a:rPr lang="en-US" altLang="zh-CN" smtClean="0"/>
              <a:t>(</a:t>
            </a:r>
            <a:r>
              <a:rPr lang="zh-CN" altLang="en-US" smtClean="0"/>
              <a:t>如图所示</a:t>
            </a:r>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40" y="2232223"/>
            <a:ext cx="3919909" cy="20369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373" y="2250579"/>
            <a:ext cx="5802411" cy="1853852"/>
          </a:xfrm>
          <a:prstGeom prst="rect">
            <a:avLst/>
          </a:prstGeom>
          <a:solidFill>
            <a:srgbClr val="FF0000"/>
          </a:solidFill>
          <a:ln>
            <a:solidFill>
              <a:srgbClr val="EA0000"/>
            </a:solidFill>
          </a:ln>
          <a:effectLst/>
        </p:spPr>
      </p:pic>
      <p:graphicFrame>
        <p:nvGraphicFramePr>
          <p:cNvPr id="3" name="对象 2"/>
          <p:cNvGraphicFramePr>
            <a:graphicFrameLocks noChangeAspect="1"/>
          </p:cNvGraphicFramePr>
          <p:nvPr/>
        </p:nvGraphicFramePr>
        <p:xfrm>
          <a:off x="3336251" y="4320455"/>
          <a:ext cx="626813" cy="480021"/>
        </p:xfrm>
        <a:graphic>
          <a:graphicData uri="http://schemas.openxmlformats.org/presentationml/2006/ole">
            <mc:AlternateContent xmlns:mc="http://schemas.openxmlformats.org/markup-compatibility/2006">
              <mc:Choice xmlns:v="urn:schemas-microsoft-com:vml" Requires="v">
                <p:oleObj spid="_x0000_s42346" name="包装程序外壳对象" showAsIcon="1" r:id="rId3" imgW="685800" imgH="523875" progId="Package">
                  <p:embed/>
                </p:oleObj>
              </mc:Choice>
              <mc:Fallback>
                <p:oleObj name="包装程序外壳对象" showAsIcon="1" r:id="rId3" imgW="685800" imgH="523875" progId="Package">
                  <p:embed/>
                  <p:pic>
                    <p:nvPicPr>
                      <p:cNvPr id="0" name="图片 42345"/>
                      <p:cNvPicPr/>
                      <p:nvPr/>
                    </p:nvPicPr>
                    <p:blipFill>
                      <a:blip r:embed="rId4"/>
                      <a:stretch>
                        <a:fillRect/>
                      </a:stretch>
                    </p:blipFill>
                    <p:spPr>
                      <a:xfrm>
                        <a:off x="3336251" y="4320455"/>
                        <a:ext cx="626813" cy="480021"/>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8792094" y="4269206"/>
          <a:ext cx="631663" cy="483735"/>
        </p:xfrm>
        <a:graphic>
          <a:graphicData uri="http://schemas.openxmlformats.org/presentationml/2006/ole">
            <mc:AlternateContent xmlns:mc="http://schemas.openxmlformats.org/markup-compatibility/2006">
              <mc:Choice xmlns:v="urn:schemas-microsoft-com:vml" Requires="v">
                <p:oleObj spid="_x0000_s42347" name="包装程序外壳对象" showAsIcon="1" r:id="rId5" imgW="685800" imgH="523875" progId="Package">
                  <p:embed/>
                </p:oleObj>
              </mc:Choice>
              <mc:Fallback>
                <p:oleObj name="包装程序外壳对象" showAsIcon="1" r:id="rId5" imgW="685800" imgH="523875" progId="Package">
                  <p:embed/>
                  <p:pic>
                    <p:nvPicPr>
                      <p:cNvPr id="0" name="图片 42346"/>
                      <p:cNvPicPr/>
                      <p:nvPr/>
                    </p:nvPicPr>
                    <p:blipFill>
                      <a:blip r:embed="rId6"/>
                      <a:stretch>
                        <a:fillRect/>
                      </a:stretch>
                    </p:blipFill>
                    <p:spPr>
                      <a:xfrm>
                        <a:off x="8792094" y="4269206"/>
                        <a:ext cx="631663" cy="4837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pPr marL="342900" indent="-342900">
              <a:buAutoNum type="arabicParenR"/>
            </a:pPr>
            <a:r>
              <a:rPr lang="zh-CN" altLang="en-US" smtClean="0"/>
              <a:t>子</a:t>
            </a:r>
            <a:r>
              <a:rPr lang="zh-CN" altLang="en-US"/>
              <a:t>程序的调用：在跳往子程序前，会先将下个指令的地址存到堆栈中，直到子程序执行完后再将地址取出，以回到原来的程序中</a:t>
            </a:r>
            <a:r>
              <a:rPr lang="zh-CN" altLang="en-US" smtClean="0"/>
              <a:t>。 </a:t>
            </a:r>
            <a:r>
              <a:rPr lang="zh-CN" altLang="en-US"/>
              <a:t>	</a:t>
            </a:r>
            <a:endParaRPr lang="en-US" altLang="zh-CN" smtClean="0"/>
          </a:p>
          <a:p>
            <a:pPr marL="342900" indent="-342900">
              <a:buAutoNum type="arabicParenR"/>
            </a:pPr>
            <a:r>
              <a:rPr lang="zh-CN" altLang="en-US" smtClean="0"/>
              <a:t>处</a:t>
            </a:r>
            <a:r>
              <a:rPr lang="zh-CN" altLang="en-US"/>
              <a:t>理递归调用：和子程序的调用类似，只是除了储存下一个指令的地址外，也将参数、区域变量等数据存入堆栈中</a:t>
            </a:r>
            <a:r>
              <a:rPr lang="zh-CN" altLang="en-US" smtClean="0"/>
              <a:t>。</a:t>
            </a:r>
            <a:endParaRPr lang="en-US" altLang="zh-CN" smtClean="0"/>
          </a:p>
          <a:p>
            <a:pPr marL="342900" indent="-342900">
              <a:buAutoNum type="arabicParenR"/>
            </a:pPr>
            <a:r>
              <a:rPr lang="zh-CN" altLang="en-US" smtClean="0"/>
              <a:t>表</a:t>
            </a:r>
            <a:r>
              <a:rPr lang="zh-CN" altLang="en-US"/>
              <a:t>达式的转</a:t>
            </a:r>
            <a:r>
              <a:rPr lang="zh-CN" altLang="en-US" smtClean="0"/>
              <a:t>换</a:t>
            </a:r>
            <a:r>
              <a:rPr lang="en-US" altLang="zh-CN" smtClean="0"/>
              <a:t>[</a:t>
            </a:r>
            <a:r>
              <a:rPr lang="zh-CN" altLang="en-US" smtClean="0"/>
              <a:t>中缀表达式转后缀表达式</a:t>
            </a:r>
            <a:r>
              <a:rPr lang="en-US" altLang="zh-CN" smtClean="0"/>
              <a:t>]</a:t>
            </a:r>
            <a:r>
              <a:rPr lang="zh-CN" altLang="en-US" smtClean="0"/>
              <a:t>与</a:t>
            </a:r>
            <a:r>
              <a:rPr lang="zh-CN" altLang="en-US"/>
              <a:t>求</a:t>
            </a:r>
            <a:r>
              <a:rPr lang="zh-CN" altLang="en-US" smtClean="0"/>
              <a:t>值</a:t>
            </a:r>
            <a:r>
              <a:rPr lang="en-US" altLang="zh-CN" smtClean="0"/>
              <a:t>(</a:t>
            </a:r>
            <a:r>
              <a:rPr lang="zh-CN" altLang="en-US" smtClean="0"/>
              <a:t>实际解决</a:t>
            </a:r>
            <a:r>
              <a:rPr lang="en-US" altLang="zh-CN" smtClean="0"/>
              <a:t>)</a:t>
            </a:r>
            <a:r>
              <a:rPr lang="zh-CN" altLang="en-US" smtClean="0"/>
              <a:t>。</a:t>
            </a:r>
            <a:endParaRPr lang="en-US" altLang="zh-CN" smtClean="0"/>
          </a:p>
          <a:p>
            <a:pPr marL="342900" indent="-342900">
              <a:buAutoNum type="arabicParenR"/>
            </a:pPr>
            <a:r>
              <a:rPr lang="zh-CN" altLang="en-US" smtClean="0"/>
              <a:t>二</a:t>
            </a:r>
            <a:r>
              <a:rPr lang="zh-CN" altLang="en-US"/>
              <a:t>叉树的遍历</a:t>
            </a:r>
            <a:r>
              <a:rPr lang="zh-CN" altLang="en-US" smtClean="0"/>
              <a:t>。</a:t>
            </a:r>
            <a:endParaRPr lang="en-US" altLang="zh-CN" smtClean="0"/>
          </a:p>
          <a:p>
            <a:pPr marL="342900" indent="-342900">
              <a:buAutoNum type="arabicParenR"/>
            </a:pPr>
            <a:r>
              <a:rPr lang="zh-CN" altLang="en-US" smtClean="0"/>
              <a:t>图</a:t>
            </a:r>
            <a:r>
              <a:rPr lang="zh-CN" altLang="en-US"/>
              <a:t>形的深度优先</a:t>
            </a:r>
            <a:r>
              <a:rPr lang="en-US" altLang="zh-CN"/>
              <a:t>(depth</a:t>
            </a:r>
            <a:r>
              <a:rPr lang="zh-CN" altLang="en-US"/>
              <a:t>一</a:t>
            </a:r>
            <a:r>
              <a:rPr lang="en-US" altLang="zh-CN"/>
              <a:t>first)</a:t>
            </a:r>
            <a:r>
              <a:rPr lang="zh-CN" altLang="en-US"/>
              <a:t>搜索法。</a:t>
            </a:r>
            <a:endParaRPr lang="zh-CN" altLang="en-US"/>
          </a:p>
          <a:p>
            <a:endParaRPr lang="en-US" altLang="zh-CN" smtClean="0"/>
          </a:p>
          <a:p>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栈的快速入门</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endParaRPr lang="en-US" altLang="zh-CN" smtClean="0"/>
          </a:p>
          <a:p>
            <a:pPr marL="342900" indent="-342900">
              <a:buAutoNum type="arabicParenR"/>
            </a:pPr>
            <a:r>
              <a:rPr lang="zh-CN" altLang="en-US" smtClean="0"/>
              <a:t>用</a:t>
            </a:r>
            <a:r>
              <a:rPr lang="zh-CN" altLang="en-US" b="1"/>
              <a:t>数组模拟栈</a:t>
            </a:r>
            <a:r>
              <a:rPr lang="zh-CN" altLang="en-US"/>
              <a:t>的使</a:t>
            </a:r>
            <a:r>
              <a:rPr lang="zh-CN" altLang="en-US" smtClean="0"/>
              <a:t>用，由于栈</a:t>
            </a:r>
            <a:r>
              <a:rPr lang="zh-CN" altLang="en-US"/>
              <a:t>是一种有序列表</a:t>
            </a:r>
            <a:r>
              <a:rPr lang="zh-CN" altLang="en-US" smtClean="0"/>
              <a:t>，</a:t>
            </a:r>
            <a:br>
              <a:rPr lang="en-US" altLang="zh-CN" smtClean="0"/>
            </a:br>
            <a:r>
              <a:rPr lang="zh-CN" altLang="en-US" smtClean="0"/>
              <a:t>当</a:t>
            </a:r>
            <a:r>
              <a:rPr lang="zh-CN" altLang="en-US"/>
              <a:t>然可以使用数组的结构来储</a:t>
            </a:r>
            <a:r>
              <a:rPr lang="zh-CN" altLang="en-US" smtClean="0"/>
              <a:t>存栈</a:t>
            </a:r>
            <a:r>
              <a:rPr lang="zh-CN" altLang="en-US"/>
              <a:t>的数据内</a:t>
            </a:r>
            <a:r>
              <a:rPr lang="zh-CN" altLang="en-US" smtClean="0"/>
              <a:t>容，</a:t>
            </a:r>
            <a:br>
              <a:rPr lang="en-US" altLang="zh-CN" smtClean="0"/>
            </a:br>
            <a:r>
              <a:rPr lang="zh-CN" altLang="en-US" smtClean="0"/>
              <a:t>下面我们就用数组模拟栈的</a:t>
            </a:r>
            <a:r>
              <a:rPr lang="zh-CN" altLang="en-US" b="1" smtClean="0"/>
              <a:t>出栈</a:t>
            </a:r>
            <a:r>
              <a:rPr lang="zh-CN" altLang="en-US" smtClean="0"/>
              <a:t>，</a:t>
            </a:r>
            <a:r>
              <a:rPr lang="zh-CN" altLang="en-US" b="1" smtClean="0"/>
              <a:t>入栈</a:t>
            </a:r>
            <a:r>
              <a:rPr lang="zh-CN" altLang="en-US" smtClean="0"/>
              <a:t>等操作。</a:t>
            </a:r>
            <a:endParaRPr lang="en-US" altLang="zh-CN" smtClean="0"/>
          </a:p>
          <a:p>
            <a:pPr marL="342900" indent="-342900">
              <a:buAutoNum type="arabicParenR"/>
            </a:pPr>
            <a:endParaRPr lang="en-US" altLang="zh-CN"/>
          </a:p>
          <a:p>
            <a:pPr marL="342900" indent="-342900">
              <a:buAutoNum type="arabicParenR"/>
            </a:pPr>
            <a:r>
              <a:rPr lang="zh-CN" altLang="en-US" smtClean="0"/>
              <a:t>实现思路分析</a:t>
            </a:r>
            <a:r>
              <a:rPr lang="en-US" altLang="zh-CN" smtClean="0"/>
              <a:t>,</a:t>
            </a:r>
            <a:r>
              <a:rPr lang="zh-CN" altLang="en-US" smtClean="0"/>
              <a:t>并画出示意图</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a:p>
            <a:pPr marL="342900" indent="-342900">
              <a:buAutoNum type="arabicParenR"/>
            </a:pPr>
            <a:r>
              <a:rPr lang="zh-CN" altLang="en-US" smtClean="0"/>
              <a:t>对同学们加深栈的理解非常有帮助</a:t>
            </a:r>
            <a:endParaRPr lang="en-US" altLang="zh-CN" smtClean="0"/>
          </a:p>
          <a:p>
            <a:pPr marL="342900" indent="-342900">
              <a:buAutoNum type="arabicParenR"/>
            </a:pPr>
            <a:r>
              <a:rPr lang="zh-CN" altLang="en-US" b="1"/>
              <a:t>课堂</a:t>
            </a:r>
            <a:r>
              <a:rPr lang="zh-CN" altLang="en-US" b="1" smtClean="0"/>
              <a:t>练习</a:t>
            </a:r>
            <a:r>
              <a:rPr lang="zh-CN" altLang="en-US" smtClean="0"/>
              <a:t>，将老师写的程序改成</a:t>
            </a:r>
            <a:r>
              <a:rPr lang="zh-CN" altLang="en-US"/>
              <a:t>使</a:t>
            </a:r>
            <a:r>
              <a:rPr lang="zh-CN" altLang="en-US" smtClean="0"/>
              <a:t>用</a:t>
            </a:r>
            <a:r>
              <a:rPr lang="zh-CN" altLang="en-US" b="1" smtClean="0"/>
              <a:t>链表来模拟栈</a:t>
            </a:r>
            <a:r>
              <a:rPr lang="en-US" altLang="zh-CN" smtClean="0"/>
              <a:t>.</a:t>
            </a:r>
            <a:endParaRPr lang="zh-CN" altLang="en-US"/>
          </a:p>
        </p:txBody>
      </p:sp>
      <p:pic>
        <p:nvPicPr>
          <p:cNvPr id="4" name="Picture 8"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3973" y="2963634"/>
            <a:ext cx="3800028" cy="12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40" name="Picture 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397" y="2515468"/>
            <a:ext cx="2525067" cy="252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42" name="Picture 2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704" y="1702611"/>
            <a:ext cx="3005378" cy="33554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3757087" y="3778001"/>
          <a:ext cx="556300" cy="426021"/>
        </p:xfrm>
        <a:graphic>
          <a:graphicData uri="http://schemas.openxmlformats.org/presentationml/2006/ole">
            <mc:AlternateContent xmlns:mc="http://schemas.openxmlformats.org/markup-compatibility/2006">
              <mc:Choice xmlns:v="urn:schemas-microsoft-com:vml" Requires="v">
                <p:oleObj spid="_x0000_s17192" name="包装程序外壳对象" showAsIcon="1" r:id="rId4" imgW="685800" imgH="523875" progId="Package">
                  <p:embed/>
                </p:oleObj>
              </mc:Choice>
              <mc:Fallback>
                <p:oleObj name="包装程序外壳对象" showAsIcon="1" r:id="rId4" imgW="685800" imgH="523875" progId="Package">
                  <p:embed/>
                  <p:pic>
                    <p:nvPicPr>
                      <p:cNvPr id="0" name="图片 17191"/>
                      <p:cNvPicPr/>
                      <p:nvPr/>
                    </p:nvPicPr>
                    <p:blipFill>
                      <a:blip r:embed="rId5"/>
                      <a:stretch>
                        <a:fillRect/>
                      </a:stretch>
                    </p:blipFill>
                    <p:spPr>
                      <a:xfrm>
                        <a:off x="3757087" y="3778001"/>
                        <a:ext cx="556300" cy="42602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210597" y="4863528"/>
          <a:ext cx="462272" cy="354013"/>
        </p:xfrm>
        <a:graphic>
          <a:graphicData uri="http://schemas.openxmlformats.org/presentationml/2006/ole">
            <mc:AlternateContent xmlns:mc="http://schemas.openxmlformats.org/markup-compatibility/2006">
              <mc:Choice xmlns:v="urn:schemas-microsoft-com:vml" Requires="v">
                <p:oleObj spid="_x0000_s17193" name="包装程序外壳对象" showAsIcon="1" r:id="rId6" imgW="685800" imgH="523875" progId="Package">
                  <p:embed/>
                </p:oleObj>
              </mc:Choice>
              <mc:Fallback>
                <p:oleObj name="包装程序外壳对象" showAsIcon="1" r:id="rId6" imgW="685800" imgH="523875" progId="Package">
                  <p:embed/>
                  <p:pic>
                    <p:nvPicPr>
                      <p:cNvPr id="0" name="图片 17192"/>
                      <p:cNvPicPr/>
                      <p:nvPr/>
                    </p:nvPicPr>
                    <p:blipFill>
                      <a:blip r:embed="rId7"/>
                      <a:stretch>
                        <a:fillRect/>
                      </a:stretch>
                    </p:blipFill>
                    <p:spPr>
                      <a:xfrm>
                        <a:off x="6210597" y="4863528"/>
                        <a:ext cx="462272" cy="354013"/>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9288847" y="4699393"/>
          <a:ext cx="504056" cy="386012"/>
        </p:xfrm>
        <a:graphic>
          <a:graphicData uri="http://schemas.openxmlformats.org/presentationml/2006/ole">
            <mc:AlternateContent xmlns:mc="http://schemas.openxmlformats.org/markup-compatibility/2006">
              <mc:Choice xmlns:v="urn:schemas-microsoft-com:vml" Requires="v">
                <p:oleObj spid="_x0000_s17194" name="包装程序外壳对象" showAsIcon="1" r:id="rId8" imgW="685800" imgH="523875" progId="Package">
                  <p:embed/>
                </p:oleObj>
              </mc:Choice>
              <mc:Fallback>
                <p:oleObj name="包装程序外壳对象" showAsIcon="1" r:id="rId8" imgW="685800" imgH="523875" progId="Package">
                  <p:embed/>
                  <p:pic>
                    <p:nvPicPr>
                      <p:cNvPr id="0" name="图片 17193"/>
                      <p:cNvPicPr/>
                      <p:nvPr/>
                    </p:nvPicPr>
                    <p:blipFill>
                      <a:blip r:embed="rId9"/>
                      <a:stretch>
                        <a:fillRect/>
                      </a:stretch>
                    </p:blipFill>
                    <p:spPr>
                      <a:xfrm>
                        <a:off x="9288847" y="4699393"/>
                        <a:ext cx="504056" cy="38601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a:t>
            </a:r>
            <a:r>
              <a:rPr lang="zh-CN" altLang="en-US" sz="2200" b="1"/>
              <a:t>实现综合计算器</a:t>
            </a:r>
            <a:endParaRPr lang="en-US" altLang="zh-CN" sz="2200" b="1"/>
          </a:p>
        </p:txBody>
      </p:sp>
      <p:sp>
        <p:nvSpPr>
          <p:cNvPr id="2" name="TextBox 1"/>
          <p:cNvSpPr txBox="1"/>
          <p:nvPr/>
        </p:nvSpPr>
        <p:spPr>
          <a:xfrm>
            <a:off x="305941" y="1224111"/>
            <a:ext cx="8136904" cy="3724096"/>
          </a:xfrm>
          <a:prstGeom prst="rect">
            <a:avLst/>
          </a:prstGeom>
          <a:noFill/>
        </p:spPr>
        <p:txBody>
          <a:bodyPr wrap="square" rtlCol="0">
            <a:spAutoFit/>
          </a:bodyPr>
          <a:lstStyle/>
          <a:p>
            <a:endParaRPr lang="en-US" altLang="zh-CN" smtClean="0"/>
          </a:p>
          <a:p>
            <a:r>
              <a:rPr lang="zh-CN" altLang="en-US" smtClean="0"/>
              <a:t>使</a:t>
            </a:r>
            <a:r>
              <a:rPr lang="zh-CN" altLang="en-US"/>
              <a:t>用栈来实现综合计算器</a:t>
            </a:r>
            <a:r>
              <a:rPr lang="en-US" altLang="zh-CN"/>
              <a:t>-</a:t>
            </a:r>
            <a:r>
              <a:rPr lang="zh-CN" altLang="en-US"/>
              <a:t>自定义优先</a:t>
            </a:r>
            <a:r>
              <a:rPr lang="zh-CN" altLang="en-US" smtClean="0"/>
              <a:t>级</a:t>
            </a:r>
            <a:r>
              <a:rPr lang="en-US" altLang="zh-CN" smtClean="0"/>
              <a:t>[priority]</a:t>
            </a:r>
            <a:endParaRPr lang="zh-CN" altLang="en-US"/>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endParaRPr lang="en-US" altLang="zh-CN" smtClean="0"/>
          </a:p>
          <a:p>
            <a:pPr marL="285750" indent="-285750">
              <a:buFont typeface="Wingdings" panose="05000000000000000000" pitchFamily="2" charset="2"/>
              <a:buChar char="Ø"/>
            </a:pPr>
            <a:r>
              <a:rPr lang="zh-CN" altLang="en-US" b="1"/>
              <a:t>简化思</a:t>
            </a:r>
            <a:r>
              <a:rPr lang="zh-CN" altLang="en-US" b="1" smtClean="0"/>
              <a:t>路</a:t>
            </a:r>
            <a:r>
              <a:rPr lang="en-US" altLang="zh-CN" smtClean="0"/>
              <a:t>:</a:t>
            </a:r>
            <a:endParaRPr lang="en-US" altLang="zh-CN"/>
          </a:p>
          <a:p>
            <a:pPr marL="342900" indent="-342900">
              <a:buAutoNum type="arabicParenR"/>
            </a:pPr>
            <a:r>
              <a:rPr lang="en-US" altLang="zh-CN" smtClean="0"/>
              <a:t>3+2*6-2  </a:t>
            </a:r>
            <a:endParaRPr lang="en-US" altLang="zh-CN" smtClean="0"/>
          </a:p>
          <a:p>
            <a:pPr marL="342900" indent="-342900">
              <a:buAutoNum type="arabicParenR"/>
            </a:pPr>
            <a:r>
              <a:rPr lang="en-US" altLang="zh-CN" smtClean="0"/>
              <a:t>30+2*6-2 </a:t>
            </a:r>
            <a:endParaRPr lang="en-US" altLang="zh-CN" smtClean="0"/>
          </a:p>
          <a:p>
            <a:pPr marL="342900" indent="-342900">
              <a:buAutoNum type="arabicParenR"/>
            </a:pPr>
            <a:r>
              <a:rPr lang="en-US" altLang="zh-CN" b="1" smtClean="0"/>
              <a:t>7*2*2-5+1-5+3-4</a:t>
            </a:r>
            <a:endParaRPr lang="en-US" altLang="zh-CN" b="1" smtClean="0"/>
          </a:p>
          <a:p>
            <a:pPr marL="342900" indent="-342900">
              <a:buAutoNum type="arabicParenR"/>
            </a:pPr>
            <a:endParaRPr lang="en-US" altLang="zh-CN" b="1"/>
          </a:p>
          <a:p>
            <a:pPr marL="285750" indent="-285750">
              <a:buFont typeface="Wingdings" panose="05000000000000000000" pitchFamily="2" charset="2"/>
              <a:buChar char="Ø"/>
            </a:pPr>
            <a:r>
              <a:rPr lang="zh-CN" altLang="en-US" b="1"/>
              <a:t>课</a:t>
            </a:r>
            <a:r>
              <a:rPr lang="zh-CN" altLang="en-US" b="1" smtClean="0"/>
              <a:t>后练习题</a:t>
            </a:r>
            <a:endParaRPr lang="en-US" altLang="zh-CN" b="1" smtClean="0"/>
          </a:p>
          <a:p>
            <a:r>
              <a:rPr lang="en-US" altLang="zh-CN" b="1" smtClean="0"/>
              <a:t>      </a:t>
            </a:r>
            <a:r>
              <a:rPr lang="zh-CN" altLang="en-US" b="1" smtClean="0"/>
              <a:t>加入小括号</a:t>
            </a:r>
            <a:r>
              <a:rPr lang="en-US" altLang="zh-CN" b="1"/>
              <a:t>.	</a:t>
            </a:r>
            <a:endParaRPr lang="en-US" altLang="zh-CN" smtClean="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50" y="2016199"/>
            <a:ext cx="3384376" cy="89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79" name="Picture 3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308" y="1872183"/>
            <a:ext cx="3998377" cy="251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0" name="Picture 3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736" y="4420385"/>
            <a:ext cx="3447012" cy="149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1" name="Picture 3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0637" y="305061"/>
            <a:ext cx="4092128" cy="19991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2" name="Picture 3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544" y="2376601"/>
            <a:ext cx="3953048" cy="26353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5922565" y="2569344"/>
          <a:ext cx="444857" cy="340677"/>
        </p:xfrm>
        <a:graphic>
          <a:graphicData uri="http://schemas.openxmlformats.org/presentationml/2006/ole">
            <mc:AlternateContent xmlns:mc="http://schemas.openxmlformats.org/markup-compatibility/2006">
              <mc:Choice xmlns:v="urn:schemas-microsoft-com:vml" Requires="v">
                <p:oleObj spid="_x0000_s155723" name="包装程序外壳对象" showAsIcon="1" r:id="rId6" imgW="685800" imgH="523875" progId="Package">
                  <p:embed/>
                </p:oleObj>
              </mc:Choice>
              <mc:Fallback>
                <p:oleObj name="包装程序外壳对象" showAsIcon="1" r:id="rId6" imgW="685800" imgH="523875" progId="Package">
                  <p:embed/>
                  <p:pic>
                    <p:nvPicPr>
                      <p:cNvPr id="0" name="图片 155722"/>
                      <p:cNvPicPr/>
                      <p:nvPr/>
                    </p:nvPicPr>
                    <p:blipFill>
                      <a:blip r:embed="rId7"/>
                      <a:stretch>
                        <a:fillRect/>
                      </a:stretch>
                    </p:blipFill>
                    <p:spPr>
                      <a:xfrm>
                        <a:off x="5922565" y="2569344"/>
                        <a:ext cx="444857" cy="34067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210598" y="5535232"/>
          <a:ext cx="432048" cy="330867"/>
        </p:xfrm>
        <a:graphic>
          <a:graphicData uri="http://schemas.openxmlformats.org/presentationml/2006/ole">
            <mc:AlternateContent xmlns:mc="http://schemas.openxmlformats.org/markup-compatibility/2006">
              <mc:Choice xmlns:v="urn:schemas-microsoft-com:vml" Requires="v">
                <p:oleObj spid="_x0000_s155724" name="包装程序外壳对象" showAsIcon="1" r:id="rId8" imgW="685800" imgH="523875" progId="Package">
                  <p:embed/>
                </p:oleObj>
              </mc:Choice>
              <mc:Fallback>
                <p:oleObj name="包装程序外壳对象" showAsIcon="1" r:id="rId8" imgW="685800" imgH="523875" progId="Package">
                  <p:embed/>
                  <p:pic>
                    <p:nvPicPr>
                      <p:cNvPr id="0" name="图片 155723"/>
                      <p:cNvPicPr/>
                      <p:nvPr/>
                    </p:nvPicPr>
                    <p:blipFill>
                      <a:blip r:embed="rId9"/>
                      <a:stretch>
                        <a:fillRect/>
                      </a:stretch>
                    </p:blipFill>
                    <p:spPr>
                      <a:xfrm>
                        <a:off x="6210598" y="5535232"/>
                        <a:ext cx="432048" cy="33086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0024595" y="1872182"/>
          <a:ext cx="483499" cy="370269"/>
        </p:xfrm>
        <a:graphic>
          <a:graphicData uri="http://schemas.openxmlformats.org/presentationml/2006/ole">
            <mc:AlternateContent xmlns:mc="http://schemas.openxmlformats.org/markup-compatibility/2006">
              <mc:Choice xmlns:v="urn:schemas-microsoft-com:vml" Requires="v">
                <p:oleObj spid="_x0000_s155725" name="包装程序外壳对象" showAsIcon="1" r:id="rId10" imgW="685800" imgH="523875" progId="Package">
                  <p:embed/>
                </p:oleObj>
              </mc:Choice>
              <mc:Fallback>
                <p:oleObj name="包装程序外壳对象" showAsIcon="1" r:id="rId10" imgW="685800" imgH="523875" progId="Package">
                  <p:embed/>
                  <p:pic>
                    <p:nvPicPr>
                      <p:cNvPr id="0" name="图片 155724"/>
                      <p:cNvPicPr/>
                      <p:nvPr/>
                    </p:nvPicPr>
                    <p:blipFill>
                      <a:blip r:embed="rId11"/>
                      <a:stretch>
                        <a:fillRect/>
                      </a:stretch>
                    </p:blipFill>
                    <p:spPr>
                      <a:xfrm>
                        <a:off x="10024595" y="1872182"/>
                        <a:ext cx="483499" cy="370269"/>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8960290" y="5256559"/>
          <a:ext cx="441204" cy="337879"/>
        </p:xfrm>
        <a:graphic>
          <a:graphicData uri="http://schemas.openxmlformats.org/presentationml/2006/ole">
            <mc:AlternateContent xmlns:mc="http://schemas.openxmlformats.org/markup-compatibility/2006">
              <mc:Choice xmlns:v="urn:schemas-microsoft-com:vml" Requires="v">
                <p:oleObj spid="_x0000_s155726" name="包装程序外壳对象" showAsIcon="1" r:id="rId12" imgW="685800" imgH="523875" progId="Package">
                  <p:embed/>
                </p:oleObj>
              </mc:Choice>
              <mc:Fallback>
                <p:oleObj name="包装程序外壳对象" showAsIcon="1" r:id="rId12" imgW="685800" imgH="523875" progId="Package">
                  <p:embed/>
                  <p:pic>
                    <p:nvPicPr>
                      <p:cNvPr id="0" name="图片 155725"/>
                      <p:cNvPicPr/>
                      <p:nvPr/>
                    </p:nvPicPr>
                    <p:blipFill>
                      <a:blip r:embed="rId13"/>
                      <a:stretch>
                        <a:fillRect/>
                      </a:stretch>
                    </p:blipFill>
                    <p:spPr>
                      <a:xfrm>
                        <a:off x="8960290" y="5256559"/>
                        <a:ext cx="441204" cy="33787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136904" cy="2339102"/>
          </a:xfrm>
          <a:prstGeom prst="rect">
            <a:avLst/>
          </a:prstGeom>
          <a:noFill/>
        </p:spPr>
        <p:txBody>
          <a:bodyPr wrap="square" rtlCol="0">
            <a:spAutoFit/>
          </a:bodyPr>
          <a:lstStyle/>
          <a:p>
            <a:r>
              <a:rPr lang="zh-CN" altLang="en-US" sz="2000" b="1" smtClean="0">
                <a:solidFill>
                  <a:srgbClr val="0070C0"/>
                </a:solidFill>
              </a:rPr>
              <a:t>前缀表达式</a:t>
            </a:r>
            <a:r>
              <a:rPr lang="en-US" altLang="zh-CN" sz="2000" b="1" smtClean="0">
                <a:solidFill>
                  <a:srgbClr val="0070C0"/>
                </a:solidFill>
              </a:rPr>
              <a:t>(</a:t>
            </a:r>
            <a:r>
              <a:rPr lang="zh-CN" altLang="en-US" sz="2000" b="1" smtClean="0">
                <a:solidFill>
                  <a:srgbClr val="0070C0"/>
                </a:solidFill>
              </a:rPr>
              <a:t>波兰表达式</a:t>
            </a:r>
            <a:r>
              <a:rPr lang="en-US" altLang="zh-CN" sz="2000" b="1" smtClean="0">
                <a:solidFill>
                  <a:srgbClr val="0070C0"/>
                </a:solidFill>
              </a:rPr>
              <a:t>)</a:t>
            </a:r>
            <a:endParaRPr lang="en-US" altLang="zh-CN" smtClean="0"/>
          </a:p>
          <a:p>
            <a:endParaRPr lang="en-US" altLang="zh-CN"/>
          </a:p>
          <a:p>
            <a:pPr marL="342900" indent="-342900">
              <a:buAutoNum type="arabicParenR"/>
            </a:pPr>
            <a:r>
              <a:rPr lang="zh-CN" altLang="en-US" smtClean="0"/>
              <a:t>前</a:t>
            </a:r>
            <a:r>
              <a:rPr lang="zh-CN" altLang="en-US"/>
              <a:t>缀表达式又称波兰式，</a:t>
            </a:r>
            <a:r>
              <a:rPr lang="zh-CN" altLang="en-US" b="1"/>
              <a:t>前缀表达式的运算符位于操作数之</a:t>
            </a:r>
            <a:r>
              <a:rPr lang="zh-CN" altLang="en-US" b="1" smtClean="0"/>
              <a:t>前</a:t>
            </a:r>
            <a:endParaRPr lang="en-US" altLang="zh-CN" b="1" smtClean="0"/>
          </a:p>
          <a:p>
            <a:pPr marL="342900" indent="-342900">
              <a:buAutoNum type="arabicParenR"/>
            </a:pPr>
            <a:r>
              <a:rPr lang="zh-CN" altLang="en-US" b="1"/>
              <a:t>举</a:t>
            </a:r>
            <a:r>
              <a:rPr lang="zh-CN" altLang="en-US" b="1" smtClean="0"/>
              <a:t>例说明： </a:t>
            </a:r>
            <a:r>
              <a:rPr lang="en-US" altLang="zh-CN"/>
              <a:t>(3+4)×</a:t>
            </a:r>
            <a:r>
              <a:rPr lang="en-US" altLang="zh-CN" smtClean="0"/>
              <a:t>5-6 </a:t>
            </a:r>
            <a:r>
              <a:rPr lang="zh-CN" altLang="en-US" smtClean="0"/>
              <a:t>对应的前缀表达式就是 </a:t>
            </a:r>
            <a:r>
              <a:rPr lang="en-US" altLang="zh-CN" b="1"/>
              <a:t>- × + 3 4 5 </a:t>
            </a:r>
            <a:r>
              <a:rPr lang="en-US" altLang="zh-CN" b="1" smtClean="0"/>
              <a:t>6</a:t>
            </a:r>
            <a:endParaRPr lang="en-US" altLang="zh-CN" b="1" smtClean="0"/>
          </a:p>
          <a:p>
            <a:endParaRPr lang="en-US" altLang="zh-CN" b="1"/>
          </a:p>
          <a:p>
            <a:endParaRPr lang="en-US" altLang="zh-CN" b="1" smtClean="0"/>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278094"/>
          </a:xfrm>
          <a:prstGeom prst="rect">
            <a:avLst/>
          </a:prstGeom>
          <a:noFill/>
        </p:spPr>
        <p:txBody>
          <a:bodyPr wrap="square" rtlCol="0">
            <a:spAutoFit/>
          </a:bodyPr>
          <a:lstStyle/>
          <a:p>
            <a:r>
              <a:rPr lang="zh-CN" altLang="en-US" sz="2000" b="1" smtClean="0">
                <a:solidFill>
                  <a:srgbClr val="0070C0"/>
                </a:solidFill>
              </a:rPr>
              <a:t>前</a:t>
            </a:r>
            <a:r>
              <a:rPr lang="zh-CN" altLang="en-US" sz="2000" b="1">
                <a:solidFill>
                  <a:srgbClr val="0070C0"/>
                </a:solidFill>
              </a:rPr>
              <a:t>缀表达式的计算机求值</a:t>
            </a:r>
            <a:endParaRPr lang="zh-CN" altLang="en-US" sz="2000" b="1">
              <a:solidFill>
                <a:srgbClr val="0070C0"/>
              </a:solidFill>
            </a:endParaRPr>
          </a:p>
          <a:p>
            <a:endParaRPr lang="en-US" altLang="zh-CN" smtClean="0"/>
          </a:p>
          <a:p>
            <a:r>
              <a:rPr lang="zh-CN" altLang="en-US"/>
              <a:t>从右至左扫描表达式，遇到数字时，将数字压入堆栈，遇到运算符时，弹出栈顶的两个数，用运算符对它们做相应的计算（栈顶元素 和</a:t>
            </a:r>
            <a:r>
              <a:rPr lang="en-US" altLang="zh-CN" smtClean="0"/>
              <a:t> </a:t>
            </a:r>
            <a:r>
              <a:rPr lang="zh-CN" altLang="en-US"/>
              <a:t>次顶元素），并将结果入栈；重复上述过程直到表达式最左端，最后运算得出的值即为表达式的结</a:t>
            </a:r>
            <a:r>
              <a:rPr lang="zh-CN" altLang="en-US" smtClean="0"/>
              <a:t>果</a:t>
            </a:r>
            <a:endParaRPr lang="en-US" altLang="zh-CN" smtClean="0"/>
          </a:p>
          <a:p>
            <a:endParaRPr lang="en-US" altLang="zh-CN"/>
          </a:p>
          <a:p>
            <a:r>
              <a:rPr lang="zh-CN" altLang="en-US"/>
              <a:t>例如</a:t>
            </a:r>
            <a:r>
              <a:rPr lang="en-US" altLang="zh-CN" smtClean="0"/>
              <a:t>:</a:t>
            </a:r>
            <a:r>
              <a:rPr lang="en-US" altLang="zh-CN" b="1"/>
              <a:t> </a:t>
            </a:r>
            <a:r>
              <a:rPr lang="en-US" altLang="zh-CN"/>
              <a:t>(3+4)×5-6 </a:t>
            </a:r>
            <a:r>
              <a:rPr lang="zh-CN" altLang="en-US"/>
              <a:t>对应的前缀表达式就是 </a:t>
            </a:r>
            <a:r>
              <a:rPr lang="en-US" altLang="zh-CN" b="1"/>
              <a:t>- × + 3 4 5 </a:t>
            </a:r>
            <a:r>
              <a:rPr lang="en-US" altLang="zh-CN" b="1" smtClean="0"/>
              <a:t>6 , </a:t>
            </a:r>
            <a:r>
              <a:rPr lang="zh-CN" altLang="en-US" b="1" smtClean="0"/>
              <a:t>针对前缀表达式求值步骤</a:t>
            </a:r>
            <a:r>
              <a:rPr lang="zh-CN" altLang="en-US" b="1"/>
              <a:t>如</a:t>
            </a:r>
            <a:r>
              <a:rPr lang="zh-CN" altLang="en-US" b="1" smtClean="0"/>
              <a:t>下</a:t>
            </a:r>
            <a:r>
              <a:rPr lang="en-US" altLang="zh-CN" b="1" smtClean="0"/>
              <a:t>:</a:t>
            </a:r>
            <a:endParaRPr lang="en-US" altLang="zh-CN" b="1" smtClean="0"/>
          </a:p>
          <a:p>
            <a:endParaRPr lang="en-US" altLang="zh-CN" b="1"/>
          </a:p>
          <a:p>
            <a:pPr marL="342900" indent="-342900">
              <a:buAutoNum type="arabicParenR"/>
            </a:pPr>
            <a:r>
              <a:rPr lang="zh-CN" altLang="en-US" smtClean="0"/>
              <a:t>从</a:t>
            </a:r>
            <a:r>
              <a:rPr lang="zh-CN" altLang="en-US" b="1"/>
              <a:t>右至左扫描</a:t>
            </a:r>
            <a:r>
              <a:rPr lang="zh-CN" altLang="en-US"/>
              <a:t>，将</a:t>
            </a:r>
            <a:r>
              <a:rPr lang="en-US" altLang="zh-CN"/>
              <a:t>6</a:t>
            </a:r>
            <a:r>
              <a:rPr lang="zh-CN" altLang="en-US"/>
              <a:t>、</a:t>
            </a:r>
            <a:r>
              <a:rPr lang="en-US" altLang="zh-CN"/>
              <a:t>5</a:t>
            </a:r>
            <a:r>
              <a:rPr lang="zh-CN" altLang="en-US"/>
              <a:t>、</a:t>
            </a:r>
            <a:r>
              <a:rPr lang="en-US" altLang="zh-CN"/>
              <a:t>4</a:t>
            </a:r>
            <a:r>
              <a:rPr lang="zh-CN" altLang="en-US"/>
              <a:t>、</a:t>
            </a:r>
            <a:r>
              <a:rPr lang="en-US" altLang="zh-CN"/>
              <a:t>3</a:t>
            </a:r>
            <a:r>
              <a:rPr lang="zh-CN" altLang="en-US"/>
              <a:t>压入堆</a:t>
            </a:r>
            <a:r>
              <a:rPr lang="zh-CN" altLang="en-US" smtClean="0"/>
              <a:t>栈</a:t>
            </a:r>
            <a:endParaRPr lang="en-US" altLang="zh-CN" smtClean="0"/>
          </a:p>
          <a:p>
            <a:pPr marL="342900" indent="-342900">
              <a:buAutoNum type="arabicParenR"/>
            </a:pPr>
            <a:r>
              <a:rPr lang="zh-CN" altLang="en-US" smtClean="0"/>
              <a:t>遇</a:t>
            </a:r>
            <a:r>
              <a:rPr lang="zh-CN" altLang="en-US"/>
              <a:t>到</a:t>
            </a:r>
            <a:r>
              <a:rPr lang="en-US" altLang="zh-CN"/>
              <a:t>+</a:t>
            </a:r>
            <a:r>
              <a:rPr lang="zh-CN" altLang="en-US"/>
              <a:t>运算符，因此弹出</a:t>
            </a:r>
            <a:r>
              <a:rPr lang="en-US" altLang="zh-CN"/>
              <a:t>3</a:t>
            </a:r>
            <a:r>
              <a:rPr lang="zh-CN" altLang="en-US"/>
              <a:t>和</a:t>
            </a:r>
            <a:r>
              <a:rPr lang="en-US" altLang="zh-CN"/>
              <a:t>4</a:t>
            </a:r>
            <a:r>
              <a:rPr lang="zh-CN" altLang="en-US"/>
              <a:t>（</a:t>
            </a:r>
            <a:r>
              <a:rPr lang="en-US" altLang="zh-CN"/>
              <a:t>3</a:t>
            </a:r>
            <a:r>
              <a:rPr lang="zh-CN" altLang="en-US"/>
              <a:t>为栈顶元素，</a:t>
            </a:r>
            <a:r>
              <a:rPr lang="en-US" altLang="zh-CN"/>
              <a:t>4</a:t>
            </a:r>
            <a:r>
              <a:rPr lang="zh-CN" altLang="en-US"/>
              <a:t>为次顶元</a:t>
            </a:r>
            <a:r>
              <a:rPr lang="zh-CN" altLang="en-US" smtClean="0"/>
              <a:t>素），</a:t>
            </a:r>
            <a:r>
              <a:rPr lang="zh-CN" altLang="en-US"/>
              <a:t>计算出</a:t>
            </a:r>
            <a:r>
              <a:rPr lang="en-US" altLang="zh-CN"/>
              <a:t>3+4</a:t>
            </a:r>
            <a:r>
              <a:rPr lang="zh-CN" altLang="en-US"/>
              <a:t>的值，得</a:t>
            </a:r>
            <a:r>
              <a:rPr lang="en-US" altLang="zh-CN"/>
              <a:t>7</a:t>
            </a:r>
            <a:r>
              <a:rPr lang="zh-CN" altLang="en-US"/>
              <a:t>，再将</a:t>
            </a:r>
            <a:r>
              <a:rPr lang="en-US" altLang="zh-CN"/>
              <a:t>7</a:t>
            </a:r>
            <a:r>
              <a:rPr lang="zh-CN" altLang="en-US"/>
              <a:t>入</a:t>
            </a:r>
            <a:r>
              <a:rPr lang="zh-CN" altLang="en-US" smtClean="0"/>
              <a:t>栈</a:t>
            </a:r>
            <a:endParaRPr lang="en-US" altLang="zh-CN" smtClean="0"/>
          </a:p>
          <a:p>
            <a:pPr marL="342900" indent="-342900">
              <a:buAutoNum type="arabicParenR"/>
            </a:pPr>
            <a:r>
              <a:rPr lang="zh-CN" altLang="en-US" smtClean="0"/>
              <a:t>接</a:t>
            </a:r>
            <a:r>
              <a:rPr lang="zh-CN" altLang="en-US"/>
              <a:t>下来是</a:t>
            </a:r>
            <a:r>
              <a:rPr lang="en-US" altLang="zh-CN"/>
              <a:t>×</a:t>
            </a:r>
            <a:r>
              <a:rPr lang="zh-CN" altLang="en-US"/>
              <a:t>运算符，因此弹出</a:t>
            </a:r>
            <a:r>
              <a:rPr lang="en-US" altLang="zh-CN"/>
              <a:t>7</a:t>
            </a:r>
            <a:r>
              <a:rPr lang="zh-CN" altLang="en-US"/>
              <a:t>和</a:t>
            </a:r>
            <a:r>
              <a:rPr lang="en-US" altLang="zh-CN"/>
              <a:t>5</a:t>
            </a:r>
            <a:r>
              <a:rPr lang="zh-CN" altLang="en-US"/>
              <a:t>，计算出</a:t>
            </a:r>
            <a:r>
              <a:rPr lang="en-US" altLang="zh-CN"/>
              <a:t>7×5=35</a:t>
            </a:r>
            <a:r>
              <a:rPr lang="zh-CN" altLang="en-US"/>
              <a:t>，将</a:t>
            </a:r>
            <a:r>
              <a:rPr lang="en-US" altLang="zh-CN"/>
              <a:t>35</a:t>
            </a:r>
            <a:r>
              <a:rPr lang="zh-CN" altLang="en-US"/>
              <a:t>入</a:t>
            </a:r>
            <a:r>
              <a:rPr lang="zh-CN" altLang="en-US" smtClean="0"/>
              <a:t>栈</a:t>
            </a:r>
            <a:endParaRPr lang="en-US" altLang="zh-CN" smtClean="0"/>
          </a:p>
          <a:p>
            <a:pPr marL="342900" indent="-342900">
              <a:buAutoNum type="arabicParenR"/>
            </a:pPr>
            <a:r>
              <a:rPr lang="zh-CN" altLang="en-US" smtClean="0"/>
              <a:t>最</a:t>
            </a:r>
            <a:r>
              <a:rPr lang="zh-CN" altLang="en-US"/>
              <a:t>后是</a:t>
            </a:r>
            <a:r>
              <a:rPr lang="en-US" altLang="zh-CN"/>
              <a:t>-</a:t>
            </a:r>
            <a:r>
              <a:rPr lang="zh-CN" altLang="en-US"/>
              <a:t>运算符，计算出</a:t>
            </a:r>
            <a:r>
              <a:rPr lang="en-US" altLang="zh-CN"/>
              <a:t>35-6</a:t>
            </a:r>
            <a:r>
              <a:rPr lang="zh-CN" altLang="en-US"/>
              <a:t>的值，即</a:t>
            </a:r>
            <a:r>
              <a:rPr lang="en-US" altLang="zh-CN"/>
              <a:t>29</a:t>
            </a:r>
            <a:r>
              <a:rPr lang="zh-CN" altLang="en-US"/>
              <a:t>，由此得出最终结果</a:t>
            </a:r>
            <a:endParaRPr lang="zh-CN" altLang="en-US"/>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2616101"/>
          </a:xfrm>
          <a:prstGeom prst="rect">
            <a:avLst/>
          </a:prstGeom>
          <a:noFill/>
        </p:spPr>
        <p:txBody>
          <a:bodyPr wrap="square" rtlCol="0">
            <a:spAutoFit/>
          </a:bodyPr>
          <a:lstStyle/>
          <a:p>
            <a:r>
              <a:rPr lang="zh-CN" altLang="en-US" sz="2000" b="1" smtClean="0">
                <a:solidFill>
                  <a:srgbClr val="0070C0"/>
                </a:solidFill>
              </a:rPr>
              <a:t>中缀表达式</a:t>
            </a:r>
            <a:endParaRPr lang="zh-CN" altLang="en-US" sz="2000" b="1">
              <a:solidFill>
                <a:srgbClr val="0070C0"/>
              </a:solidFill>
            </a:endParaRPr>
          </a:p>
          <a:p>
            <a:endParaRPr lang="en-US" altLang="zh-CN" smtClean="0"/>
          </a:p>
          <a:p>
            <a:pPr marL="342900" indent="-342900">
              <a:buAutoNum type="arabicParenR"/>
            </a:pPr>
            <a:r>
              <a:rPr lang="zh-CN" altLang="en-US" smtClean="0"/>
              <a:t>中</a:t>
            </a:r>
            <a:r>
              <a:rPr lang="zh-CN" altLang="en-US"/>
              <a:t>缀表达式就是</a:t>
            </a:r>
            <a:r>
              <a:rPr lang="zh-CN" altLang="en-US" b="1"/>
              <a:t>常见的运算表达式</a:t>
            </a:r>
            <a:r>
              <a:rPr lang="zh-CN" altLang="en-US"/>
              <a:t>，如</a:t>
            </a:r>
            <a:r>
              <a:rPr lang="en-US" altLang="zh-CN"/>
              <a:t>(3+4)×</a:t>
            </a:r>
            <a:r>
              <a:rPr lang="en-US" altLang="zh-CN" smtClean="0"/>
              <a:t>5-6</a:t>
            </a:r>
            <a:endParaRPr lang="en-US" altLang="zh-CN" smtClean="0"/>
          </a:p>
          <a:p>
            <a:pPr marL="342900" indent="-342900">
              <a:buAutoNum type="arabicParenR"/>
            </a:pPr>
            <a:endParaRPr lang="en-US" altLang="zh-CN"/>
          </a:p>
          <a:p>
            <a:pPr marL="342900" indent="-342900">
              <a:buAutoNum type="arabicParenR"/>
            </a:pPr>
            <a:r>
              <a:rPr lang="zh-CN" altLang="en-US" smtClean="0"/>
              <a:t>中缀表达式的求值是我们人最熟悉的，但是对计算机来说却不好操作</a:t>
            </a:r>
            <a:r>
              <a:rPr lang="en-US" altLang="zh-CN" smtClean="0"/>
              <a:t>(</a:t>
            </a:r>
            <a:r>
              <a:rPr lang="zh-CN" altLang="en-US" sz="1400" smtClean="0"/>
              <a:t>前面我们讲的案例就能看的这个问题</a:t>
            </a:r>
            <a:r>
              <a:rPr lang="en-US" altLang="zh-CN" smtClean="0"/>
              <a:t>)</a:t>
            </a:r>
            <a:r>
              <a:rPr lang="zh-CN" altLang="en-US" smtClean="0"/>
              <a:t>，因此，在计算结果时，往往会将中缀表达式转成其它表达式来操作</a:t>
            </a:r>
            <a:r>
              <a:rPr lang="en-US" altLang="zh-CN" smtClean="0"/>
              <a:t>(</a:t>
            </a:r>
            <a:r>
              <a:rPr lang="zh-CN" altLang="en-US" smtClean="0"/>
              <a:t>一般转成后缀表达式</a:t>
            </a:r>
            <a:r>
              <a:rPr lang="en-US" altLang="zh-CN" smtClean="0"/>
              <a:t>.)</a:t>
            </a:r>
            <a:endParaRPr lang="en-US" altLang="zh-CN"/>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r>
              <a:rPr lang="zh-CN" altLang="en-US" sz="2000" b="1">
                <a:solidFill>
                  <a:srgbClr val="0070C0"/>
                </a:solidFill>
              </a:rPr>
              <a:t>后</a:t>
            </a:r>
            <a:r>
              <a:rPr lang="zh-CN" altLang="en-US" sz="2000" b="1" smtClean="0">
                <a:solidFill>
                  <a:srgbClr val="0070C0"/>
                </a:solidFill>
              </a:rPr>
              <a:t>缀表达式</a:t>
            </a:r>
            <a:endParaRPr lang="zh-CN" altLang="en-US" sz="2000" b="1">
              <a:solidFill>
                <a:srgbClr val="0070C0"/>
              </a:solidFill>
            </a:endParaRPr>
          </a:p>
          <a:p>
            <a:endParaRPr lang="en-US" altLang="zh-CN" smtClean="0"/>
          </a:p>
          <a:p>
            <a:pPr marL="342900" indent="-342900">
              <a:buAutoNum type="arabicParenR"/>
            </a:pPr>
            <a:r>
              <a:rPr lang="zh-CN" altLang="en-US" smtClean="0"/>
              <a:t>后</a:t>
            </a:r>
            <a:r>
              <a:rPr lang="zh-CN" altLang="en-US"/>
              <a:t>缀表达式又称</a:t>
            </a:r>
            <a:r>
              <a:rPr lang="zh-CN" altLang="en-US" b="1"/>
              <a:t>逆波兰表达式</a:t>
            </a:r>
            <a:r>
              <a:rPr lang="en-US" altLang="zh-CN"/>
              <a:t>,</a:t>
            </a:r>
            <a:r>
              <a:rPr lang="zh-CN" altLang="en-US"/>
              <a:t>与前缀表达式相似，只是运算符位于操作数之后</a:t>
            </a:r>
            <a:endParaRPr lang="en-US" altLang="zh-CN" smtClean="0"/>
          </a:p>
          <a:p>
            <a:pPr marL="342900" indent="-342900">
              <a:buAutoNum type="arabicParenR"/>
            </a:pPr>
            <a:endParaRPr lang="en-US" altLang="zh-CN"/>
          </a:p>
          <a:p>
            <a:pPr marL="342900" indent="-342900">
              <a:buAutoNum type="arabicParenR"/>
            </a:pPr>
            <a:r>
              <a:rPr lang="zh-CN" altLang="en-US" smtClean="0"/>
              <a:t>中举例说明：</a:t>
            </a:r>
            <a:r>
              <a:rPr lang="en-US" altLang="zh-CN"/>
              <a:t> (3+4)×5-6 </a:t>
            </a:r>
            <a:r>
              <a:rPr lang="zh-CN" altLang="en-US"/>
              <a:t>对应</a:t>
            </a:r>
            <a:r>
              <a:rPr lang="zh-CN" altLang="en-US" smtClean="0"/>
              <a:t>的</a:t>
            </a:r>
            <a:r>
              <a:rPr lang="zh-CN" altLang="en-US"/>
              <a:t>后</a:t>
            </a:r>
            <a:r>
              <a:rPr lang="zh-CN" altLang="en-US" smtClean="0"/>
              <a:t>缀</a:t>
            </a:r>
            <a:r>
              <a:rPr lang="zh-CN" altLang="en-US"/>
              <a:t>表达式就</a:t>
            </a:r>
            <a:r>
              <a:rPr lang="zh-CN" altLang="en-US" smtClean="0"/>
              <a:t>是</a:t>
            </a:r>
            <a:r>
              <a:rPr lang="zh-CN" altLang="en-US"/>
              <a:t> </a:t>
            </a:r>
            <a:r>
              <a:rPr lang="en-US" altLang="zh-CN" b="1" smtClean="0"/>
              <a:t>3 </a:t>
            </a:r>
            <a:r>
              <a:rPr lang="en-US" altLang="zh-CN" b="1"/>
              <a:t>4 + 5 × 6 </a:t>
            </a:r>
            <a:r>
              <a:rPr lang="en-US" altLang="zh-CN" b="1" smtClean="0"/>
              <a:t>–</a:t>
            </a:r>
            <a:endParaRPr lang="en-US" altLang="zh-CN" b="1" smtClean="0"/>
          </a:p>
          <a:p>
            <a:pPr marL="342900" indent="-342900">
              <a:buAutoNum type="arabicParenR"/>
            </a:pPr>
            <a:endParaRPr lang="en-US" altLang="zh-CN" b="1"/>
          </a:p>
          <a:p>
            <a:pPr marL="342900" indent="-342900">
              <a:buAutoNum type="arabicParenR"/>
            </a:pPr>
            <a:r>
              <a:rPr lang="zh-CN" altLang="en-US" b="1"/>
              <a:t>再</a:t>
            </a:r>
            <a:r>
              <a:rPr lang="zh-CN" altLang="en-US" b="1" smtClean="0"/>
              <a:t>比如</a:t>
            </a:r>
            <a:r>
              <a:rPr lang="en-US" altLang="zh-CN" b="1" smtClean="0"/>
              <a:t>:</a:t>
            </a:r>
            <a:endParaRPr lang="en-US" altLang="zh-CN" b="1" smtClean="0"/>
          </a:p>
          <a:p>
            <a:endParaRPr lang="en-US" altLang="zh-CN" b="1"/>
          </a:p>
          <a:p>
            <a:endParaRPr lang="en-US" altLang="zh-CN"/>
          </a:p>
          <a:p>
            <a:endParaRPr lang="zh-CN" altLang="en-US"/>
          </a:p>
          <a:p>
            <a:r>
              <a:rPr lang="en-US" altLang="zh-CN" b="1"/>
              <a:t>	</a:t>
            </a:r>
            <a:endParaRPr lang="en-US" altLang="zh-CN" smtClean="0"/>
          </a:p>
        </p:txBody>
      </p:sp>
      <p:graphicFrame>
        <p:nvGraphicFramePr>
          <p:cNvPr id="4" name="表格 3"/>
          <p:cNvGraphicFramePr>
            <a:graphicFrameLocks noGrp="1"/>
          </p:cNvGraphicFramePr>
          <p:nvPr/>
        </p:nvGraphicFramePr>
        <p:xfrm>
          <a:off x="737988" y="3594645"/>
          <a:ext cx="4320481" cy="1337310"/>
        </p:xfrm>
        <a:graphic>
          <a:graphicData uri="http://schemas.openxmlformats.org/drawingml/2006/table">
            <a:tbl>
              <a:tblPr>
                <a:tableStyleId>{5C22544A-7EE6-4342-B048-85BDC9FD1C3A}</a:tableStyleId>
              </a:tblPr>
              <a:tblGrid>
                <a:gridCol w="1901838"/>
                <a:gridCol w="2418643"/>
              </a:tblGrid>
              <a:tr h="216979">
                <a:tc>
                  <a:txBody>
                    <a:bodyPr/>
                    <a:lstStyle/>
                    <a:p>
                      <a:pPr algn="l" fontAlgn="ctr"/>
                      <a:r>
                        <a:rPr lang="zh-CN" altLang="en-US" sz="1400" u="none" strike="noStrike">
                          <a:effectLst/>
                        </a:rPr>
                        <a:t>正常的表达式</a:t>
                      </a:r>
                      <a:endParaRPr lang="zh-CN" alt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zh-CN" altLang="en-US" sz="1400" u="none" strike="noStrike">
                          <a:effectLst/>
                        </a:rPr>
                        <a:t>逆波兰表达式</a:t>
                      </a:r>
                      <a:endParaRPr lang="zh-CN" alt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a+(b-c)*d</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d</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a+d*(b-c)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d</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a=1+3</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1</a:t>
                      </a:r>
                      <a:r>
                        <a:rPr lang="en-US" sz="1400" u="none" strike="noStrike" baseline="0" smtClean="0">
                          <a:effectLst/>
                        </a:rPr>
                        <a:t> </a:t>
                      </a:r>
                      <a:r>
                        <a:rPr lang="en-US" sz="1400" u="none" strike="noStrike" smtClean="0">
                          <a:effectLst/>
                        </a:rPr>
                        <a:t>3</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endParaRPr lang="en-US" altLang="zh-CN"/>
          </a:p>
        </p:txBody>
      </p:sp>
      <p:sp>
        <p:nvSpPr>
          <p:cNvPr id="11" name="TextBox 10"/>
          <p:cNvSpPr txBox="1"/>
          <p:nvPr/>
        </p:nvSpPr>
        <p:spPr>
          <a:xfrm>
            <a:off x="449957" y="1646867"/>
            <a:ext cx="4104456" cy="4231928"/>
          </a:xfrm>
          <a:prstGeom prst="rect">
            <a:avLst/>
          </a:prstGeom>
          <a:noFill/>
        </p:spPr>
        <p:txBody>
          <a:bodyPr wrap="square" rtlCol="0">
            <a:spAutoFit/>
          </a:bodyPr>
          <a:lstStyle/>
          <a:p>
            <a:endParaRPr lang="en-US" altLang="zh-CN" smtClean="0">
              <a:ea typeface="宋体" panose="02010600030101010101" pitchFamily="2" charset="-122"/>
            </a:endParaRPr>
          </a:p>
          <a:p>
            <a:r>
              <a:rPr lang="zh-CN" altLang="en-US" sz="1600" smtClean="0"/>
              <a:t>八</a:t>
            </a:r>
            <a:r>
              <a:rPr lang="zh-CN" altLang="en-US" sz="1600"/>
              <a:t>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a:t>
            </a:r>
            <a:r>
              <a:rPr lang="zh-CN" altLang="en-US" sz="1600" smtClean="0"/>
              <a:t>即：</a:t>
            </a:r>
            <a:r>
              <a:rPr lang="zh-CN" altLang="en-US" b="1" smtClean="0">
                <a:solidFill>
                  <a:srgbClr val="002060"/>
                </a:solidFill>
              </a:rPr>
              <a:t>任</a:t>
            </a:r>
            <a:r>
              <a:rPr lang="zh-CN" altLang="en-US" b="1">
                <a:solidFill>
                  <a:srgbClr val="002060"/>
                </a:solidFill>
              </a:rPr>
              <a:t>意两个皇后都不能处于同一行、同一列或同一斜线上，问有多少种摆法</a:t>
            </a:r>
            <a:r>
              <a:rPr lang="zh-CN" altLang="en-US" sz="1700" smtClean="0"/>
              <a:t>。</a:t>
            </a:r>
            <a:r>
              <a:rPr lang="en-US" altLang="zh-CN" sz="1700" smtClean="0"/>
              <a:t>【92】</a:t>
            </a:r>
            <a:endParaRPr lang="en-US" altLang="zh-CN" sz="1700" smtClean="0"/>
          </a:p>
          <a:p>
            <a:endParaRPr lang="en-US" altLang="zh-CN" sz="1700"/>
          </a:p>
          <a:p>
            <a:r>
              <a:rPr lang="zh-CN" altLang="en-US" sz="1700" b="1">
                <a:solidFill>
                  <a:srgbClr val="DA0000"/>
                </a:solidFill>
              </a:rPr>
              <a:t>使</a:t>
            </a:r>
            <a:r>
              <a:rPr lang="zh-CN" altLang="en-US" sz="1700" b="1" smtClean="0">
                <a:solidFill>
                  <a:srgbClr val="DA0000"/>
                </a:solidFill>
              </a:rPr>
              <a:t>用到回溯算法</a:t>
            </a:r>
            <a:endParaRPr lang="en-US" altLang="zh-CN" sz="1700" b="1" smtClean="0">
              <a:solidFill>
                <a:srgbClr val="DA0000"/>
              </a:solidFill>
            </a:endParaRPr>
          </a:p>
          <a:p>
            <a:endParaRPr lang="en-US" altLang="zh-CN" sz="1700" b="1">
              <a:solidFill>
                <a:srgbClr val="DA0000"/>
              </a:solidFill>
            </a:endParaRPr>
          </a:p>
          <a:p>
            <a:r>
              <a:rPr lang="zh-CN" altLang="en-US" sz="1600">
                <a:hlinkClick r:id="rId1"/>
              </a:rPr>
              <a:t>高斯</a:t>
            </a:r>
            <a:r>
              <a:rPr lang="zh-CN" altLang="en-US" sz="1600"/>
              <a:t>认为有</a:t>
            </a:r>
            <a:r>
              <a:rPr lang="en-US" altLang="zh-CN" sz="1600"/>
              <a:t>76</a:t>
            </a:r>
            <a:r>
              <a:rPr lang="zh-CN" altLang="en-US" sz="1600"/>
              <a:t>种方案。</a:t>
            </a:r>
            <a:r>
              <a:rPr lang="en-US" altLang="zh-CN" sz="1600"/>
              <a:t>1854</a:t>
            </a:r>
            <a:r>
              <a:rPr lang="zh-CN" altLang="en-US" sz="1600"/>
              <a:t>年在柏林的象棋杂志上不同的作者发表了</a:t>
            </a:r>
            <a:r>
              <a:rPr lang="en-US" altLang="zh-CN" sz="1600"/>
              <a:t>40</a:t>
            </a:r>
            <a:r>
              <a:rPr lang="zh-CN" altLang="en-US" sz="1600"/>
              <a:t>种不同的解，后来有人用图论的方法解出</a:t>
            </a:r>
            <a:r>
              <a:rPr lang="en-US" altLang="zh-CN" sz="1600"/>
              <a:t>92</a:t>
            </a:r>
            <a:r>
              <a:rPr lang="zh-CN" altLang="en-US" sz="1600"/>
              <a:t>种结果。计算机发明后，有多种计算机语言可以解决此问题</a:t>
            </a:r>
            <a:endParaRPr lang="en-US" altLang="zh-CN" sz="1700" b="1">
              <a:solidFill>
                <a:srgbClr val="DA0000"/>
              </a:solidFill>
            </a:endParaRPr>
          </a:p>
          <a:p>
            <a:endParaRPr lang="en-US" altLang="zh-CN" smtClean="0"/>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368" y="1944191"/>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583596" y="4968527"/>
            <a:ext cx="3837910" cy="369332"/>
          </a:xfrm>
          <a:prstGeom prst="rect">
            <a:avLst/>
          </a:prstGeom>
          <a:noFill/>
        </p:spPr>
        <p:txBody>
          <a:bodyPr wrap="none" rtlCol="0">
            <a:spAutoFit/>
          </a:bodyPr>
          <a:lstStyle/>
          <a:p>
            <a:r>
              <a:rPr lang="en-US" altLang="zh-CN">
                <a:hlinkClick r:id="rId3"/>
              </a:rPr>
              <a:t>http://</a:t>
            </a:r>
            <a:r>
              <a:rPr lang="en-US" altLang="zh-CN" smtClean="0">
                <a:hlinkClick r:id="rId3"/>
              </a:rPr>
              <a:t>www.7k7k.com/swf/49842.htm</a:t>
            </a:r>
            <a:r>
              <a:rPr lang="en-US" altLang="zh-CN" smtClean="0"/>
              <a:t> </a:t>
            </a: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093428"/>
          </a:xfrm>
          <a:prstGeom prst="rect">
            <a:avLst/>
          </a:prstGeom>
          <a:noFill/>
        </p:spPr>
        <p:txBody>
          <a:bodyPr wrap="square" rtlCol="0">
            <a:spAutoFit/>
          </a:bodyPr>
          <a:lstStyle/>
          <a:p>
            <a:r>
              <a:rPr lang="zh-CN" altLang="en-US" sz="2000" b="1">
                <a:solidFill>
                  <a:srgbClr val="0070C0"/>
                </a:solidFill>
              </a:rPr>
              <a:t>后</a:t>
            </a:r>
            <a:r>
              <a:rPr lang="zh-CN" altLang="en-US" sz="2000" b="1" smtClean="0">
                <a:solidFill>
                  <a:srgbClr val="0070C0"/>
                </a:solidFill>
              </a:rPr>
              <a:t>缀</a:t>
            </a:r>
            <a:r>
              <a:rPr lang="zh-CN" altLang="en-US" sz="2000" b="1">
                <a:solidFill>
                  <a:srgbClr val="0070C0"/>
                </a:solidFill>
              </a:rPr>
              <a:t>表达式的计算机求值</a:t>
            </a:r>
            <a:endParaRPr lang="zh-CN" altLang="en-US" sz="2000" b="1">
              <a:solidFill>
                <a:srgbClr val="0070C0"/>
              </a:solidFill>
            </a:endParaRPr>
          </a:p>
          <a:p>
            <a:endParaRPr lang="en-US" altLang="zh-CN" smtClean="0"/>
          </a:p>
          <a:p>
            <a:r>
              <a:rPr lang="zh-CN" altLang="en-US" b="1" smtClean="0"/>
              <a:t>从</a:t>
            </a:r>
            <a:r>
              <a:rPr lang="zh-CN" altLang="en-US" b="1"/>
              <a:t>左至右</a:t>
            </a:r>
            <a:r>
              <a:rPr lang="zh-CN" altLang="en-US"/>
              <a:t>扫描表达式，遇到数字时，将数字压入堆栈，遇到运算符时，弹出栈顶的两个数，用运算符对它们做相应的计算（次顶元素 和</a:t>
            </a:r>
            <a:r>
              <a:rPr lang="en-US" altLang="zh-CN" smtClean="0"/>
              <a:t> </a:t>
            </a:r>
            <a:r>
              <a:rPr lang="zh-CN" altLang="en-US"/>
              <a:t>栈顶元素），并将结果入栈；重复上述过程直到表达式最右端，最后运算得出的值即为表达式的结果</a:t>
            </a:r>
            <a:endParaRPr lang="en-US" altLang="zh-CN" smtClean="0"/>
          </a:p>
          <a:p>
            <a:endParaRPr lang="en-US" altLang="zh-CN"/>
          </a:p>
          <a:p>
            <a:r>
              <a:rPr lang="zh-CN" altLang="en-US"/>
              <a:t>例如</a:t>
            </a:r>
            <a:r>
              <a:rPr lang="en-US" altLang="zh-CN" smtClean="0"/>
              <a:t>:</a:t>
            </a:r>
            <a:r>
              <a:rPr lang="en-US" altLang="zh-CN" b="1"/>
              <a:t> </a:t>
            </a:r>
            <a:r>
              <a:rPr lang="en-US" altLang="zh-CN"/>
              <a:t>(3+4)×5-6 </a:t>
            </a:r>
            <a:r>
              <a:rPr lang="zh-CN" altLang="en-US"/>
              <a:t>对应</a:t>
            </a:r>
            <a:r>
              <a:rPr lang="zh-CN" altLang="en-US" smtClean="0"/>
              <a:t>的</a:t>
            </a:r>
            <a:r>
              <a:rPr lang="zh-CN" altLang="en-US"/>
              <a:t>后</a:t>
            </a:r>
            <a:r>
              <a:rPr lang="zh-CN" altLang="en-US" smtClean="0"/>
              <a:t>缀</a:t>
            </a:r>
            <a:r>
              <a:rPr lang="zh-CN" altLang="en-US"/>
              <a:t>表达式就是 </a:t>
            </a:r>
            <a:r>
              <a:rPr lang="en-US" altLang="zh-CN" b="1"/>
              <a:t>3 4 + 5 × 6 -</a:t>
            </a:r>
            <a:r>
              <a:rPr lang="en-US" altLang="zh-CN" b="1" smtClean="0"/>
              <a:t> , </a:t>
            </a:r>
            <a:r>
              <a:rPr lang="zh-CN" altLang="en-US" b="1" smtClean="0"/>
              <a:t>针对</a:t>
            </a:r>
            <a:r>
              <a:rPr lang="zh-CN" altLang="en-US" b="1"/>
              <a:t>后</a:t>
            </a:r>
            <a:r>
              <a:rPr lang="zh-CN" altLang="en-US" b="1" smtClean="0"/>
              <a:t>缀表达式求值步骤</a:t>
            </a:r>
            <a:r>
              <a:rPr lang="zh-CN" altLang="en-US" b="1"/>
              <a:t>如</a:t>
            </a:r>
            <a:r>
              <a:rPr lang="zh-CN" altLang="en-US" b="1" smtClean="0"/>
              <a:t>下</a:t>
            </a:r>
            <a:r>
              <a:rPr lang="en-US" altLang="zh-CN" b="1" smtClean="0"/>
              <a:t>:</a:t>
            </a:r>
            <a:endParaRPr lang="en-US" altLang="zh-CN" b="1" smtClean="0"/>
          </a:p>
          <a:p>
            <a:endParaRPr lang="en-US" altLang="zh-CN" b="1"/>
          </a:p>
          <a:p>
            <a:pPr marL="342900" indent="-342900">
              <a:buAutoNum type="arabicParenR"/>
            </a:pPr>
            <a:r>
              <a:rPr lang="zh-CN" altLang="en-US" sz="1600" smtClean="0"/>
              <a:t>从</a:t>
            </a:r>
            <a:r>
              <a:rPr lang="zh-CN" altLang="en-US" sz="1600"/>
              <a:t>左至右扫描，将</a:t>
            </a:r>
            <a:r>
              <a:rPr lang="en-US" altLang="zh-CN" sz="1600"/>
              <a:t>3</a:t>
            </a:r>
            <a:r>
              <a:rPr lang="zh-CN" altLang="en-US" sz="1600"/>
              <a:t>和</a:t>
            </a:r>
            <a:r>
              <a:rPr lang="en-US" altLang="zh-CN" sz="1600"/>
              <a:t>4</a:t>
            </a:r>
            <a:r>
              <a:rPr lang="zh-CN" altLang="en-US" sz="1600"/>
              <a:t>压入堆栈</a:t>
            </a:r>
            <a:r>
              <a:rPr lang="zh-CN" altLang="en-US" sz="1600" smtClean="0"/>
              <a:t>；</a:t>
            </a:r>
            <a:endParaRPr lang="en-US" altLang="zh-CN" sz="1600" smtClean="0"/>
          </a:p>
          <a:p>
            <a:pPr marL="342900" indent="-342900">
              <a:buAutoNum type="arabicParenR"/>
            </a:pPr>
            <a:r>
              <a:rPr lang="zh-CN" altLang="en-US" sz="1600" smtClean="0"/>
              <a:t>遇</a:t>
            </a:r>
            <a:r>
              <a:rPr lang="zh-CN" altLang="en-US" sz="1600"/>
              <a:t>到</a:t>
            </a:r>
            <a:r>
              <a:rPr lang="en-US" altLang="zh-CN" sz="1600"/>
              <a:t>+</a:t>
            </a:r>
            <a:r>
              <a:rPr lang="zh-CN" altLang="en-US" sz="1600"/>
              <a:t>运算符，因此弹出</a:t>
            </a:r>
            <a:r>
              <a:rPr lang="en-US" altLang="zh-CN" sz="1600"/>
              <a:t>4</a:t>
            </a:r>
            <a:r>
              <a:rPr lang="zh-CN" altLang="en-US" sz="1600"/>
              <a:t>和</a:t>
            </a:r>
            <a:r>
              <a:rPr lang="en-US" altLang="zh-CN" sz="1600"/>
              <a:t>3</a:t>
            </a:r>
            <a:r>
              <a:rPr lang="zh-CN" altLang="en-US" sz="1600"/>
              <a:t>（</a:t>
            </a:r>
            <a:r>
              <a:rPr lang="en-US" altLang="zh-CN" sz="1600"/>
              <a:t>4</a:t>
            </a:r>
            <a:r>
              <a:rPr lang="zh-CN" altLang="en-US" sz="1600"/>
              <a:t>为栈顶元素，</a:t>
            </a:r>
            <a:r>
              <a:rPr lang="en-US" altLang="zh-CN" sz="1600"/>
              <a:t>3</a:t>
            </a:r>
            <a:r>
              <a:rPr lang="zh-CN" altLang="en-US" sz="1600"/>
              <a:t>为次顶元</a:t>
            </a:r>
            <a:r>
              <a:rPr lang="zh-CN" altLang="en-US" sz="1600" smtClean="0"/>
              <a:t>素），</a:t>
            </a:r>
            <a:r>
              <a:rPr lang="zh-CN" altLang="en-US" sz="1600"/>
              <a:t>计算出</a:t>
            </a:r>
            <a:r>
              <a:rPr lang="en-US" altLang="zh-CN" sz="1600"/>
              <a:t>3+4</a:t>
            </a:r>
            <a:r>
              <a:rPr lang="zh-CN" altLang="en-US" sz="1600"/>
              <a:t>的值，得</a:t>
            </a:r>
            <a:r>
              <a:rPr lang="en-US" altLang="zh-CN" sz="1600"/>
              <a:t>7</a:t>
            </a:r>
            <a:r>
              <a:rPr lang="zh-CN" altLang="en-US" sz="1600"/>
              <a:t>，再将</a:t>
            </a:r>
            <a:r>
              <a:rPr lang="en-US" altLang="zh-CN" sz="1600"/>
              <a:t>7</a:t>
            </a:r>
            <a:r>
              <a:rPr lang="zh-CN" altLang="en-US" sz="1600"/>
              <a:t>入栈</a:t>
            </a:r>
            <a:r>
              <a:rPr lang="zh-CN" altLang="en-US" sz="1600" smtClean="0"/>
              <a:t>；</a:t>
            </a:r>
            <a:endParaRPr lang="en-US" altLang="zh-CN" sz="1600" smtClean="0"/>
          </a:p>
          <a:p>
            <a:pPr marL="342900" indent="-342900">
              <a:buAutoNum type="arabicParenR"/>
            </a:pPr>
            <a:r>
              <a:rPr lang="zh-CN" altLang="en-US" sz="1600" smtClean="0"/>
              <a:t>将</a:t>
            </a:r>
            <a:r>
              <a:rPr lang="en-US" altLang="zh-CN" sz="1600"/>
              <a:t>5</a:t>
            </a:r>
            <a:r>
              <a:rPr lang="zh-CN" altLang="en-US" sz="1600"/>
              <a:t>入栈</a:t>
            </a:r>
            <a:r>
              <a:rPr lang="zh-CN" altLang="en-US" sz="1600" smtClean="0"/>
              <a:t>；</a:t>
            </a:r>
            <a:endParaRPr lang="en-US" altLang="zh-CN" sz="1600" smtClean="0"/>
          </a:p>
          <a:p>
            <a:pPr marL="342900" indent="-342900">
              <a:buAutoNum type="arabicParenR"/>
            </a:pPr>
            <a:r>
              <a:rPr lang="zh-CN" altLang="en-US" sz="1600" smtClean="0"/>
              <a:t>接</a:t>
            </a:r>
            <a:r>
              <a:rPr lang="zh-CN" altLang="en-US" sz="1600"/>
              <a:t>下来是</a:t>
            </a:r>
            <a:r>
              <a:rPr lang="en-US" altLang="zh-CN" sz="1600"/>
              <a:t>×</a:t>
            </a:r>
            <a:r>
              <a:rPr lang="zh-CN" altLang="en-US" sz="1600"/>
              <a:t>运算符，因此弹出</a:t>
            </a:r>
            <a:r>
              <a:rPr lang="en-US" altLang="zh-CN" sz="1600"/>
              <a:t>5</a:t>
            </a:r>
            <a:r>
              <a:rPr lang="zh-CN" altLang="en-US" sz="1600"/>
              <a:t>和</a:t>
            </a:r>
            <a:r>
              <a:rPr lang="en-US" altLang="zh-CN" sz="1600"/>
              <a:t>7</a:t>
            </a:r>
            <a:r>
              <a:rPr lang="zh-CN" altLang="en-US" sz="1600"/>
              <a:t>，计算出</a:t>
            </a:r>
            <a:r>
              <a:rPr lang="en-US" altLang="zh-CN" sz="1600"/>
              <a:t>7×5=35</a:t>
            </a:r>
            <a:r>
              <a:rPr lang="zh-CN" altLang="en-US" sz="1600"/>
              <a:t>，将</a:t>
            </a:r>
            <a:r>
              <a:rPr lang="en-US" altLang="zh-CN" sz="1600"/>
              <a:t>35</a:t>
            </a:r>
            <a:r>
              <a:rPr lang="zh-CN" altLang="en-US" sz="1600"/>
              <a:t>入栈</a:t>
            </a:r>
            <a:r>
              <a:rPr lang="zh-CN" altLang="en-US" sz="1600" smtClean="0"/>
              <a:t>；</a:t>
            </a:r>
            <a:endParaRPr lang="en-US" altLang="zh-CN" sz="1600" smtClean="0"/>
          </a:p>
          <a:p>
            <a:pPr marL="342900" indent="-342900">
              <a:buAutoNum type="arabicParenR"/>
            </a:pPr>
            <a:r>
              <a:rPr lang="zh-CN" altLang="en-US" sz="1600" smtClean="0"/>
              <a:t>将</a:t>
            </a:r>
            <a:r>
              <a:rPr lang="en-US" altLang="zh-CN" sz="1600"/>
              <a:t>6</a:t>
            </a:r>
            <a:r>
              <a:rPr lang="zh-CN" altLang="en-US" sz="1600"/>
              <a:t>入栈</a:t>
            </a:r>
            <a:r>
              <a:rPr lang="zh-CN" altLang="en-US" sz="1600" smtClean="0"/>
              <a:t>；</a:t>
            </a:r>
            <a:endParaRPr lang="en-US" altLang="zh-CN" sz="1600" smtClean="0"/>
          </a:p>
          <a:p>
            <a:pPr marL="342900" indent="-342900">
              <a:buAutoNum type="arabicParenR"/>
            </a:pPr>
            <a:r>
              <a:rPr lang="zh-CN" altLang="en-US" sz="1600" smtClean="0"/>
              <a:t>最</a:t>
            </a:r>
            <a:r>
              <a:rPr lang="zh-CN" altLang="en-US" sz="1600"/>
              <a:t>后是</a:t>
            </a:r>
            <a:r>
              <a:rPr lang="en-US" altLang="zh-CN" sz="1600"/>
              <a:t>-</a:t>
            </a:r>
            <a:r>
              <a:rPr lang="zh-CN" altLang="en-US" sz="1600"/>
              <a:t>运算符，计算出</a:t>
            </a:r>
            <a:r>
              <a:rPr lang="en-US" altLang="zh-CN" sz="1600"/>
              <a:t>35-6</a:t>
            </a:r>
            <a:r>
              <a:rPr lang="zh-CN" altLang="en-US" sz="1600"/>
              <a:t>的值，即</a:t>
            </a:r>
            <a:r>
              <a:rPr lang="en-US" altLang="zh-CN" sz="1600"/>
              <a:t>29</a:t>
            </a:r>
            <a:r>
              <a:rPr lang="zh-CN" altLang="en-US" sz="1600"/>
              <a:t>，由此得出最终结</a:t>
            </a:r>
            <a:r>
              <a:rPr lang="zh-CN" altLang="en-US" sz="1600" smtClean="0"/>
              <a:t>果</a:t>
            </a:r>
            <a:r>
              <a:rPr lang="en-US" altLang="zh-CN" b="1"/>
              <a:t>	</a:t>
            </a:r>
            <a:endParaRPr lang="en-US" altLang="zh-CN"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逆</a:t>
            </a:r>
            <a:r>
              <a:rPr lang="zh-CN" altLang="en-US" sz="2200" b="1"/>
              <a:t>波兰计算器</a:t>
            </a:r>
            <a:endParaRPr lang="en-US" altLang="zh-CN" sz="2200" b="1"/>
          </a:p>
        </p:txBody>
      </p:sp>
      <p:sp>
        <p:nvSpPr>
          <p:cNvPr id="2" name="TextBox 1"/>
          <p:cNvSpPr txBox="1"/>
          <p:nvPr/>
        </p:nvSpPr>
        <p:spPr>
          <a:xfrm>
            <a:off x="305941" y="1224111"/>
            <a:ext cx="8928992" cy="2893100"/>
          </a:xfrm>
          <a:prstGeom prst="rect">
            <a:avLst/>
          </a:prstGeom>
          <a:noFill/>
        </p:spPr>
        <p:txBody>
          <a:bodyPr wrap="square" rtlCol="0">
            <a:spAutoFit/>
          </a:bodyPr>
          <a:lstStyle/>
          <a:p>
            <a:endParaRPr lang="zh-CN" altLang="en-US" sz="2000" b="1">
              <a:solidFill>
                <a:srgbClr val="0070C0"/>
              </a:solidFill>
            </a:endParaRPr>
          </a:p>
          <a:p>
            <a:endParaRPr lang="en-US" altLang="zh-CN" smtClean="0"/>
          </a:p>
          <a:p>
            <a:r>
              <a:rPr lang="zh-CN" altLang="en-US" b="1" smtClean="0"/>
              <a:t>我们完成一个逆波兰计算器，要求完成如下任务</a:t>
            </a:r>
            <a:r>
              <a:rPr lang="en-US" altLang="zh-CN" b="1" smtClean="0"/>
              <a:t>:</a:t>
            </a:r>
            <a:endParaRPr lang="en-US" altLang="zh-CN" b="1" smtClean="0"/>
          </a:p>
          <a:p>
            <a:endParaRPr lang="en-US" altLang="zh-CN" b="1" smtClean="0"/>
          </a:p>
          <a:p>
            <a:pPr marL="342900" indent="-342900">
              <a:buAutoNum type="arabicParenR"/>
            </a:pPr>
            <a:r>
              <a:rPr lang="zh-CN" altLang="en-US" b="1" smtClean="0"/>
              <a:t>输入一个逆波兰表达式</a:t>
            </a:r>
            <a:r>
              <a:rPr lang="en-US" altLang="zh-CN" b="1" smtClean="0"/>
              <a:t>(</a:t>
            </a:r>
            <a:r>
              <a:rPr lang="zh-CN" altLang="en-US" b="1" smtClean="0"/>
              <a:t>后缀表达式</a:t>
            </a:r>
            <a:r>
              <a:rPr lang="en-US" altLang="zh-CN" b="1" smtClean="0"/>
              <a:t>)</a:t>
            </a:r>
            <a:r>
              <a:rPr lang="zh-CN" altLang="en-US" b="1" smtClean="0"/>
              <a:t>，使用栈</a:t>
            </a:r>
            <a:r>
              <a:rPr lang="en-US" altLang="zh-CN" b="1" smtClean="0"/>
              <a:t>(Stack), </a:t>
            </a:r>
            <a:r>
              <a:rPr lang="zh-CN" altLang="en-US" b="1" smtClean="0"/>
              <a:t>计算其结果</a:t>
            </a:r>
            <a:endParaRPr lang="en-US" altLang="zh-CN" b="1" smtClean="0"/>
          </a:p>
          <a:p>
            <a:pPr marL="342900" indent="-342900">
              <a:buAutoNum type="arabicParenR"/>
            </a:pPr>
            <a:r>
              <a:rPr lang="zh-CN" altLang="en-US" b="1"/>
              <a:t>支</a:t>
            </a:r>
            <a:r>
              <a:rPr lang="zh-CN" altLang="en-US" b="1" smtClean="0"/>
              <a:t>持</a:t>
            </a:r>
            <a:r>
              <a:rPr lang="zh-CN" altLang="en-US" b="1"/>
              <a:t>小括</a:t>
            </a:r>
            <a:r>
              <a:rPr lang="zh-CN" altLang="en-US" b="1" smtClean="0"/>
              <a:t>号和多位数整数，因为这里我们主要讲的是数据结构，因此计算器进行简化，只支持对整数的计算。</a:t>
            </a:r>
            <a:endParaRPr lang="en-US" altLang="zh-CN" b="1" smtClean="0"/>
          </a:p>
          <a:p>
            <a:pPr marL="342900" indent="-342900">
              <a:buAutoNum type="arabicParenR"/>
            </a:pPr>
            <a:r>
              <a:rPr lang="zh-CN" altLang="en-US" b="1"/>
              <a:t>思</a:t>
            </a:r>
            <a:r>
              <a:rPr lang="zh-CN" altLang="en-US" b="1" smtClean="0"/>
              <a:t>路分析</a:t>
            </a:r>
            <a:endParaRPr lang="en-US" altLang="zh-CN" b="1" smtClean="0"/>
          </a:p>
          <a:p>
            <a:pPr marL="342900" indent="-342900">
              <a:buAutoNum type="arabicParenR"/>
            </a:pPr>
            <a:r>
              <a:rPr lang="zh-CN" altLang="en-US" b="1"/>
              <a:t>代</a:t>
            </a:r>
            <a:r>
              <a:rPr lang="zh-CN" altLang="en-US" b="1" smtClean="0"/>
              <a:t>码完成</a:t>
            </a:r>
            <a:endParaRPr lang="en-US" altLang="zh-CN" smtClean="0"/>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3693319"/>
          </a:xfrm>
          <a:prstGeom prst="rect">
            <a:avLst/>
          </a:prstGeom>
          <a:noFill/>
        </p:spPr>
        <p:txBody>
          <a:bodyPr wrap="square" rtlCol="0">
            <a:spAutoFit/>
          </a:bodyPr>
          <a:lstStyle/>
          <a:p>
            <a:endParaRPr lang="en-US" altLang="zh-CN" smtClean="0"/>
          </a:p>
          <a:p>
            <a:r>
              <a:rPr lang="zh-CN" altLang="en-US" smtClean="0"/>
              <a:t>大家看到，后缀表达式适合计算式进行运算，但是人却不太容易写出来，尤其是表达式很长的情况下，因此在开发中，我们需要将 </a:t>
            </a:r>
            <a:r>
              <a:rPr lang="zh-CN" altLang="en-US" b="1"/>
              <a:t>中</a:t>
            </a:r>
            <a:r>
              <a:rPr lang="zh-CN" altLang="en-US" b="1" smtClean="0"/>
              <a:t>缀表达式</a:t>
            </a:r>
            <a:r>
              <a:rPr lang="zh-CN" altLang="en-US" smtClean="0"/>
              <a:t>转成</a:t>
            </a:r>
            <a:r>
              <a:rPr lang="zh-CN" altLang="en-US" b="1" smtClean="0"/>
              <a:t>后缀表达式</a:t>
            </a:r>
            <a:r>
              <a:rPr lang="zh-CN" altLang="en-US" smtClean="0"/>
              <a:t>。</a:t>
            </a:r>
            <a:endParaRPr lang="en-US" altLang="zh-CN" smtClean="0"/>
          </a:p>
          <a:p>
            <a:endParaRPr lang="en-US" altLang="zh-CN" b="1" smtClean="0"/>
          </a:p>
          <a:p>
            <a:r>
              <a:rPr lang="zh-CN" altLang="en-US" sz="2000" b="1">
                <a:solidFill>
                  <a:srgbClr val="0070C0"/>
                </a:solidFill>
              </a:rPr>
              <a:t>具</a:t>
            </a:r>
            <a:r>
              <a:rPr lang="zh-CN" altLang="en-US" sz="2000" b="1" smtClean="0">
                <a:solidFill>
                  <a:srgbClr val="0070C0"/>
                </a:solidFill>
              </a:rPr>
              <a:t>体步骤如下</a:t>
            </a:r>
            <a:r>
              <a:rPr lang="en-US" altLang="zh-CN" sz="2000" b="1" smtClean="0">
                <a:solidFill>
                  <a:srgbClr val="0070C0"/>
                </a:solidFill>
              </a:rPr>
              <a:t>:</a:t>
            </a:r>
            <a:endParaRPr lang="en-US" altLang="zh-CN" sz="2000" b="1" smtClean="0">
              <a:solidFill>
                <a:srgbClr val="0070C0"/>
              </a:solidFill>
            </a:endParaRPr>
          </a:p>
          <a:p>
            <a:pPr marL="342900" indent="-342900">
              <a:buAutoNum type="arabicParenR"/>
            </a:pPr>
            <a:r>
              <a:rPr lang="zh-CN" altLang="en-US" smtClean="0"/>
              <a:t>初</a:t>
            </a:r>
            <a:r>
              <a:rPr lang="zh-CN" altLang="en-US"/>
              <a:t>始化两个栈：运算符栈</a:t>
            </a:r>
            <a:r>
              <a:rPr lang="en-US" altLang="zh-CN"/>
              <a:t>s1</a:t>
            </a:r>
            <a:r>
              <a:rPr lang="zh-CN" altLang="en-US"/>
              <a:t>和储存中间结果的栈</a:t>
            </a:r>
            <a:r>
              <a:rPr lang="en-US" altLang="zh-CN"/>
              <a:t>s2</a:t>
            </a:r>
            <a:r>
              <a:rPr lang="zh-CN" altLang="en-US" smtClean="0"/>
              <a:t>；</a:t>
            </a:r>
            <a:endParaRPr lang="en-US" altLang="zh-CN" smtClean="0"/>
          </a:p>
          <a:p>
            <a:pPr marL="342900" indent="-342900">
              <a:buAutoNum type="arabicParenR"/>
            </a:pPr>
            <a:r>
              <a:rPr lang="zh-CN" altLang="en-US" smtClean="0"/>
              <a:t>从</a:t>
            </a:r>
            <a:r>
              <a:rPr lang="zh-CN" altLang="en-US"/>
              <a:t>左至右扫描中缀表达式</a:t>
            </a:r>
            <a:r>
              <a:rPr lang="zh-CN" altLang="en-US" smtClean="0"/>
              <a:t>；</a:t>
            </a:r>
            <a:endParaRPr lang="en-US" altLang="zh-CN" smtClean="0"/>
          </a:p>
          <a:p>
            <a:pPr marL="342900" indent="-342900">
              <a:buAutoNum type="arabicParenR"/>
            </a:pPr>
            <a:r>
              <a:rPr lang="zh-CN" altLang="en-US" smtClean="0"/>
              <a:t>遇</a:t>
            </a:r>
            <a:r>
              <a:rPr lang="zh-CN" altLang="en-US"/>
              <a:t>到操作数时，将其压</a:t>
            </a:r>
            <a:r>
              <a:rPr lang="en-US" altLang="zh-CN"/>
              <a:t>s2</a:t>
            </a:r>
            <a:r>
              <a:rPr lang="zh-CN" altLang="en-US" smtClean="0"/>
              <a:t>；</a:t>
            </a:r>
            <a:endParaRPr lang="en-US" altLang="zh-CN" smtClean="0"/>
          </a:p>
          <a:p>
            <a:pPr marL="342900" indent="-342900">
              <a:buAutoNum type="arabicParenR"/>
            </a:pPr>
            <a:r>
              <a:rPr lang="zh-CN" altLang="en-US" smtClean="0"/>
              <a:t>遇</a:t>
            </a:r>
            <a:r>
              <a:rPr lang="zh-CN" altLang="en-US"/>
              <a:t>到运算符时，比较其与</a:t>
            </a:r>
            <a:r>
              <a:rPr lang="en-US" altLang="zh-CN"/>
              <a:t>s1</a:t>
            </a:r>
            <a:r>
              <a:rPr lang="zh-CN" altLang="en-US"/>
              <a:t>栈顶运算符的优先级：</a:t>
            </a:r>
            <a:endParaRPr lang="zh-CN" altLang="en-US"/>
          </a:p>
          <a:p>
            <a:pPr marL="800100" lvl="1" indent="-342900">
              <a:buAutoNum type="arabicParenBoth"/>
            </a:pPr>
            <a:r>
              <a:rPr lang="zh-CN" altLang="en-US" smtClean="0"/>
              <a:t>如</a:t>
            </a:r>
            <a:r>
              <a:rPr lang="zh-CN" altLang="en-US"/>
              <a:t>果</a:t>
            </a:r>
            <a:r>
              <a:rPr lang="en-US" altLang="zh-CN"/>
              <a:t>s1</a:t>
            </a:r>
            <a:r>
              <a:rPr lang="zh-CN" altLang="en-US"/>
              <a:t>为空，或栈顶运算符为左括号“</a:t>
            </a:r>
            <a:r>
              <a:rPr lang="en-US" altLang="zh-CN"/>
              <a:t>(”</a:t>
            </a:r>
            <a:r>
              <a:rPr lang="zh-CN" altLang="en-US"/>
              <a:t>，则直接将此运算符入栈</a:t>
            </a:r>
            <a:r>
              <a:rPr lang="zh-CN" altLang="en-US" smtClean="0"/>
              <a:t>；</a:t>
            </a:r>
            <a:endParaRPr lang="en-US" altLang="zh-CN" smtClean="0"/>
          </a:p>
          <a:p>
            <a:pPr marL="800100" lvl="1" indent="-342900">
              <a:buAutoNum type="arabicParenBoth"/>
            </a:pPr>
            <a:r>
              <a:rPr lang="zh-CN" altLang="en-US" smtClean="0"/>
              <a:t>否</a:t>
            </a:r>
            <a:r>
              <a:rPr lang="zh-CN" altLang="en-US"/>
              <a:t>则，若优先级比栈顶运算符的高，也将运算符压入</a:t>
            </a:r>
            <a:r>
              <a:rPr lang="en-US" altLang="zh-CN" smtClean="0"/>
              <a:t>s1</a:t>
            </a:r>
            <a:r>
              <a:rPr lang="zh-CN" altLang="en-US" smtClean="0"/>
              <a:t>；</a:t>
            </a:r>
            <a:endParaRPr lang="en-US" altLang="zh-CN" smtClean="0"/>
          </a:p>
          <a:p>
            <a:pPr marL="800100" lvl="1" indent="-342900">
              <a:buAutoNum type="arabicParenBoth"/>
            </a:pPr>
            <a:r>
              <a:rPr lang="zh-CN" altLang="en-US" smtClean="0"/>
              <a:t>否</a:t>
            </a:r>
            <a:r>
              <a:rPr lang="zh-CN" altLang="en-US"/>
              <a:t>则，将</a:t>
            </a:r>
            <a:r>
              <a:rPr lang="en-US" altLang="zh-CN"/>
              <a:t>s1</a:t>
            </a:r>
            <a:r>
              <a:rPr lang="zh-CN" altLang="en-US"/>
              <a:t>栈顶的运算符弹出并压入到</a:t>
            </a:r>
            <a:r>
              <a:rPr lang="en-US" altLang="zh-CN"/>
              <a:t>s2</a:t>
            </a:r>
            <a:r>
              <a:rPr lang="zh-CN" altLang="en-US"/>
              <a:t>中，再次转到</a:t>
            </a:r>
            <a:r>
              <a:rPr lang="en-US" altLang="zh-CN"/>
              <a:t>(4-1)</a:t>
            </a:r>
            <a:r>
              <a:rPr lang="zh-CN" altLang="en-US"/>
              <a:t>与</a:t>
            </a:r>
            <a:r>
              <a:rPr lang="en-US" altLang="zh-CN"/>
              <a:t>s1</a:t>
            </a:r>
            <a:r>
              <a:rPr lang="zh-CN" altLang="en-US"/>
              <a:t>中新的栈顶运算符相比较</a:t>
            </a:r>
            <a:r>
              <a:rPr lang="zh-CN" altLang="en-US" smtClean="0"/>
              <a:t>；</a:t>
            </a:r>
            <a:r>
              <a:rPr lang="en-US" altLang="zh-CN" b="1"/>
              <a:t>	</a:t>
            </a:r>
            <a:endParaRPr lang="en-US" altLang="zh-CN"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2862322"/>
          </a:xfrm>
          <a:prstGeom prst="rect">
            <a:avLst/>
          </a:prstGeom>
          <a:noFill/>
        </p:spPr>
        <p:txBody>
          <a:bodyPr wrap="square" rtlCol="0">
            <a:spAutoFit/>
          </a:bodyPr>
          <a:lstStyle/>
          <a:p>
            <a:endParaRPr lang="en-US" altLang="zh-CN" b="1" smtClean="0"/>
          </a:p>
          <a:p>
            <a:pPr marL="342900" indent="-342900">
              <a:buAutoNum type="arabicParenR" startAt="5"/>
            </a:pPr>
            <a:r>
              <a:rPr lang="zh-CN" altLang="en-US" smtClean="0"/>
              <a:t>遇</a:t>
            </a:r>
            <a:r>
              <a:rPr lang="zh-CN" altLang="en-US"/>
              <a:t>到括号时</a:t>
            </a:r>
            <a:r>
              <a:rPr lang="zh-CN" altLang="en-US" smtClean="0"/>
              <a:t>：</a:t>
            </a:r>
            <a:br>
              <a:rPr lang="en-US" altLang="zh-CN"/>
            </a:br>
            <a:r>
              <a:rPr lang="en-US" altLang="zh-CN" smtClean="0"/>
              <a:t>(1) </a:t>
            </a:r>
            <a:r>
              <a:rPr lang="zh-CN" altLang="en-US" smtClean="0"/>
              <a:t>如</a:t>
            </a:r>
            <a:r>
              <a:rPr lang="zh-CN" altLang="en-US"/>
              <a:t>果是左括号“</a:t>
            </a:r>
            <a:r>
              <a:rPr lang="en-US" altLang="zh-CN"/>
              <a:t>(”</a:t>
            </a:r>
            <a:r>
              <a:rPr lang="zh-CN" altLang="en-US"/>
              <a:t>，则直接压入</a:t>
            </a:r>
            <a:r>
              <a:rPr lang="en-US" altLang="zh-CN" smtClean="0"/>
              <a:t>s1</a:t>
            </a:r>
            <a:br>
              <a:rPr lang="en-US" altLang="zh-CN" smtClean="0"/>
            </a:br>
            <a:r>
              <a:rPr lang="en-US" altLang="zh-CN" smtClean="0"/>
              <a:t>(2) </a:t>
            </a:r>
            <a:r>
              <a:rPr lang="zh-CN" altLang="en-US" smtClean="0"/>
              <a:t>如</a:t>
            </a:r>
            <a:r>
              <a:rPr lang="zh-CN" altLang="en-US"/>
              <a:t>果是右括号“</a:t>
            </a:r>
            <a:r>
              <a:rPr lang="en-US" altLang="zh-CN"/>
              <a:t>)”</a:t>
            </a:r>
            <a:r>
              <a:rPr lang="zh-CN" altLang="en-US"/>
              <a:t>，则依次弹出</a:t>
            </a:r>
            <a:r>
              <a:rPr lang="en-US" altLang="zh-CN"/>
              <a:t>s1</a:t>
            </a:r>
            <a:r>
              <a:rPr lang="zh-CN" altLang="en-US"/>
              <a:t>栈顶的运算符，并压入</a:t>
            </a:r>
            <a:r>
              <a:rPr lang="en-US" altLang="zh-CN"/>
              <a:t>s2</a:t>
            </a:r>
            <a:r>
              <a:rPr lang="zh-CN" altLang="en-US"/>
              <a:t>，直到遇到左括号为止，此时将这一对括号丢弃</a:t>
            </a:r>
            <a:endParaRPr lang="en-US" altLang="zh-CN" smtClean="0"/>
          </a:p>
          <a:p>
            <a:pPr marL="342900" indent="-342900">
              <a:buAutoNum type="arabicParenR" startAt="5"/>
            </a:pPr>
            <a:r>
              <a:rPr lang="zh-CN" altLang="en-US" smtClean="0"/>
              <a:t>重</a:t>
            </a:r>
            <a:r>
              <a:rPr lang="zh-CN" altLang="en-US"/>
              <a:t>复步骤</a:t>
            </a:r>
            <a:r>
              <a:rPr lang="en-US" altLang="zh-CN"/>
              <a:t>2</a:t>
            </a:r>
            <a:r>
              <a:rPr lang="zh-CN" altLang="en-US"/>
              <a:t>至</a:t>
            </a:r>
            <a:r>
              <a:rPr lang="en-US" altLang="zh-CN"/>
              <a:t>5</a:t>
            </a:r>
            <a:r>
              <a:rPr lang="zh-CN" altLang="en-US"/>
              <a:t>，直到表达式的最右</a:t>
            </a:r>
            <a:r>
              <a:rPr lang="zh-CN" altLang="en-US" smtClean="0"/>
              <a:t>边</a:t>
            </a:r>
            <a:endParaRPr lang="en-US" altLang="zh-CN" smtClean="0"/>
          </a:p>
          <a:p>
            <a:pPr marL="342900" indent="-342900">
              <a:buAutoNum type="arabicParenR" startAt="5"/>
            </a:pPr>
            <a:r>
              <a:rPr lang="zh-CN" altLang="en-US"/>
              <a:t>将</a:t>
            </a:r>
            <a:r>
              <a:rPr lang="en-US" altLang="zh-CN"/>
              <a:t>s1</a:t>
            </a:r>
            <a:r>
              <a:rPr lang="zh-CN" altLang="en-US"/>
              <a:t>中剩余的运算符依次弹出并压入</a:t>
            </a:r>
            <a:r>
              <a:rPr lang="en-US" altLang="zh-CN" smtClean="0"/>
              <a:t>s2</a:t>
            </a:r>
            <a:endParaRPr lang="en-US" altLang="zh-CN" smtClean="0"/>
          </a:p>
          <a:p>
            <a:pPr marL="342900" indent="-342900">
              <a:buFontTx/>
              <a:buAutoNum type="arabicParenR" startAt="5"/>
            </a:pPr>
            <a:r>
              <a:rPr lang="zh-CN" altLang="en-US"/>
              <a:t>依次弹出</a:t>
            </a:r>
            <a:r>
              <a:rPr lang="en-US" altLang="zh-CN"/>
              <a:t>s2</a:t>
            </a:r>
            <a:r>
              <a:rPr lang="zh-CN" altLang="en-US"/>
              <a:t>中的元素并输出，</a:t>
            </a:r>
            <a:r>
              <a:rPr lang="zh-CN" altLang="en-US" b="1"/>
              <a:t>结果的逆序即为中缀表达式对应的后缀表达</a:t>
            </a:r>
            <a:r>
              <a:rPr lang="zh-CN" altLang="en-US" b="1" smtClean="0"/>
              <a:t>式</a:t>
            </a:r>
            <a:endParaRPr lang="zh-CN" altLang="en-US"/>
          </a:p>
          <a:p>
            <a:pPr marL="342900" indent="-342900">
              <a:buAutoNum type="arabicParenR" startAt="5"/>
            </a:pPr>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举例说明</a:t>
            </a:r>
            <a:r>
              <a:rPr lang="en-US" altLang="zh-CN" sz="2000" b="1">
                <a:solidFill>
                  <a:srgbClr val="0070C0"/>
                </a:solidFill>
              </a:rPr>
              <a:t>:</a:t>
            </a:r>
            <a:endParaRPr lang="en-US" altLang="zh-CN" sz="2000" b="1">
              <a:solidFill>
                <a:srgbClr val="0070C0"/>
              </a:solidFill>
            </a:endParaRPr>
          </a:p>
          <a:p>
            <a:r>
              <a:rPr lang="zh-CN" altLang="en-US" b="1" smtClean="0"/>
              <a:t>将</a:t>
            </a:r>
            <a:r>
              <a:rPr lang="zh-CN" altLang="en-US" b="1"/>
              <a:t>中缀表</a:t>
            </a:r>
            <a:r>
              <a:rPr lang="zh-CN" altLang="en-US" b="1" smtClean="0"/>
              <a:t>达</a:t>
            </a:r>
            <a:br>
              <a:rPr lang="en-US" altLang="zh-CN" b="1" smtClean="0"/>
            </a:br>
            <a:r>
              <a:rPr lang="zh-CN" altLang="en-US" b="1" smtClean="0"/>
              <a:t>式</a:t>
            </a:r>
            <a:r>
              <a:rPr lang="zh-CN" altLang="en-US" b="1"/>
              <a:t>“</a:t>
            </a:r>
            <a:r>
              <a:rPr lang="en-US" altLang="zh-CN" b="1"/>
              <a:t>1+((2+3)×4)-5”</a:t>
            </a:r>
            <a:r>
              <a:rPr lang="zh-CN" altLang="en-US" b="1" smtClean="0"/>
              <a:t>转</a:t>
            </a:r>
            <a:br>
              <a:rPr lang="en-US" altLang="zh-CN" b="1" smtClean="0"/>
            </a:br>
            <a:r>
              <a:rPr lang="zh-CN" altLang="en-US" b="1" smtClean="0"/>
              <a:t>换</a:t>
            </a:r>
            <a:r>
              <a:rPr lang="zh-CN" altLang="en-US" b="1"/>
              <a:t>为后缀表达式的</a:t>
            </a:r>
            <a:r>
              <a:rPr lang="zh-CN" altLang="en-US" b="1" smtClean="0"/>
              <a:t>过</a:t>
            </a:r>
            <a:br>
              <a:rPr lang="en-US" altLang="zh-CN" b="1" smtClean="0"/>
            </a:br>
            <a:r>
              <a:rPr lang="zh-CN" altLang="en-US" b="1" smtClean="0"/>
              <a:t>程</a:t>
            </a:r>
            <a:r>
              <a:rPr lang="zh-CN" altLang="en-US" b="1"/>
              <a:t>如</a:t>
            </a:r>
            <a:r>
              <a:rPr lang="zh-CN" altLang="en-US" b="1" smtClean="0"/>
              <a:t>下</a:t>
            </a:r>
            <a:endParaRPr lang="en-US" altLang="zh-CN" b="1" smtClean="0"/>
          </a:p>
          <a:p>
            <a:endParaRPr lang="en-US" altLang="zh-CN" b="1"/>
          </a:p>
          <a:p>
            <a:r>
              <a:rPr lang="zh-CN" altLang="en-US" b="1"/>
              <a:t>因此结果</a:t>
            </a:r>
            <a:r>
              <a:rPr lang="zh-CN" altLang="en-US" b="1" smtClean="0"/>
              <a:t>为 </a:t>
            </a:r>
            <a:endParaRPr lang="en-US" altLang="zh-CN" b="1" smtClean="0"/>
          </a:p>
          <a:p>
            <a:r>
              <a:rPr lang="en-US" altLang="zh-CN" b="1"/>
              <a:t>"</a:t>
            </a:r>
            <a:r>
              <a:rPr lang="en-US" altLang="zh-CN" b="1" smtClean="0"/>
              <a:t>1 </a:t>
            </a:r>
            <a:r>
              <a:rPr lang="en-US" altLang="zh-CN" b="1"/>
              <a:t>2 3 + 4 × + 5 </a:t>
            </a:r>
            <a:r>
              <a:rPr lang="en-US" altLang="zh-CN" b="1" smtClean="0"/>
              <a:t>–"</a:t>
            </a:r>
            <a:endParaRPr lang="en-US" altLang="zh-CN" b="1" smtClean="0"/>
          </a:p>
          <a:p>
            <a:endParaRPr lang="en-US" altLang="zh-CN" smtClean="0"/>
          </a:p>
          <a:p>
            <a:endParaRPr lang="en-US" altLang="zh-CN" smtClean="0"/>
          </a:p>
        </p:txBody>
      </p:sp>
      <p:graphicFrame>
        <p:nvGraphicFramePr>
          <p:cNvPr id="3" name="表格 2"/>
          <p:cNvGraphicFramePr>
            <a:graphicFrameLocks noGrp="1"/>
          </p:cNvGraphicFramePr>
          <p:nvPr/>
        </p:nvGraphicFramePr>
        <p:xfrm>
          <a:off x="3258269" y="1311273"/>
          <a:ext cx="6048672" cy="4360220"/>
        </p:xfrm>
        <a:graphic>
          <a:graphicData uri="http://schemas.openxmlformats.org/drawingml/2006/table">
            <a:tbl>
              <a:tblPr/>
              <a:tblGrid>
                <a:gridCol w="1152128"/>
                <a:gridCol w="1224136"/>
                <a:gridCol w="1152128"/>
                <a:gridCol w="2520280"/>
              </a:tblGrid>
              <a:tr h="213401">
                <a:tc>
                  <a:txBody>
                    <a:bodyPr/>
                    <a:lstStyle/>
                    <a:p>
                      <a:r>
                        <a:rPr lang="zh-CN" altLang="en-US" sz="1100">
                          <a:effectLst/>
                        </a:rPr>
                        <a:t>扫描到的元素</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s2(</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s1 (</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100">
                          <a:effectLst/>
                        </a:rPr>
                        <a:t>说明</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213401">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为空，运算符直接入栈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左括号，直接入栈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同上</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487772">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r>
                        <a:rPr lang="zh-CN" altLang="en-US" sz="1100">
                          <a:effectLst/>
                        </a:rPr>
                        <a:t>与</a:t>
                      </a:r>
                      <a:r>
                        <a:rPr lang="en-US" altLang="zh-CN" sz="1100">
                          <a:effectLst/>
                        </a:rPr>
                        <a:t>+</a:t>
                      </a:r>
                      <a:r>
                        <a:rPr lang="zh-CN" altLang="en-US" sz="1100">
                          <a:effectLst/>
                        </a:rPr>
                        <a:t>优先级相同，因此弹出</a:t>
                      </a:r>
                      <a:r>
                        <a:rPr lang="en-US" altLang="zh-CN" sz="1100">
                          <a:effectLst/>
                        </a:rPr>
                        <a:t>+</a:t>
                      </a:r>
                      <a:r>
                        <a:rPr lang="zh-CN" altLang="en-US" sz="1100">
                          <a:effectLst/>
                        </a:rPr>
                        <a:t>，再压入</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+ 5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zh-CN" altLang="en-US" sz="1100">
                          <a:effectLst/>
                        </a:rPr>
                        <a:t>到达最右端</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b="1">
                          <a:solidFill>
                            <a:srgbClr val="DA0000"/>
                          </a:solidFill>
                          <a:effectLst/>
                        </a:rPr>
                        <a:t>1 2 3 + 4 × + 5 -</a:t>
                      </a:r>
                      <a:endParaRPr lang="en-US" altLang="zh-CN" sz="1100" b="1">
                        <a:solidFill>
                          <a:srgbClr val="DA0000"/>
                        </a:solidFill>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中剩余的运算符</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984885"/>
          </a:xfrm>
          <a:prstGeom prst="rect">
            <a:avLst/>
          </a:prstGeom>
          <a:noFill/>
        </p:spPr>
        <p:txBody>
          <a:bodyPr wrap="square" rtlCol="0">
            <a:spAutoFit/>
          </a:bodyPr>
          <a:lstStyle/>
          <a:p>
            <a:endParaRPr lang="zh-CN" altLang="en-US" sz="2000" b="1">
              <a:solidFill>
                <a:srgbClr val="0070C0"/>
              </a:solidFill>
            </a:endParaRPr>
          </a:p>
          <a:p>
            <a:r>
              <a:rPr lang="zh-CN" altLang="en-US" sz="2000" b="1" smtClean="0">
                <a:solidFill>
                  <a:srgbClr val="0070C0"/>
                </a:solidFill>
              </a:rPr>
              <a:t>代码实现中缀表达式转为后缀表达式</a:t>
            </a:r>
            <a:endParaRPr lang="en-US" altLang="zh-CN" sz="2000" smtClean="0">
              <a:solidFill>
                <a:srgbClr val="0070C0"/>
              </a:solidFill>
            </a:endParaRPr>
          </a:p>
          <a:p>
            <a:endParaRPr lang="en-US" altLang="zh-CN" smtClean="0"/>
          </a:p>
        </p:txBody>
      </p:sp>
      <p:sp>
        <p:nvSpPr>
          <p:cNvPr id="4" name="TextBox 3"/>
          <p:cNvSpPr txBox="1"/>
          <p:nvPr/>
        </p:nvSpPr>
        <p:spPr>
          <a:xfrm>
            <a:off x="487837" y="2455217"/>
            <a:ext cx="1042240" cy="2908489"/>
          </a:xfrm>
          <a:prstGeom prst="rect">
            <a:avLst/>
          </a:prstGeom>
          <a:noFill/>
        </p:spPr>
        <p:txBody>
          <a:bodyPr wrap="square" rtlCol="0">
            <a:spAutoFit/>
          </a:bodyPr>
          <a:lstStyle/>
          <a:p>
            <a:r>
              <a:rPr lang="en-US" altLang="zh-CN" sz="100" b="1"/>
              <a:t>package com.atguigu.reversepolishcal;</a:t>
            </a:r>
            <a:endParaRPr lang="en-US" altLang="zh-CN" sz="100" b="1"/>
          </a:p>
          <a:p>
            <a:endParaRPr lang="zh-CN" altLang="en-US" sz="100"/>
          </a:p>
          <a:p>
            <a:r>
              <a:rPr lang="en-US" altLang="zh-CN" sz="100" b="1"/>
              <a:t>import java.util.ArrayList;</a:t>
            </a:r>
            <a:endParaRPr lang="en-US" altLang="zh-CN" sz="100" b="1"/>
          </a:p>
          <a:p>
            <a:r>
              <a:rPr lang="en-US" altLang="zh-CN" sz="100" b="1"/>
              <a:t>import java.util.List;</a:t>
            </a:r>
            <a:endParaRPr lang="en-US" altLang="zh-CN" sz="100" b="1"/>
          </a:p>
          <a:p>
            <a:r>
              <a:rPr lang="en-US" altLang="zh-CN" sz="100" b="1"/>
              <a:t>import java.util.Stack;</a:t>
            </a:r>
            <a:endParaRPr lang="en-US" altLang="zh-CN" sz="100" b="1"/>
          </a:p>
          <a:p>
            <a:endParaRPr lang="zh-CN" altLang="en-US" sz="100"/>
          </a:p>
          <a:p>
            <a:endParaRPr lang="zh-CN" altLang="en-US" sz="100"/>
          </a:p>
          <a:p>
            <a:endParaRPr lang="zh-CN" altLang="en-US" sz="100"/>
          </a:p>
          <a:p>
            <a:r>
              <a:rPr lang="en-US" altLang="zh-CN" sz="100" b="1"/>
              <a:t>public class ReversePolishCalCase {</a:t>
            </a:r>
            <a:endParaRPr lang="en-US" altLang="zh-CN" sz="100" b="1"/>
          </a:p>
          <a:p>
            <a:endParaRPr lang="zh-CN" altLang="en-US" sz="100"/>
          </a:p>
          <a:p>
            <a:r>
              <a:rPr lang="en-US" altLang="zh-CN" sz="100" b="1"/>
              <a:t>public static void main(String[] args) {</a:t>
            </a:r>
            <a:endParaRPr lang="en-US" altLang="zh-CN" sz="100" b="1"/>
          </a:p>
          <a:p>
            <a:r>
              <a:rPr lang="en-US" altLang="zh-CN" sz="100"/>
              <a:t>//</a:t>
            </a:r>
            <a:r>
              <a:rPr lang="zh-CN" altLang="en-US" sz="100"/>
              <a:t>举例</a:t>
            </a:r>
            <a:r>
              <a:rPr lang="en-US" altLang="zh-CN" sz="100"/>
              <a:t>1: 2 + (3-4) =&gt; 2 3 4 - +</a:t>
            </a:r>
            <a:endParaRPr lang="en-US" altLang="zh-CN" sz="100"/>
          </a:p>
          <a:p>
            <a:r>
              <a:rPr lang="zh-CN" altLang="en-US" sz="100"/>
              <a:t> </a:t>
            </a:r>
            <a:r>
              <a:rPr lang="en-US" altLang="zh-CN" sz="100"/>
              <a:t>//</a:t>
            </a:r>
            <a:r>
              <a:rPr lang="zh-CN" altLang="en-US" sz="100"/>
              <a:t>举例</a:t>
            </a:r>
            <a:r>
              <a:rPr lang="en-US" altLang="zh-CN" sz="100"/>
              <a:t>2: 4 * 5 - 8 + 60 + 8 / 2 = 4 5 * 8 - 60 + 8 2 / + </a:t>
            </a:r>
            <a:endParaRPr lang="en-US" altLang="zh-CN" sz="100"/>
          </a:p>
          <a:p>
            <a:r>
              <a:rPr lang="zh-CN" altLang="en-US" sz="100"/>
              <a:t> </a:t>
            </a:r>
            <a:r>
              <a:rPr lang="en-US" altLang="zh-CN" sz="100"/>
              <a:t>//</a:t>
            </a:r>
            <a:r>
              <a:rPr lang="zh-CN" altLang="en-US" sz="100"/>
              <a:t>举例</a:t>
            </a:r>
            <a:r>
              <a:rPr lang="en-US" altLang="zh-CN" sz="100"/>
              <a:t>3: (3+4)×5-6 =&gt; 3 4 + 5 * 6 -</a:t>
            </a:r>
            <a:endParaRPr lang="en-US" altLang="zh-CN" sz="100"/>
          </a:p>
          <a:p>
            <a:r>
              <a:rPr lang="en-US" altLang="zh-CN" sz="100"/>
              <a:t>//String suffixExperss = "4 5 * 8 - 60 + 8 2 / +";</a:t>
            </a:r>
            <a:endParaRPr lang="en-US" altLang="zh-CN" sz="100"/>
          </a:p>
          <a:p>
            <a:r>
              <a:rPr lang="en-US" altLang="zh-CN" sz="100"/>
              <a:t>//String suffixExperss = "2 3 4 - +";</a:t>
            </a:r>
            <a:endParaRPr lang="en-US" altLang="zh-CN" sz="100"/>
          </a:p>
          <a:p>
            <a:r>
              <a:rPr lang="en-US" altLang="zh-CN" sz="100"/>
              <a:t>//String suffixExperss = "3 4 + 5 * 6 -";</a:t>
            </a:r>
            <a:endParaRPr lang="en-US" altLang="zh-CN" sz="100"/>
          </a:p>
          <a:p>
            <a:r>
              <a:rPr lang="en-US" altLang="zh-CN" sz="100"/>
              <a:t>//</a:t>
            </a:r>
            <a:endParaRPr lang="en-US" altLang="zh-CN" sz="100"/>
          </a:p>
          <a:p>
            <a:r>
              <a:rPr lang="en-US" altLang="zh-CN" sz="100"/>
              <a:t>ReversePolishCal reversePolishCal = </a:t>
            </a:r>
            <a:r>
              <a:rPr lang="en-US" altLang="zh-CN" sz="100" b="1"/>
              <a:t>new ReversePolishCal();</a:t>
            </a:r>
            <a:endParaRPr lang="en-US" altLang="zh-CN" sz="100" b="1"/>
          </a:p>
          <a:p>
            <a:r>
              <a:rPr lang="en-US" altLang="zh-CN" sz="100"/>
              <a:t>//</a:t>
            </a:r>
            <a:endParaRPr lang="en-US" altLang="zh-CN" sz="100"/>
          </a:p>
          <a:p>
            <a:r>
              <a:rPr lang="en-US" altLang="zh-CN" sz="100"/>
              <a:t>//List &lt;String&gt; suffixExpressionList = reversePolishCal.getListBySuffixExpression(suffixExperss);</a:t>
            </a:r>
            <a:endParaRPr lang="en-US" altLang="zh-CN" sz="100"/>
          </a:p>
          <a:p>
            <a:r>
              <a:rPr lang="en-US" altLang="zh-CN" sz="100"/>
              <a:t>//</a:t>
            </a:r>
            <a:endParaRPr lang="en-US" altLang="zh-CN" sz="100"/>
          </a:p>
          <a:p>
            <a:r>
              <a:rPr lang="en-US" altLang="zh-CN" sz="100"/>
              <a:t>//        System.out.println("</a:t>
            </a:r>
            <a:r>
              <a:rPr lang="zh-CN" altLang="en-US" sz="100"/>
              <a:t>计算结果</a:t>
            </a:r>
            <a:r>
              <a:rPr lang="en-US" altLang="zh-CN" sz="100"/>
              <a:t>:"+ reversePolishCal.calculate(suffixExpressionList));</a:t>
            </a:r>
            <a:endParaRPr lang="en-US" altLang="zh-CN" sz="100"/>
          </a:p>
          <a:p>
            <a:r>
              <a:rPr lang="zh-CN" altLang="en-US" sz="100"/>
              <a:t>        </a:t>
            </a:r>
            <a:endParaRPr lang="zh-CN" altLang="en-US" sz="100"/>
          </a:p>
          <a:p>
            <a:r>
              <a:rPr lang="zh-CN" altLang="en-US" sz="100"/>
              <a:t>        </a:t>
            </a:r>
            <a:r>
              <a:rPr lang="en-US" altLang="zh-CN" sz="100"/>
              <a:t>//</a:t>
            </a:r>
            <a:r>
              <a:rPr lang="zh-CN" altLang="en-US" sz="100"/>
              <a:t>测试输入中缀表达式是否能计算成功</a:t>
            </a:r>
            <a:endParaRPr lang="zh-CN" altLang="en-US" sz="100"/>
          </a:p>
          <a:p>
            <a:r>
              <a:rPr lang="en-US" altLang="zh-CN" sz="100"/>
              <a:t>        String infixExpression = "4*5-8+60+8/2";</a:t>
            </a:r>
            <a:endParaRPr lang="en-US" altLang="zh-CN" sz="100"/>
          </a:p>
          <a:p>
            <a:r>
              <a:rPr lang="zh-CN" altLang="en-US" sz="100"/>
              <a:t>        </a:t>
            </a:r>
            <a:endParaRPr lang="zh-CN" altLang="en-US" sz="100"/>
          </a:p>
          <a:p>
            <a:r>
              <a:rPr lang="zh-CN" altLang="en-US" sz="100"/>
              <a:t>       </a:t>
            </a:r>
            <a:endParaRPr lang="zh-CN" altLang="en-US" sz="100"/>
          </a:p>
          <a:p>
            <a:r>
              <a:rPr lang="en-US" altLang="zh-CN" sz="100"/>
              <a:t>        List&lt;String&gt; infixExpressionList = reversePolishCal.toInfixExpression(infixExpression);</a:t>
            </a:r>
            <a:endParaRPr lang="en-US" altLang="zh-CN" sz="100"/>
          </a:p>
          <a:p>
            <a:r>
              <a:rPr lang="en-US" altLang="zh-CN" sz="100"/>
              <a:t>        List&lt;String&gt; suffixExpressionList2 = reversePolishCal.parseSuffixExpression(infixExpressionList);</a:t>
            </a:r>
            <a:endParaRPr lang="en-US" altLang="zh-CN" sz="100"/>
          </a:p>
          <a:p>
            <a:r>
              <a:rPr lang="zh-CN" altLang="en-US" sz="100"/>
              <a:t>        </a:t>
            </a:r>
            <a:r>
              <a:rPr lang="en-US" altLang="zh-CN" sz="100"/>
              <a:t>//</a:t>
            </a:r>
            <a:r>
              <a:rPr lang="zh-CN" altLang="en-US" sz="100"/>
              <a:t>输出后缀表达式</a:t>
            </a:r>
            <a:endParaRPr lang="zh-CN" altLang="en-US" sz="100"/>
          </a:p>
          <a:p>
            <a:r>
              <a:rPr lang="en-US" altLang="zh-CN" sz="100"/>
              <a:t>        </a:t>
            </a:r>
            <a:r>
              <a:rPr lang="en-US" altLang="zh-CN" sz="100" b="1"/>
              <a:t>for(String ele : suffixExpressionList2) {</a:t>
            </a:r>
            <a:endParaRPr lang="en-US" altLang="zh-CN" sz="100" b="1"/>
          </a:p>
          <a:p>
            <a:r>
              <a:rPr lang="en-US" altLang="zh-CN" sz="100"/>
              <a:t>        System.</a:t>
            </a:r>
            <a:r>
              <a:rPr lang="en-US" altLang="zh-CN" sz="100" b="1" i="1"/>
              <a:t>out.print(ele + " ");</a:t>
            </a:r>
            <a:endParaRPr lang="en-US" altLang="zh-CN" sz="100" b="1" i="1"/>
          </a:p>
          <a:p>
            <a:r>
              <a:rPr lang="zh-CN" altLang="en-US" sz="100"/>
              <a:t>        </a:t>
            </a:r>
            <a:r>
              <a:rPr lang="en-US" altLang="zh-CN" sz="100"/>
              <a:t>}</a:t>
            </a:r>
            <a:endParaRPr lang="en-US" altLang="zh-CN" sz="100"/>
          </a:p>
          <a:p>
            <a:r>
              <a:rPr lang="en-US" altLang="zh-CN" sz="100"/>
              <a:t>        System.</a:t>
            </a:r>
            <a:r>
              <a:rPr lang="en-US" altLang="zh-CN" sz="100" b="1" i="1"/>
              <a:t>out.println();</a:t>
            </a:r>
            <a:endParaRPr lang="en-US" altLang="zh-CN" sz="100" b="1" i="1"/>
          </a:p>
          <a:p>
            <a:r>
              <a:rPr lang="zh-CN" altLang="en-US" sz="100"/>
              <a:t>        </a:t>
            </a:r>
            <a:r>
              <a:rPr lang="en-US" altLang="zh-CN" sz="100"/>
              <a:t>//</a:t>
            </a:r>
            <a:r>
              <a:rPr lang="zh-CN" altLang="en-US" sz="100"/>
              <a:t>输出结果</a:t>
            </a:r>
            <a:endParaRPr lang="zh-CN" altLang="en-US" sz="100"/>
          </a:p>
          <a:p>
            <a:r>
              <a:rPr lang="en-US" altLang="zh-CN" sz="100"/>
              <a:t>        System.</a:t>
            </a:r>
            <a:r>
              <a:rPr lang="en-US" altLang="zh-CN" sz="100" b="1" i="1"/>
              <a:t>out.println("</a:t>
            </a:r>
            <a:r>
              <a:rPr lang="zh-CN" altLang="en-US" sz="100" b="1" i="1"/>
              <a:t>计算结果</a:t>
            </a:r>
            <a:r>
              <a:rPr lang="en-US" altLang="zh-CN" sz="100" b="1" i="1"/>
              <a:t>:"+ reversePolishCal.calculate(suffixExpressionList2));</a:t>
            </a:r>
            <a:endParaRPr lang="en-US" altLang="zh-CN" sz="100" b="1" i="1"/>
          </a:p>
          <a:p>
            <a:r>
              <a:rPr lang="zh-CN" altLang="en-US" sz="100"/>
              <a:t>        </a:t>
            </a:r>
            <a:endParaRPr lang="zh-CN" altLang="en-US" sz="100"/>
          </a:p>
          <a:p>
            <a:r>
              <a:rPr lang="zh-CN" altLang="en-US" sz="100"/>
              <a:t>        </a:t>
            </a:r>
            <a:endParaRPr lang="zh-CN" altLang="en-US"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ReversePolishCal {</a:t>
            </a:r>
            <a:endParaRPr lang="en-US" altLang="zh-CN" sz="100" b="1"/>
          </a:p>
          <a:p>
            <a:endParaRPr lang="zh-CN" altLang="en-US" sz="100"/>
          </a:p>
          <a:p>
            <a:r>
              <a:rPr lang="en-US" altLang="zh-CN" sz="100"/>
              <a:t>/**</a:t>
            </a:r>
            <a:endParaRPr lang="en-US" altLang="zh-CN" sz="100"/>
          </a:p>
          <a:p>
            <a:r>
              <a:rPr lang="zh-CN" altLang="en-US" sz="100"/>
              <a:t>     * 把字符串转换成中序表达式 </a:t>
            </a:r>
            <a:r>
              <a:rPr lang="en-US" altLang="zh-CN" sz="100"/>
              <a:t>: </a:t>
            </a:r>
            <a:r>
              <a:rPr lang="zh-CN" altLang="en-US" sz="100"/>
              <a:t>比如 </a:t>
            </a:r>
            <a:r>
              <a:rPr lang="en-US" altLang="zh-CN" sz="100"/>
              <a:t>2+(3-4), </a:t>
            </a:r>
            <a:r>
              <a:rPr lang="zh-CN" altLang="en-US" sz="100"/>
              <a:t>并放入到</a:t>
            </a:r>
            <a:r>
              <a:rPr lang="en-US" altLang="zh-CN" sz="100"/>
              <a:t>List</a:t>
            </a:r>
            <a:r>
              <a:rPr lang="zh-CN" altLang="en-US" sz="100"/>
              <a:t>中</a:t>
            </a:r>
            <a:endParaRPr lang="zh-CN" altLang="en-US" sz="100"/>
          </a:p>
          <a:p>
            <a:r>
              <a:rPr lang="en-US" altLang="zh-CN" sz="100"/>
              <a:t>     * </a:t>
            </a:r>
            <a:r>
              <a:rPr lang="en-US" altLang="zh-CN" sz="100" b="1"/>
              <a:t>@param s</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List&lt;String&gt; toInfixExpression(String infixExpression) {</a:t>
            </a:r>
            <a:endParaRPr lang="en-US" altLang="zh-CN" sz="100" b="1"/>
          </a:p>
          <a:p>
            <a:r>
              <a:rPr lang="en-US" altLang="zh-CN" sz="100"/>
              <a:t>        List&lt;String&gt; ls = </a:t>
            </a:r>
            <a:r>
              <a:rPr lang="en-US" altLang="zh-CN" sz="100" b="1"/>
              <a:t>new ArrayList&lt;String&gt;();//</a:t>
            </a:r>
            <a:r>
              <a:rPr lang="zh-CN" altLang="en-US" sz="100" b="1"/>
              <a:t>存储中序表达式</a:t>
            </a:r>
            <a:endParaRPr lang="zh-CN" altLang="en-US" sz="100" b="1"/>
          </a:p>
          <a:p>
            <a:r>
              <a:rPr lang="en-US" altLang="zh-CN" sz="100"/>
              <a:t>        </a:t>
            </a:r>
            <a:r>
              <a:rPr lang="en-US" altLang="zh-CN" sz="100" b="1"/>
              <a:t>int i = 0;</a:t>
            </a:r>
            <a:endParaRPr lang="en-US" altLang="zh-CN" sz="100" b="1"/>
          </a:p>
          <a:p>
            <a:r>
              <a:rPr lang="en-US" altLang="zh-CN" sz="100"/>
              <a:t>        String str;</a:t>
            </a:r>
            <a:endParaRPr lang="en-US" altLang="zh-CN" sz="100"/>
          </a:p>
          <a:p>
            <a:r>
              <a:rPr lang="en-US" altLang="zh-CN" sz="100"/>
              <a:t>        </a:t>
            </a:r>
            <a:r>
              <a:rPr lang="en-US" altLang="zh-CN" sz="100" b="1"/>
              <a:t>char c;</a:t>
            </a:r>
            <a:endParaRPr lang="en-US" altLang="zh-CN" sz="100" b="1"/>
          </a:p>
          <a:p>
            <a:r>
              <a:rPr lang="en-US" altLang="zh-CN" sz="100"/>
              <a:t>        </a:t>
            </a:r>
            <a:r>
              <a:rPr lang="en-US" altLang="zh-CN" sz="100" b="1"/>
              <a:t>do {</a:t>
            </a:r>
            <a:endParaRPr lang="en-US" altLang="zh-CN" sz="100" b="1"/>
          </a:p>
          <a:p>
            <a:r>
              <a:rPr lang="zh-CN" altLang="en-US" sz="100"/>
              <a:t>        </a:t>
            </a:r>
            <a:r>
              <a:rPr lang="en-US" altLang="zh-CN" sz="100"/>
              <a:t>//</a:t>
            </a:r>
            <a:r>
              <a:rPr lang="zh-CN" altLang="en-US" sz="100"/>
              <a:t>如果</a:t>
            </a:r>
            <a:r>
              <a:rPr lang="en-US" altLang="zh-CN" sz="100"/>
              <a:t>c </a:t>
            </a:r>
            <a:r>
              <a:rPr lang="zh-CN" altLang="en-US" sz="100"/>
              <a:t>在 </a:t>
            </a:r>
            <a:r>
              <a:rPr lang="en-US" altLang="zh-CN" sz="100"/>
              <a:t>&lt; 48 </a:t>
            </a:r>
            <a:r>
              <a:rPr lang="zh-CN" altLang="en-US" sz="100"/>
              <a:t>或者 </a:t>
            </a:r>
            <a:r>
              <a:rPr lang="en-US" altLang="zh-CN" sz="100"/>
              <a:t>&gt; 57 </a:t>
            </a:r>
            <a:r>
              <a:rPr lang="zh-CN" altLang="en-US" sz="100"/>
              <a:t>说明是符号</a:t>
            </a:r>
            <a:r>
              <a:rPr lang="en-US" altLang="zh-CN" sz="100"/>
              <a:t>, </a:t>
            </a:r>
            <a:r>
              <a:rPr lang="zh-CN" altLang="en-US" sz="100"/>
              <a:t>这里没有判断是 </a:t>
            </a:r>
            <a:r>
              <a:rPr lang="en-US" altLang="zh-CN" sz="100"/>
              <a:t>+ , - , * , / </a:t>
            </a:r>
            <a:r>
              <a:rPr lang="zh-CN" altLang="en-US" sz="100"/>
              <a:t>等等</a:t>
            </a:r>
            <a:endParaRPr lang="zh-CN" altLang="en-US" sz="100"/>
          </a:p>
          <a:p>
            <a:r>
              <a:rPr lang="en-US" altLang="zh-CN" sz="100"/>
              <a:t>            </a:t>
            </a:r>
            <a:r>
              <a:rPr lang="en-US" altLang="zh-CN" sz="100" b="1"/>
              <a:t>if ((c = infixExpression.charAt(i)) &lt; 48 || (c = infixExpression.charAt(i)) &gt; 57) {</a:t>
            </a:r>
            <a:endParaRPr lang="en-US" altLang="zh-CN" sz="100" b="1"/>
          </a:p>
          <a:p>
            <a:r>
              <a:rPr lang="en-US" altLang="zh-CN" sz="100"/>
              <a:t>                ls.add("" + c);</a:t>
            </a:r>
            <a:endParaRPr lang="en-US" altLang="zh-CN" sz="100"/>
          </a:p>
          <a:p>
            <a:r>
              <a:rPr lang="en-US" altLang="zh-CN" sz="100"/>
              <a:t>                i++;</a:t>
            </a:r>
            <a:endParaRPr lang="en-US" altLang="zh-CN" sz="100"/>
          </a:p>
          <a:p>
            <a:r>
              <a:rPr lang="en-US" altLang="zh-CN" sz="100"/>
              <a:t>            } </a:t>
            </a:r>
            <a:r>
              <a:rPr lang="en-US" altLang="zh-CN" sz="100" b="1"/>
              <a:t>else { // </a:t>
            </a:r>
            <a:r>
              <a:rPr lang="zh-CN" altLang="en-US" sz="100" b="1"/>
              <a:t>说明是数字，要进行拼接处理</a:t>
            </a:r>
            <a:endParaRPr lang="zh-CN" altLang="en-US" sz="100" b="1"/>
          </a:p>
          <a:p>
            <a:r>
              <a:rPr lang="en-US" altLang="zh-CN" sz="100"/>
              <a:t>                str = "";</a:t>
            </a:r>
            <a:endParaRPr lang="en-US" altLang="zh-CN" sz="100"/>
          </a:p>
          <a:p>
            <a:r>
              <a:rPr lang="en-US" altLang="zh-CN" sz="100"/>
              <a:t>                </a:t>
            </a:r>
            <a:r>
              <a:rPr lang="en-US" altLang="zh-CN" sz="100" b="1"/>
              <a:t>while (i &lt; infixExpression.length() &amp;&amp; (c = infixExpression.charAt(i)) &gt;= 48</a:t>
            </a:r>
            <a:endParaRPr lang="en-US" altLang="zh-CN" sz="100" b="1"/>
          </a:p>
          <a:p>
            <a:r>
              <a:rPr lang="en-US" altLang="zh-CN" sz="100"/>
              <a:t>                        &amp;&amp; (c = infixExpression.charAt(i)) &lt;= 57) {</a:t>
            </a:r>
            <a:endParaRPr lang="en-US" altLang="zh-CN" sz="100"/>
          </a:p>
          <a:p>
            <a:r>
              <a:rPr lang="en-US" altLang="zh-CN" sz="100"/>
              <a:t>                    str += c;</a:t>
            </a:r>
            <a:endParaRPr lang="en-US" altLang="zh-CN" sz="100"/>
          </a:p>
          <a:p>
            <a:r>
              <a:rPr lang="en-US" altLang="zh-CN" sz="100"/>
              <a:t>                    i++;</a:t>
            </a:r>
            <a:endParaRPr lang="en-US" altLang="zh-CN" sz="100"/>
          </a:p>
          <a:p>
            <a:r>
              <a:rPr lang="zh-CN" altLang="en-US" sz="100"/>
              <a:t>                </a:t>
            </a:r>
            <a:r>
              <a:rPr lang="en-US" altLang="zh-CN" sz="100"/>
              <a:t>}</a:t>
            </a:r>
            <a:endParaRPr lang="en-US" altLang="zh-CN" sz="100"/>
          </a:p>
          <a:p>
            <a:r>
              <a:rPr lang="en-US" altLang="zh-CN" sz="100"/>
              <a:t>                ls.add(str);</a:t>
            </a:r>
            <a:endParaRPr lang="en-US" altLang="zh-CN" sz="100"/>
          </a:p>
          <a:p>
            <a:r>
              <a:rPr lang="zh-CN" altLang="en-US" sz="100"/>
              <a:t>            </a:t>
            </a:r>
            <a:r>
              <a:rPr lang="en-US" altLang="zh-CN" sz="100"/>
              <a:t>}</a:t>
            </a:r>
            <a:endParaRPr lang="en-US" altLang="zh-CN" sz="100"/>
          </a:p>
          <a:p>
            <a:endParaRPr lang="zh-CN" altLang="en-US" sz="100"/>
          </a:p>
          <a:p>
            <a:r>
              <a:rPr lang="en-US" altLang="zh-CN" sz="100"/>
              <a:t>        } </a:t>
            </a:r>
            <a:r>
              <a:rPr lang="en-US" altLang="zh-CN" sz="100" b="1"/>
              <a:t>while (i &lt; infixExpression.length());</a:t>
            </a:r>
            <a:endParaRPr lang="en-US" altLang="zh-CN" sz="100" b="1"/>
          </a:p>
          <a:p>
            <a:r>
              <a:rPr lang="en-US" altLang="zh-CN" sz="100"/>
              <a:t>        </a:t>
            </a:r>
            <a:r>
              <a:rPr lang="en-US" altLang="zh-CN" sz="100" b="1"/>
              <a:t>return ls;</a:t>
            </a:r>
            <a:endParaRPr lang="en-US" altLang="zh-CN" sz="100" b="1"/>
          </a:p>
          <a:p>
            <a:r>
              <a:rPr lang="zh-CN" altLang="en-US" sz="100"/>
              <a:t>    </a:t>
            </a:r>
            <a:r>
              <a:rPr lang="en-US" altLang="zh-CN" sz="100"/>
              <a:t>}</a:t>
            </a:r>
            <a:endParaRPr lang="en-US" altLang="zh-CN" sz="100"/>
          </a:p>
          <a:p>
            <a:r>
              <a:rPr lang="zh-CN" altLang="en-US" sz="100"/>
              <a:t>    </a:t>
            </a:r>
            <a:endParaRPr lang="zh-CN" altLang="en-US" sz="100"/>
          </a:p>
          <a:p>
            <a:r>
              <a:rPr lang="zh-CN" altLang="en-US" sz="100"/>
              <a:t>    </a:t>
            </a:r>
            <a:r>
              <a:rPr lang="en-US" altLang="zh-CN" sz="100"/>
              <a:t>/**</a:t>
            </a:r>
            <a:endParaRPr lang="en-US" altLang="zh-CN" sz="100"/>
          </a:p>
          <a:p>
            <a:r>
              <a:rPr lang="zh-CN" altLang="en-US" sz="100"/>
              <a:t>     * 将一个中缀表达式对应的</a:t>
            </a:r>
            <a:r>
              <a:rPr lang="en-US" altLang="zh-CN" sz="100"/>
              <a:t>List </a:t>
            </a:r>
            <a:r>
              <a:rPr lang="zh-CN" altLang="en-US" sz="100"/>
              <a:t>转成 转换成逆波兰表达式</a:t>
            </a:r>
            <a:r>
              <a:rPr lang="en-US" altLang="zh-CN" sz="100"/>
              <a:t>, </a:t>
            </a:r>
            <a:r>
              <a:rPr lang="zh-CN" altLang="en-US" sz="100"/>
              <a:t>放入到</a:t>
            </a:r>
            <a:r>
              <a:rPr lang="en-US" altLang="zh-CN" sz="100"/>
              <a:t>List</a:t>
            </a:r>
            <a:r>
              <a:rPr lang="zh-CN" altLang="en-US" sz="100"/>
              <a:t>中</a:t>
            </a:r>
            <a:endParaRPr lang="zh-CN" altLang="en-US" sz="100"/>
          </a:p>
          <a:p>
            <a:r>
              <a:rPr lang="en-US" altLang="zh-CN" sz="100"/>
              <a:t>     * </a:t>
            </a:r>
            <a:r>
              <a:rPr lang="en-US" altLang="zh-CN" sz="100" b="1"/>
              <a:t>@param ls</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List&lt;String&gt; parseSuffixExpression(List&lt;String&gt; ls) {</a:t>
            </a:r>
            <a:endParaRPr lang="en-US" altLang="zh-CN" sz="100" b="1"/>
          </a:p>
          <a:p>
            <a:r>
              <a:rPr lang="en-US" altLang="zh-CN" sz="100"/>
              <a:t>        Stack&lt;String&gt; s1=</a:t>
            </a:r>
            <a:r>
              <a:rPr lang="en-US" altLang="zh-CN" sz="100" b="1"/>
              <a:t>new Stack&lt;String&gt;();</a:t>
            </a:r>
            <a:endParaRPr lang="en-US" altLang="zh-CN" sz="100" b="1"/>
          </a:p>
          <a:p>
            <a:r>
              <a:rPr lang="en-US" altLang="zh-CN" sz="100"/>
              <a:t>        Stack&lt;String&gt; </a:t>
            </a:r>
            <a:r>
              <a:rPr lang="en-US" altLang="zh-CN" sz="100" u="sng"/>
              <a:t>s2=</a:t>
            </a:r>
            <a:r>
              <a:rPr lang="en-US" altLang="zh-CN" sz="100" b="1" u="sng"/>
              <a:t>new Stack&lt;String&gt;();</a:t>
            </a:r>
            <a:endParaRPr lang="en-US" altLang="zh-CN" sz="100" b="1" u="sng"/>
          </a:p>
          <a:p>
            <a:r>
              <a:rPr lang="en-US" altLang="zh-CN" sz="100"/>
              <a:t>        List&lt;String&gt; lss = </a:t>
            </a:r>
            <a:r>
              <a:rPr lang="en-US" altLang="zh-CN" sz="100" b="1"/>
              <a:t>new ArrayList&lt;String&gt;();</a:t>
            </a:r>
            <a:endParaRPr lang="en-US" altLang="zh-CN" sz="100" b="1"/>
          </a:p>
          <a:p>
            <a:r>
              <a:rPr lang="en-US" altLang="zh-CN" sz="100"/>
              <a:t>        </a:t>
            </a:r>
            <a:r>
              <a:rPr lang="en-US" altLang="zh-CN" sz="100" b="1"/>
              <a:t>for (String ss : ls) {</a:t>
            </a:r>
            <a:endParaRPr lang="en-US" altLang="zh-CN" sz="100" b="1"/>
          </a:p>
          <a:p>
            <a:r>
              <a:rPr lang="en-US" altLang="zh-CN" sz="100"/>
              <a:t>            </a:t>
            </a:r>
            <a:r>
              <a:rPr lang="en-US" altLang="zh-CN" sz="100" b="1"/>
              <a:t>if (ss.matches("\\d+")) {</a:t>
            </a:r>
            <a:endParaRPr lang="en-US" altLang="zh-CN" sz="100" b="1"/>
          </a:p>
          <a:p>
            <a:r>
              <a:rPr lang="en-US" altLang="zh-CN" sz="100"/>
              <a:t>                lss.add(ss);</a:t>
            </a:r>
            <a:endParaRPr lang="en-US" altLang="zh-CN" sz="100"/>
          </a:p>
          <a:p>
            <a:r>
              <a:rPr lang="en-US" altLang="zh-CN" sz="100"/>
              <a:t>            } </a:t>
            </a:r>
            <a:r>
              <a:rPr lang="en-US" altLang="zh-CN" sz="100" b="1"/>
              <a:t>else if (ss.equals("(")) {</a:t>
            </a:r>
            <a:endParaRPr lang="en-US" altLang="zh-CN" sz="100" b="1"/>
          </a:p>
          <a:p>
            <a:r>
              <a:rPr lang="en-US" altLang="zh-CN" sz="100"/>
              <a:t>                s1.push(ss);</a:t>
            </a:r>
            <a:endParaRPr lang="en-US" altLang="zh-CN" sz="100"/>
          </a:p>
          <a:p>
            <a:r>
              <a:rPr lang="en-US" altLang="zh-CN" sz="100"/>
              <a:t>            } </a:t>
            </a:r>
            <a:r>
              <a:rPr lang="en-US" altLang="zh-CN" sz="100" b="1"/>
              <a:t>else if (ss.equals(")")) {</a:t>
            </a:r>
            <a:endParaRPr lang="en-US" altLang="zh-CN" sz="100" b="1"/>
          </a:p>
          <a:p>
            <a:endParaRPr lang="zh-CN" altLang="en-US" sz="100"/>
          </a:p>
          <a:p>
            <a:r>
              <a:rPr lang="en-US" altLang="zh-CN" sz="100"/>
              <a:t>                </a:t>
            </a:r>
            <a:r>
              <a:rPr lang="en-US" altLang="zh-CN" sz="100" b="1"/>
              <a:t>while (!s1.peek().equals("(")) {</a:t>
            </a:r>
            <a:endParaRPr lang="en-US" altLang="zh-CN" sz="100" b="1"/>
          </a:p>
          <a:p>
            <a:r>
              <a:rPr lang="en-US" altLang="zh-CN" sz="100"/>
              <a:t>                    lss.add(s1.pop());</a:t>
            </a:r>
            <a:endParaRPr lang="en-US" altLang="zh-CN" sz="100"/>
          </a:p>
          <a:p>
            <a:r>
              <a:rPr lang="zh-CN" altLang="en-US" sz="100"/>
              <a:t>                </a:t>
            </a:r>
            <a:r>
              <a:rPr lang="en-US" altLang="zh-CN" sz="100"/>
              <a:t>}</a:t>
            </a:r>
            <a:endParaRPr lang="en-US" altLang="zh-CN" sz="100"/>
          </a:p>
          <a:p>
            <a:r>
              <a:rPr lang="en-US" altLang="zh-CN" sz="100"/>
              <a:t>                s1.pop();</a:t>
            </a:r>
            <a:endParaRPr lang="en-US" altLang="zh-CN" sz="100"/>
          </a:p>
          <a:p>
            <a:r>
              <a:rPr lang="en-US" altLang="zh-CN" sz="100"/>
              <a:t>            } </a:t>
            </a:r>
            <a:r>
              <a:rPr lang="en-US" altLang="zh-CN" sz="100" b="1"/>
              <a:t>else {</a:t>
            </a:r>
            <a:endParaRPr lang="en-US" altLang="zh-CN" sz="100" b="1"/>
          </a:p>
          <a:p>
            <a:r>
              <a:rPr lang="en-US" altLang="zh-CN" sz="100"/>
              <a:t>                </a:t>
            </a:r>
            <a:r>
              <a:rPr lang="en-US" altLang="zh-CN" sz="100" b="1"/>
              <a:t>while (s1.size() != 0 &amp;&amp; Operation.</a:t>
            </a:r>
            <a:r>
              <a:rPr lang="en-US" altLang="zh-CN" sz="100" b="1" i="1"/>
              <a:t>getValue(s1.peek()) &gt;= Operation.getValue(ss)) {</a:t>
            </a:r>
            <a:endParaRPr lang="en-US" altLang="zh-CN" sz="100" b="1" i="1"/>
          </a:p>
          <a:p>
            <a:r>
              <a:rPr lang="en-US" altLang="zh-CN" sz="100"/>
              <a:t>                    lss.add(s1.pop());</a:t>
            </a:r>
            <a:endParaRPr lang="en-US" altLang="zh-CN" sz="100"/>
          </a:p>
          <a:p>
            <a:r>
              <a:rPr lang="zh-CN" altLang="en-US" sz="100"/>
              <a:t>                </a:t>
            </a:r>
            <a:r>
              <a:rPr lang="en-US" altLang="zh-CN" sz="100"/>
              <a:t>}</a:t>
            </a:r>
            <a:endParaRPr lang="en-US" altLang="zh-CN" sz="100"/>
          </a:p>
          <a:p>
            <a:r>
              <a:rPr lang="en-US" altLang="zh-CN" sz="100"/>
              <a:t>                s1.push(ss);</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while (s1.size() != 0) {</a:t>
            </a:r>
            <a:endParaRPr lang="en-US" altLang="zh-CN" sz="100" b="1"/>
          </a:p>
          <a:p>
            <a:r>
              <a:rPr lang="en-US" altLang="zh-CN" sz="100"/>
              <a:t>            lss.add(s1.pop());</a:t>
            </a:r>
            <a:endParaRPr lang="en-US" altLang="zh-CN" sz="100"/>
          </a:p>
          <a:p>
            <a:r>
              <a:rPr lang="zh-CN" altLang="en-US" sz="100"/>
              <a:t>        </a:t>
            </a:r>
            <a:r>
              <a:rPr lang="en-US" altLang="zh-CN" sz="100"/>
              <a:t>}</a:t>
            </a:r>
            <a:endParaRPr lang="en-US" altLang="zh-CN" sz="100"/>
          </a:p>
          <a:p>
            <a:r>
              <a:rPr lang="en-US" altLang="zh-CN" sz="100"/>
              <a:t>        </a:t>
            </a:r>
            <a:r>
              <a:rPr lang="en-US" altLang="zh-CN" sz="100" b="1"/>
              <a:t>return lss;</a:t>
            </a:r>
            <a:endParaRPr lang="en-US" altLang="zh-CN" sz="100" b="1"/>
          </a:p>
          <a:p>
            <a:r>
              <a:rPr lang="zh-CN" altLang="en-US" sz="100"/>
              <a:t>    </a:t>
            </a:r>
            <a:r>
              <a:rPr lang="en-US" altLang="zh-CN" sz="100"/>
              <a:t>}</a:t>
            </a:r>
            <a:endParaRPr lang="en-US" altLang="zh-CN" sz="100"/>
          </a:p>
          <a:p>
            <a:endParaRPr lang="zh-CN" altLang="en-US" sz="100"/>
          </a:p>
          <a:p>
            <a:endParaRPr lang="zh-CN" altLang="en-US" sz="100"/>
          </a:p>
          <a:p>
            <a:endParaRPr lang="zh-CN" altLang="en-US" sz="100"/>
          </a:p>
          <a:p>
            <a:r>
              <a:rPr lang="en-US" altLang="zh-CN" sz="100"/>
              <a:t>//</a:t>
            </a:r>
            <a:r>
              <a:rPr lang="zh-CN" altLang="en-US" sz="100"/>
              <a:t>将一个后缀表达式，依次放入到</a:t>
            </a:r>
            <a:r>
              <a:rPr lang="en-US" altLang="zh-CN" sz="100"/>
              <a:t>List&lt;String&gt;</a:t>
            </a:r>
            <a:r>
              <a:rPr lang="zh-CN" altLang="en-US" sz="100"/>
              <a:t>中</a:t>
            </a:r>
            <a:endParaRPr lang="zh-CN" altLang="en-US" sz="100"/>
          </a:p>
          <a:p>
            <a:r>
              <a:rPr lang="en-US" altLang="zh-CN" sz="100" b="1"/>
              <a:t>public List&lt;String&gt; getListBySuffixExpression(String suffixExpression) {</a:t>
            </a:r>
            <a:endParaRPr lang="en-US" altLang="zh-CN" sz="100" b="1"/>
          </a:p>
          <a:p>
            <a:r>
              <a:rPr lang="en-US" altLang="zh-CN" sz="100"/>
              <a:t>String[] split = suffixExpression.split(" ");</a:t>
            </a:r>
            <a:endParaRPr lang="en-US" altLang="zh-CN" sz="100"/>
          </a:p>
          <a:p>
            <a:r>
              <a:rPr lang="en-US" altLang="zh-CN" sz="100"/>
              <a:t>List&lt;String&gt; list = </a:t>
            </a:r>
            <a:r>
              <a:rPr lang="en-US" altLang="zh-CN" sz="100" b="1"/>
              <a:t>new ArrayList&lt;String&gt;();</a:t>
            </a:r>
            <a:endParaRPr lang="en-US" altLang="zh-CN" sz="100" b="1"/>
          </a:p>
          <a:p>
            <a:r>
              <a:rPr lang="en-US" altLang="zh-CN" sz="100" b="1"/>
              <a:t>for (String element : split) {</a:t>
            </a:r>
            <a:endParaRPr lang="en-US" altLang="zh-CN" sz="100" b="1"/>
          </a:p>
          <a:p>
            <a:r>
              <a:rPr lang="en-US" altLang="zh-CN" sz="100"/>
              <a:t>list.add(element);</a:t>
            </a:r>
            <a:endParaRPr lang="en-US" altLang="zh-CN" sz="100"/>
          </a:p>
          <a:p>
            <a:r>
              <a:rPr lang="en-US" altLang="zh-CN" sz="100"/>
              <a:t>}</a:t>
            </a:r>
            <a:endParaRPr lang="en-US" altLang="zh-CN" sz="100"/>
          </a:p>
          <a:p>
            <a:r>
              <a:rPr lang="en-US" altLang="zh-CN" sz="100" b="1"/>
              <a:t>return list;</a:t>
            </a:r>
            <a:endParaRPr lang="en-US" altLang="zh-CN" sz="100" b="1"/>
          </a:p>
          <a:p>
            <a:r>
              <a:rPr lang="en-US" altLang="zh-CN" sz="100"/>
              <a:t>}</a:t>
            </a:r>
            <a:endParaRPr lang="en-US" altLang="zh-CN" sz="100"/>
          </a:p>
          <a:p>
            <a:endParaRPr lang="zh-CN" altLang="en-US" sz="100"/>
          </a:p>
          <a:p>
            <a:r>
              <a:rPr lang="en-US" altLang="zh-CN" sz="100"/>
              <a:t>/**</a:t>
            </a:r>
            <a:endParaRPr lang="en-US" altLang="zh-CN" sz="100"/>
          </a:p>
          <a:p>
            <a:r>
              <a:rPr lang="zh-CN" altLang="en-US" sz="100"/>
              <a:t> * </a:t>
            </a:r>
            <a:endParaRPr lang="zh-CN" altLang="en-US" sz="100"/>
          </a:p>
          <a:p>
            <a:r>
              <a:rPr lang="en-US" altLang="zh-CN" sz="100"/>
              <a:t> * </a:t>
            </a:r>
            <a:r>
              <a:rPr lang="en-US" altLang="zh-CN" sz="100" b="1"/>
              <a:t>@param ls </a:t>
            </a:r>
            <a:r>
              <a:rPr lang="zh-CN" altLang="en-US" sz="100" b="1"/>
              <a:t>是一个按照逆波兰表达式得到衣蛾</a:t>
            </a:r>
            <a:r>
              <a:rPr lang="en-US" altLang="zh-CN" sz="100" b="1"/>
              <a:t>List </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int calculate(List&lt;String&gt; ls) {</a:t>
            </a:r>
            <a:endParaRPr lang="en-US" altLang="zh-CN" sz="100" b="1"/>
          </a:p>
          <a:p>
            <a:r>
              <a:rPr lang="en-US" altLang="zh-CN" sz="100"/>
              <a:t>    Stack&lt;String&gt; s=</a:t>
            </a:r>
            <a:r>
              <a:rPr lang="en-US" altLang="zh-CN" sz="100" b="1"/>
              <a:t>new Stack&lt;String&gt;();</a:t>
            </a:r>
            <a:endParaRPr lang="en-US" altLang="zh-CN" sz="100" b="1"/>
          </a:p>
          <a:p>
            <a:r>
              <a:rPr lang="en-US" altLang="zh-CN" sz="100"/>
              <a:t>        </a:t>
            </a:r>
            <a:r>
              <a:rPr lang="en-US" altLang="zh-CN" sz="100" b="1"/>
              <a:t>for (String str : ls) {</a:t>
            </a:r>
            <a:endParaRPr lang="en-US" altLang="zh-CN" sz="100" b="1"/>
          </a:p>
          <a:p>
            <a:r>
              <a:rPr lang="en-US" altLang="zh-CN" sz="100"/>
              <a:t>            </a:t>
            </a:r>
            <a:r>
              <a:rPr lang="en-US" altLang="zh-CN" sz="100" b="1"/>
              <a:t>if (str.matches("\\d+")) {</a:t>
            </a:r>
            <a:endParaRPr lang="en-US" altLang="zh-CN" sz="100" b="1"/>
          </a:p>
          <a:p>
            <a:r>
              <a:rPr lang="en-US" altLang="zh-CN" sz="100"/>
              <a:t>                s.push(str);</a:t>
            </a:r>
            <a:endParaRPr lang="en-US" altLang="zh-CN" sz="100"/>
          </a:p>
          <a:p>
            <a:r>
              <a:rPr lang="en-US" altLang="zh-CN" sz="100"/>
              <a:t>            } </a:t>
            </a:r>
            <a:r>
              <a:rPr lang="en-US" altLang="zh-CN" sz="100" b="1"/>
              <a:t>else {</a:t>
            </a:r>
            <a:endParaRPr lang="en-US" altLang="zh-CN" sz="100" b="1"/>
          </a:p>
          <a:p>
            <a:r>
              <a:rPr lang="en-US" altLang="zh-CN" sz="100"/>
              <a:t>                </a:t>
            </a:r>
            <a:r>
              <a:rPr lang="en-US" altLang="zh-CN" sz="100" b="1"/>
              <a:t>int b = Integer.</a:t>
            </a:r>
            <a:r>
              <a:rPr lang="en-US" altLang="zh-CN" sz="100" b="1" i="1"/>
              <a:t>parseInt(s.pop());</a:t>
            </a:r>
            <a:endParaRPr lang="en-US" altLang="zh-CN" sz="100" b="1" i="1"/>
          </a:p>
          <a:p>
            <a:r>
              <a:rPr lang="en-US" altLang="zh-CN" sz="100"/>
              <a:t>                </a:t>
            </a:r>
            <a:r>
              <a:rPr lang="en-US" altLang="zh-CN" sz="100" b="1"/>
              <a:t>int a = Integer.</a:t>
            </a:r>
            <a:r>
              <a:rPr lang="en-US" altLang="zh-CN" sz="100" b="1" i="1"/>
              <a:t>parseInt(s.pop());</a:t>
            </a:r>
            <a:endParaRPr lang="en-US" altLang="zh-CN" sz="100" b="1" i="1"/>
          </a:p>
          <a:p>
            <a:r>
              <a:rPr lang="en-US" altLang="zh-CN" sz="100"/>
              <a:t>                </a:t>
            </a:r>
            <a:r>
              <a:rPr lang="en-US" altLang="zh-CN" sz="100" b="1"/>
              <a:t>int result=0;</a:t>
            </a:r>
            <a:endParaRPr lang="en-US" altLang="zh-CN" sz="100" b="1"/>
          </a:p>
          <a:p>
            <a:r>
              <a:rPr lang="en-US" altLang="zh-CN" sz="100"/>
              <a:t>                </a:t>
            </a:r>
            <a:r>
              <a:rPr lang="en-US" altLang="zh-CN" sz="100" b="1"/>
              <a:t>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a:t>
            </a:r>
            <a:endParaRPr lang="en-US" altLang="zh-CN" sz="100" b="1"/>
          </a:p>
          <a:p>
            <a:r>
              <a:rPr lang="en-US" altLang="zh-CN" sz="100"/>
              <a:t>                </a:t>
            </a:r>
            <a:r>
              <a:rPr lang="en-US" altLang="zh-CN" sz="100" b="1"/>
              <a:t>throw new RuntimeException("</a:t>
            </a:r>
            <a:r>
              <a:rPr lang="zh-CN" altLang="en-US" sz="100" b="1"/>
              <a:t>符号错误</a:t>
            </a:r>
            <a:r>
              <a:rPr lang="en-US" altLang="zh-CN" sz="100" b="1"/>
              <a:t>");</a:t>
            </a:r>
            <a:endParaRPr lang="en-US" altLang="zh-CN" sz="100" b="1"/>
          </a:p>
          <a:p>
            <a:r>
              <a:rPr lang="zh-CN" altLang="en-US" sz="100"/>
              <a:t>                </a:t>
            </a:r>
            <a:r>
              <a:rPr lang="en-US" altLang="zh-CN" sz="100"/>
              <a:t>}</a:t>
            </a:r>
            <a:endParaRPr lang="en-US" altLang="zh-CN" sz="100"/>
          </a:p>
          <a:p>
            <a:r>
              <a:rPr lang="en-US" altLang="zh-CN" sz="100"/>
              <a:t>                s.push("" + result);</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//System.out.println(s.peek()); </a:t>
            </a:r>
            <a:endParaRPr lang="en-US" altLang="zh-CN" sz="100"/>
          </a:p>
          <a:p>
            <a:r>
              <a:rPr lang="en-US" altLang="zh-CN" sz="100"/>
              <a:t>        </a:t>
            </a:r>
            <a:r>
              <a:rPr lang="en-US" altLang="zh-CN" sz="100" b="1"/>
              <a:t>return Integer.</a:t>
            </a:r>
            <a:r>
              <a:rPr lang="en-US" altLang="zh-CN" sz="100" b="1" i="1"/>
              <a:t>parseInt(s.pop());</a:t>
            </a:r>
            <a:endParaRPr lang="en-US" altLang="zh-CN" sz="100" b="1" i="1"/>
          </a:p>
          <a:p>
            <a:r>
              <a:rPr lang="zh-CN" altLang="en-US" sz="100"/>
              <a:t>    </a:t>
            </a:r>
            <a:r>
              <a:rPr lang="en-US" altLang="zh-CN" sz="100"/>
              <a:t>}</a:t>
            </a:r>
            <a:endParaRPr lang="en-US" altLang="zh-CN" sz="100"/>
          </a:p>
          <a:p>
            <a:endParaRPr lang="zh-CN" altLang="en-US" sz="100"/>
          </a:p>
          <a:p>
            <a:endParaRPr lang="zh-CN" altLang="en-US" sz="100"/>
          </a:p>
          <a:p>
            <a:r>
              <a:rPr lang="en-US" altLang="zh-CN" sz="100"/>
              <a:t>}</a:t>
            </a:r>
            <a:endParaRPr lang="en-US" altLang="zh-CN" sz="100"/>
          </a:p>
          <a:p>
            <a:endParaRPr lang="zh-CN" altLang="en-US" sz="100"/>
          </a:p>
          <a:p>
            <a:endParaRPr lang="zh-CN" altLang="en-US" sz="100"/>
          </a:p>
          <a:p>
            <a:r>
              <a:rPr lang="en-US" altLang="zh-CN" sz="100" b="1"/>
              <a:t>class Operation {</a:t>
            </a:r>
            <a:endParaRPr lang="en-US" altLang="zh-CN" sz="100" b="1"/>
          </a:p>
          <a:p>
            <a:r>
              <a:rPr lang="en-US" altLang="zh-CN" sz="100"/>
              <a:t>    </a:t>
            </a:r>
            <a:r>
              <a:rPr lang="en-US" altLang="zh-CN" sz="100" b="1"/>
              <a:t>private static int </a:t>
            </a:r>
            <a:r>
              <a:rPr lang="en-US" altLang="zh-CN" sz="100" b="1" i="1"/>
              <a:t>ADDITION=1;</a:t>
            </a:r>
            <a:endParaRPr lang="en-US" altLang="zh-CN" sz="100" b="1" i="1"/>
          </a:p>
          <a:p>
            <a:r>
              <a:rPr lang="en-US" altLang="zh-CN" sz="100"/>
              <a:t>    </a:t>
            </a:r>
            <a:r>
              <a:rPr lang="en-US" altLang="zh-CN" sz="100" b="1"/>
              <a:t>private static int </a:t>
            </a:r>
            <a:r>
              <a:rPr lang="en-US" altLang="zh-CN" sz="100" b="1" i="1"/>
              <a:t>SUBTRACTION=1;</a:t>
            </a:r>
            <a:endParaRPr lang="en-US" altLang="zh-CN" sz="100" b="1" i="1"/>
          </a:p>
          <a:p>
            <a:r>
              <a:rPr lang="en-US" altLang="zh-CN" sz="100"/>
              <a:t>    </a:t>
            </a:r>
            <a:r>
              <a:rPr lang="en-US" altLang="zh-CN" sz="100" b="1"/>
              <a:t>private static int </a:t>
            </a:r>
            <a:r>
              <a:rPr lang="en-US" altLang="zh-CN" sz="100" b="1" i="1"/>
              <a:t>MULTIPLICATION=2;</a:t>
            </a:r>
            <a:endParaRPr lang="en-US" altLang="zh-CN" sz="100" b="1" i="1"/>
          </a:p>
          <a:p>
            <a:r>
              <a:rPr lang="en-US" altLang="zh-CN" sz="100"/>
              <a:t>    </a:t>
            </a:r>
            <a:r>
              <a:rPr lang="en-US" altLang="zh-CN" sz="100" b="1"/>
              <a:t>private static int </a:t>
            </a:r>
            <a:r>
              <a:rPr lang="en-US" altLang="zh-CN" sz="100" b="1" i="1"/>
              <a:t>DIVISION=2;</a:t>
            </a:r>
            <a:endParaRPr lang="en-US" altLang="zh-CN" sz="100" b="1" i="1"/>
          </a:p>
          <a:p>
            <a:endParaRPr lang="zh-CN" altLang="en-US" sz="100"/>
          </a:p>
          <a:p>
            <a:r>
              <a:rPr lang="en-US" altLang="zh-CN" sz="100"/>
              <a:t>    </a:t>
            </a:r>
            <a:r>
              <a:rPr lang="en-US" altLang="zh-CN" sz="100" b="1"/>
              <a:t>public static int getValue(String operation){</a:t>
            </a:r>
            <a:endParaRPr lang="en-US" altLang="zh-CN" sz="100" b="1"/>
          </a:p>
          <a:p>
            <a:r>
              <a:rPr lang="en-US" altLang="zh-CN" sz="100"/>
              <a:t>        </a:t>
            </a:r>
            <a:r>
              <a:rPr lang="en-US" altLang="zh-CN" sz="100" b="1"/>
              <a:t>int result;</a:t>
            </a:r>
            <a:endParaRPr lang="en-US" altLang="zh-CN" sz="100" b="1"/>
          </a:p>
          <a:p>
            <a:r>
              <a:rPr lang="en-US" altLang="zh-CN" sz="100"/>
              <a:t>        </a:t>
            </a:r>
            <a:r>
              <a:rPr lang="en-US" altLang="zh-CN" sz="100" b="1"/>
              <a:t>switch (operation){</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ADDITION;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SUBTRACTION;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MULTIPLICATION;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DIVISION;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default:</a:t>
            </a:r>
            <a:endParaRPr lang="en-US" altLang="zh-CN" sz="100" b="1"/>
          </a:p>
          <a:p>
            <a:r>
              <a:rPr lang="en-US" altLang="zh-CN" sz="100"/>
              <a:t>//                System.out.println("</a:t>
            </a:r>
            <a:r>
              <a:rPr lang="zh-CN" altLang="en-US" sz="100"/>
              <a:t>不存在该运算符</a:t>
            </a:r>
            <a:r>
              <a:rPr lang="en-US" altLang="zh-CN" sz="100"/>
              <a:t>");</a:t>
            </a:r>
            <a:endParaRPr lang="en-US" altLang="zh-CN" sz="100"/>
          </a:p>
          <a:p>
            <a:r>
              <a:rPr lang="en-US" altLang="zh-CN" sz="100"/>
              <a:t>                result=0;</a:t>
            </a:r>
            <a:endParaRPr lang="en-US" altLang="zh-CN" sz="100"/>
          </a:p>
          <a:p>
            <a:r>
              <a:rPr lang="zh-CN" altLang="en-US" sz="100"/>
              <a:t>        </a:t>
            </a:r>
            <a:r>
              <a:rPr lang="en-US" altLang="zh-CN" sz="100"/>
              <a:t>}</a:t>
            </a:r>
            <a:endParaRPr lang="en-US" altLang="zh-CN" sz="100"/>
          </a:p>
          <a:p>
            <a:r>
              <a:rPr lang="en-US" altLang="zh-CN" sz="100"/>
              <a:t>        </a:t>
            </a:r>
            <a:r>
              <a:rPr lang="en-US" altLang="zh-CN" sz="100" b="1"/>
              <a:t>return result;</a:t>
            </a:r>
            <a:endParaRPr lang="en-US" altLang="zh-CN" sz="100" b="1"/>
          </a:p>
          <a:p>
            <a:r>
              <a:rPr lang="zh-CN" altLang="en-US" sz="100"/>
              <a:t>    </a:t>
            </a:r>
            <a:r>
              <a:rPr lang="en-US" altLang="zh-CN" sz="100"/>
              <a:t>}</a:t>
            </a:r>
            <a:endParaRPr lang="en-US" altLang="zh-CN" sz="100"/>
          </a:p>
          <a:p>
            <a:r>
              <a:rPr lang="en-US" altLang="zh-CN" sz="100"/>
              <a:t>}</a:t>
            </a:r>
            <a:endParaRPr lang="zh-CN" altLang="en-US" sz="100"/>
          </a:p>
        </p:txBody>
      </p:sp>
      <p:graphicFrame>
        <p:nvGraphicFramePr>
          <p:cNvPr id="5" name="对象 4"/>
          <p:cNvGraphicFramePr>
            <a:graphicFrameLocks noChangeAspect="1"/>
          </p:cNvGraphicFramePr>
          <p:nvPr/>
        </p:nvGraphicFramePr>
        <p:xfrm>
          <a:off x="1562784" y="4824511"/>
          <a:ext cx="1307653" cy="399883"/>
        </p:xfrm>
        <a:graphic>
          <a:graphicData uri="http://schemas.openxmlformats.org/presentationml/2006/ole">
            <mc:AlternateContent xmlns:mc="http://schemas.openxmlformats.org/markup-compatibility/2006">
              <mc:Choice xmlns:v="urn:schemas-microsoft-com:vml" Requires="v">
                <p:oleObj spid="_x0000_s116836" name="包装程序外壳对象" showAsIcon="1" r:id="rId1" imgW="1733550" imgH="523875" progId="Package">
                  <p:embed/>
                </p:oleObj>
              </mc:Choice>
              <mc:Fallback>
                <p:oleObj name="包装程序外壳对象" showAsIcon="1" r:id="rId1" imgW="1733550" imgH="523875" progId="Package">
                  <p:embed/>
                  <p:pic>
                    <p:nvPicPr>
                      <p:cNvPr id="0" name="图片 116835"/>
                      <p:cNvPicPr/>
                      <p:nvPr/>
                    </p:nvPicPr>
                    <p:blipFill>
                      <a:blip r:embed="rId2"/>
                      <a:stretch>
                        <a:fillRect/>
                      </a:stretch>
                    </p:blipFill>
                    <p:spPr>
                      <a:xfrm>
                        <a:off x="1562784" y="4824511"/>
                        <a:ext cx="1307653" cy="39988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逆</a:t>
            </a:r>
            <a:r>
              <a:rPr lang="zh-CN" altLang="en-US" sz="2200" b="1"/>
              <a:t>波兰计算器完整版</a:t>
            </a:r>
            <a:endParaRPr lang="en-US" altLang="zh-CN" sz="2200" b="1"/>
          </a:p>
        </p:txBody>
      </p:sp>
      <p:sp>
        <p:nvSpPr>
          <p:cNvPr id="2" name="TextBox 1"/>
          <p:cNvSpPr txBox="1"/>
          <p:nvPr/>
        </p:nvSpPr>
        <p:spPr>
          <a:xfrm>
            <a:off x="305941" y="1224111"/>
            <a:ext cx="8928992" cy="3139321"/>
          </a:xfrm>
          <a:prstGeom prst="rect">
            <a:avLst/>
          </a:prstGeom>
          <a:noFill/>
        </p:spPr>
        <p:txBody>
          <a:bodyPr wrap="square" rtlCol="0">
            <a:spAutoFit/>
          </a:bodyPr>
          <a:lstStyle/>
          <a:p>
            <a:endParaRPr lang="en-US" altLang="zh-CN" b="1"/>
          </a:p>
          <a:p>
            <a:r>
              <a:rPr lang="zh-CN" altLang="en-US"/>
              <a:t>完整版的逆波兰计算器，功能包</a:t>
            </a:r>
            <a:r>
              <a:rPr lang="zh-CN" altLang="en-US" smtClean="0"/>
              <a:t>括</a:t>
            </a:r>
            <a:endParaRPr lang="en-US" altLang="zh-CN" smtClean="0"/>
          </a:p>
          <a:p>
            <a:pPr marL="342900" indent="-342900">
              <a:buAutoNum type="arabicParenR"/>
            </a:pPr>
            <a:r>
              <a:rPr lang="zh-CN" altLang="en-US" smtClean="0"/>
              <a:t>支</a:t>
            </a:r>
            <a:r>
              <a:rPr lang="zh-CN" altLang="en-US"/>
              <a:t>持 </a:t>
            </a:r>
            <a:r>
              <a:rPr lang="en-US" altLang="zh-CN"/>
              <a:t>+ - * / ( ) </a:t>
            </a:r>
            <a:endParaRPr lang="en-US" altLang="zh-CN" smtClean="0"/>
          </a:p>
          <a:p>
            <a:pPr marL="342900" indent="-342900">
              <a:buAutoNum type="arabicParenR"/>
            </a:pPr>
            <a:r>
              <a:rPr lang="en-US" altLang="zh-CN" smtClean="0"/>
              <a:t> </a:t>
            </a:r>
            <a:r>
              <a:rPr lang="zh-CN" altLang="en-US"/>
              <a:t>多位数，支持小数</a:t>
            </a:r>
            <a:r>
              <a:rPr lang="en-US" altLang="zh-CN" smtClean="0"/>
              <a:t>,</a:t>
            </a:r>
            <a:endParaRPr lang="en-US" altLang="zh-CN" smtClean="0"/>
          </a:p>
          <a:p>
            <a:pPr marL="342900" indent="-342900">
              <a:buAutoNum type="arabicParenR"/>
            </a:pPr>
            <a:r>
              <a:rPr lang="zh-CN" altLang="en-US" smtClean="0"/>
              <a:t>兼</a:t>
            </a:r>
            <a:r>
              <a:rPr lang="zh-CN" altLang="en-US"/>
              <a:t>容处</a:t>
            </a:r>
            <a:r>
              <a:rPr lang="zh-CN" altLang="en-US" smtClean="0"/>
              <a:t>理</a:t>
            </a:r>
            <a:r>
              <a:rPr lang="en-US" altLang="zh-CN" smtClean="0"/>
              <a:t>, </a:t>
            </a:r>
            <a:r>
              <a:rPr lang="zh-CN" altLang="en-US"/>
              <a:t>过</a:t>
            </a:r>
            <a:r>
              <a:rPr lang="zh-CN" altLang="en-US" smtClean="0"/>
              <a:t>滤任</a:t>
            </a:r>
            <a:r>
              <a:rPr lang="zh-CN" altLang="en-US"/>
              <a:t>何空白字符，包括空格、制表符、换页符</a:t>
            </a:r>
            <a:endParaRPr lang="en-US" altLang="zh-CN" smtClean="0"/>
          </a:p>
          <a:p>
            <a:endParaRPr lang="en-US" altLang="zh-CN"/>
          </a:p>
          <a:p>
            <a:r>
              <a:rPr lang="zh-CN" altLang="en-US" smtClean="0"/>
              <a:t>逆</a:t>
            </a:r>
            <a:r>
              <a:rPr lang="zh-CN" altLang="en-US"/>
              <a:t>波兰计算器完整</a:t>
            </a:r>
            <a:r>
              <a:rPr lang="zh-CN" altLang="en-US" smtClean="0"/>
              <a:t>版考虑的因素较多，下面给出完整版代码供同学们学习，其基本思路和前面一样，也是使用到：</a:t>
            </a:r>
            <a:r>
              <a:rPr lang="zh-CN" altLang="en-US" b="1" smtClean="0"/>
              <a:t>中缀表达式转后缀表达式</a:t>
            </a:r>
            <a:r>
              <a:rPr lang="zh-CN" altLang="en-US" smtClean="0"/>
              <a:t>。</a:t>
            </a:r>
            <a:endParaRPr lang="zh-CN" altLang="en-US" smtClean="0"/>
          </a:p>
          <a:p>
            <a:endParaRPr lang="en-US" altLang="zh-CN" smtClean="0"/>
          </a:p>
          <a:p>
            <a:endParaRPr lang="en-US" altLang="zh-CN" smtClean="0"/>
          </a:p>
          <a:p>
            <a:endParaRPr lang="en-US" altLang="zh-CN" smtClean="0"/>
          </a:p>
        </p:txBody>
      </p:sp>
      <p:graphicFrame>
        <p:nvGraphicFramePr>
          <p:cNvPr id="6" name="对象 5"/>
          <p:cNvGraphicFramePr>
            <a:graphicFrameLocks noChangeAspect="1"/>
          </p:cNvGraphicFramePr>
          <p:nvPr/>
        </p:nvGraphicFramePr>
        <p:xfrm>
          <a:off x="487837" y="4320455"/>
          <a:ext cx="1474288" cy="429441"/>
        </p:xfrm>
        <a:graphic>
          <a:graphicData uri="http://schemas.openxmlformats.org/presentationml/2006/ole">
            <mc:AlternateContent xmlns:mc="http://schemas.openxmlformats.org/markup-compatibility/2006">
              <mc:Choice xmlns:v="urn:schemas-microsoft-com:vml" Requires="v">
                <p:oleObj spid="_x0000_s117859" name="包装程序外壳对象" showAsIcon="1" r:id="rId1" imgW="1819275" imgH="523875" progId="Package">
                  <p:embed/>
                </p:oleObj>
              </mc:Choice>
              <mc:Fallback>
                <p:oleObj name="包装程序外壳对象" showAsIcon="1" r:id="rId1" imgW="1819275" imgH="523875" progId="Package">
                  <p:embed/>
                  <p:pic>
                    <p:nvPicPr>
                      <p:cNvPr id="0" name="图片 117858"/>
                      <p:cNvPicPr/>
                      <p:nvPr/>
                    </p:nvPicPr>
                    <p:blipFill>
                      <a:blip r:embed="rId2"/>
                      <a:stretch>
                        <a:fillRect/>
                      </a:stretch>
                    </p:blipFill>
                    <p:spPr>
                      <a:xfrm>
                        <a:off x="487837" y="4320455"/>
                        <a:ext cx="1474288" cy="42944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递归</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递归应用场景</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r>
              <a:rPr lang="zh-CN" altLang="en-US" smtClean="0"/>
              <a:t>看个实际应用场景，迷宫问题</a:t>
            </a:r>
            <a:r>
              <a:rPr lang="en-US" altLang="zh-CN" smtClean="0"/>
              <a:t>(</a:t>
            </a:r>
            <a:r>
              <a:rPr lang="zh-CN" altLang="en-US" smtClean="0"/>
              <a:t>回溯</a:t>
            </a:r>
            <a:r>
              <a:rPr lang="en-US" altLang="zh-CN" smtClean="0"/>
              <a:t>)</a:t>
            </a:r>
            <a:r>
              <a:rPr lang="zh-CN" altLang="en-US" smtClean="0"/>
              <a:t>， </a:t>
            </a:r>
            <a:r>
              <a:rPr lang="zh-CN" altLang="en-US"/>
              <a:t>递</a:t>
            </a:r>
            <a:r>
              <a:rPr lang="zh-CN" altLang="en-US" smtClean="0"/>
              <a:t>归</a:t>
            </a:r>
            <a:r>
              <a:rPr lang="en-US" altLang="zh-CN" smtClean="0"/>
              <a:t>(Recursion)</a:t>
            </a: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1873248"/>
            <a:ext cx="3126878" cy="309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212939" y="4384157"/>
          <a:ext cx="845530" cy="576556"/>
        </p:xfrm>
        <a:graphic>
          <a:graphicData uri="http://schemas.openxmlformats.org/presentationml/2006/ole">
            <mc:AlternateContent xmlns:mc="http://schemas.openxmlformats.org/markup-compatibility/2006">
              <mc:Choice xmlns:v="urn:schemas-microsoft-com:vml" Requires="v">
                <p:oleObj spid="_x0000_s8547" name="包装程序外壳对象" showAsIcon="1" r:id="rId2" imgW="771525" imgH="523875" progId="Package">
                  <p:embed/>
                </p:oleObj>
              </mc:Choice>
              <mc:Fallback>
                <p:oleObj name="包装程序外壳对象" showAsIcon="1" r:id="rId2" imgW="771525" imgH="523875" progId="Package">
                  <p:embed/>
                  <p:pic>
                    <p:nvPicPr>
                      <p:cNvPr id="0" name="图片 8546"/>
                      <p:cNvPicPr/>
                      <p:nvPr/>
                    </p:nvPicPr>
                    <p:blipFill>
                      <a:blip r:embed="rId3"/>
                      <a:stretch>
                        <a:fillRect/>
                      </a:stretch>
                    </p:blipFill>
                    <p:spPr>
                      <a:xfrm>
                        <a:off x="4212939" y="4384157"/>
                        <a:ext cx="845530" cy="57655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递归的概念</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endParaRPr lang="en-US" altLang="zh-CN"/>
          </a:p>
          <a:p>
            <a:endParaRPr lang="en-US" altLang="zh-CN">
              <a:ea typeface="宋体" panose="02010600030101010101" pitchFamily="2" charset="-122"/>
            </a:endParaRPr>
          </a:p>
          <a:p>
            <a:pPr>
              <a:defRPr/>
            </a:pPr>
            <a:r>
              <a:rPr lang="zh-CN" altLang="en-US">
                <a:ea typeface="宋体" panose="02010600030101010101" pitchFamily="2" charset="-122"/>
              </a:rPr>
              <a:t>简单的说</a:t>
            </a:r>
            <a:r>
              <a:rPr lang="en-US" altLang="zh-CN">
                <a:ea typeface="宋体" panose="02010600030101010101" pitchFamily="2" charset="-122"/>
              </a:rPr>
              <a:t>: </a:t>
            </a:r>
            <a:r>
              <a:rPr lang="zh-CN" altLang="en-US">
                <a:ea typeface="宋体" panose="02010600030101010101" pitchFamily="2" charset="-122"/>
              </a:rPr>
              <a:t>递归</a:t>
            </a:r>
            <a:r>
              <a:rPr lang="zh-CN" altLang="en-US" smtClean="0">
                <a:ea typeface="宋体" panose="02010600030101010101" pitchFamily="2" charset="-122"/>
              </a:rPr>
              <a:t>就是方法自</a:t>
            </a:r>
            <a:r>
              <a:rPr lang="zh-CN" altLang="en-US">
                <a:ea typeface="宋体" panose="02010600030101010101" pitchFamily="2" charset="-122"/>
              </a:rPr>
              <a:t>己调用自己</a:t>
            </a:r>
            <a:r>
              <a:rPr lang="en-US" altLang="zh-CN">
                <a:ea typeface="宋体" panose="02010600030101010101" pitchFamily="2" charset="-122"/>
              </a:rPr>
              <a:t>,</a:t>
            </a:r>
            <a:r>
              <a:rPr lang="zh-CN" altLang="en-US">
                <a:ea typeface="宋体" panose="02010600030101010101" pitchFamily="2" charset="-122"/>
              </a:rPr>
              <a:t>每次调用时传入不同的变量</a:t>
            </a:r>
            <a:r>
              <a:rPr lang="en-US" altLang="zh-CN" b="1" smtClean="0">
                <a:ea typeface="宋体" panose="02010600030101010101" pitchFamily="2" charset="-122"/>
              </a:rPr>
              <a:t>.</a:t>
            </a:r>
            <a:r>
              <a:rPr lang="zh-CN" altLang="en-US" b="1">
                <a:ea typeface="宋体" panose="02010600030101010101" pitchFamily="2" charset="-122"/>
              </a:rPr>
              <a:t>递归</a:t>
            </a:r>
            <a:r>
              <a:rPr lang="zh-CN" altLang="en-US" b="1" smtClean="0">
                <a:ea typeface="宋体" panose="02010600030101010101" pitchFamily="2" charset="-122"/>
              </a:rPr>
              <a:t>有</a:t>
            </a:r>
            <a:r>
              <a:rPr lang="zh-CN" altLang="en-US" b="1">
                <a:ea typeface="宋体" panose="02010600030101010101" pitchFamily="2" charset="-122"/>
              </a:rPr>
              <a:t>助于编程者解决复杂的问题</a:t>
            </a:r>
            <a:r>
              <a:rPr lang="en-US" altLang="zh-CN">
                <a:ea typeface="宋体" panose="02010600030101010101" pitchFamily="2" charset="-122"/>
              </a:rPr>
              <a:t>,</a:t>
            </a:r>
            <a:r>
              <a:rPr lang="zh-CN" altLang="en-US">
                <a:ea typeface="宋体" panose="02010600030101010101" pitchFamily="2" charset="-122"/>
              </a:rPr>
              <a:t>同时可以让代码变得简洁</a:t>
            </a:r>
            <a:r>
              <a:rPr lang="zh-CN" altLang="en-US" smtClean="0">
                <a:ea typeface="宋体" panose="02010600030101010101" pitchFamily="2" charset="-122"/>
              </a:rPr>
              <a:t>。</a:t>
            </a:r>
            <a:endParaRPr lang="en-US" altLang="zh-CN" smtClean="0">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endParaRPr lang="en-US" altLang="zh-CN"/>
          </a:p>
        </p:txBody>
      </p:sp>
      <p:sp>
        <p:nvSpPr>
          <p:cNvPr id="8" name="TextBox 7"/>
          <p:cNvSpPr txBox="1"/>
          <p:nvPr/>
        </p:nvSpPr>
        <p:spPr>
          <a:xfrm>
            <a:off x="521965" y="1840791"/>
            <a:ext cx="4624637" cy="2970044"/>
          </a:xfrm>
          <a:prstGeom prst="rect">
            <a:avLst/>
          </a:prstGeom>
          <a:noFill/>
        </p:spPr>
        <p:txBody>
          <a:bodyPr wrap="square" rtlCol="0">
            <a:spAutoFit/>
          </a:bodyPr>
          <a:lstStyle/>
          <a:p>
            <a:r>
              <a:rPr lang="zh-CN" altLang="en-US" smtClean="0">
                <a:ea typeface="宋体" panose="02010600030101010101" pitchFamily="2" charset="-122"/>
              </a:rPr>
              <a:t>马</a:t>
            </a:r>
            <a:r>
              <a:rPr lang="zh-CN" altLang="en-US">
                <a:ea typeface="宋体" panose="02010600030101010101" pitchFamily="2" charset="-122"/>
              </a:rPr>
              <a:t>踏棋</a:t>
            </a:r>
            <a:r>
              <a:rPr lang="zh-CN" altLang="en-US" smtClean="0">
                <a:ea typeface="宋体" panose="02010600030101010101" pitchFamily="2" charset="-122"/>
              </a:rPr>
              <a:t>盘算法介绍和游戏演示</a:t>
            </a:r>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踏棋盘算</a:t>
            </a:r>
            <a:r>
              <a:rPr lang="zh-CN" altLang="en-US" sz="1700" smtClean="0"/>
              <a:t>法</a:t>
            </a:r>
            <a:r>
              <a:rPr lang="zh-CN" altLang="en-US" sz="1700"/>
              <a:t>也</a:t>
            </a:r>
            <a:r>
              <a:rPr lang="zh-CN" altLang="en-US" sz="1700" smtClean="0"/>
              <a:t>被称为骑</a:t>
            </a:r>
            <a:r>
              <a:rPr lang="zh-CN" altLang="en-US" sz="1700"/>
              <a:t>士周游问</a:t>
            </a:r>
            <a:r>
              <a:rPr lang="zh-CN" altLang="en-US" sz="1700" smtClean="0"/>
              <a:t>题</a:t>
            </a:r>
            <a:endParaRPr lang="en-US" altLang="zh-CN" sz="1700"/>
          </a:p>
          <a:p>
            <a:pPr marL="342900" indent="-342900">
              <a:buAutoNum type="arabicParenR"/>
            </a:pPr>
            <a:r>
              <a:rPr lang="zh-CN" altLang="en-US" sz="1700" smtClean="0"/>
              <a:t>将</a:t>
            </a:r>
            <a:r>
              <a:rPr lang="zh-CN" altLang="en-US" sz="1700"/>
              <a:t>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a:t>
            </a:r>
            <a:r>
              <a:rPr lang="zh-CN" altLang="en-US" sz="1700" smtClean="0"/>
              <a:t>则</a:t>
            </a:r>
            <a:r>
              <a:rPr lang="en-US" altLang="zh-CN" sz="1700" smtClean="0"/>
              <a:t>(</a:t>
            </a:r>
            <a:r>
              <a:rPr lang="zh-CN" altLang="en-US" sz="1700" b="1" smtClean="0"/>
              <a:t>马走日字</a:t>
            </a:r>
            <a:r>
              <a:rPr lang="en-US" altLang="zh-CN" sz="1700" smtClean="0"/>
              <a:t>)</a:t>
            </a:r>
            <a:r>
              <a:rPr lang="zh-CN" altLang="en-US" sz="1700" smtClean="0"/>
              <a:t>进</a:t>
            </a:r>
            <a:r>
              <a:rPr lang="zh-CN" altLang="en-US" sz="1700"/>
              <a:t>行移动。要求每个方格只进入一次，走遍棋盘上全部</a:t>
            </a:r>
            <a:r>
              <a:rPr lang="en-US" altLang="zh-CN" sz="1700"/>
              <a:t>64</a:t>
            </a:r>
            <a:r>
              <a:rPr lang="zh-CN" altLang="en-US" sz="1700"/>
              <a:t>个方</a:t>
            </a:r>
            <a:r>
              <a:rPr lang="zh-CN" altLang="en-US" sz="1700" smtClean="0"/>
              <a:t>格</a:t>
            </a:r>
            <a:endParaRPr lang="en-US" altLang="zh-CN" sz="1700"/>
          </a:p>
          <a:p>
            <a:pPr marL="342900" indent="-342900">
              <a:buAutoNum type="arabicParenR"/>
            </a:pPr>
            <a:r>
              <a:rPr lang="zh-CN" altLang="en-US"/>
              <a:t>游</a:t>
            </a:r>
            <a:r>
              <a:rPr lang="zh-CN" altLang="en-US" smtClean="0"/>
              <a:t>戏演示</a:t>
            </a:r>
            <a:r>
              <a:rPr lang="en-US" altLang="zh-CN"/>
              <a:t>: </a:t>
            </a:r>
            <a:r>
              <a:rPr lang="en-US" altLang="zh-CN" sz="1200">
                <a:hlinkClick r:id="rId1"/>
              </a:rPr>
              <a:t>http://</a:t>
            </a:r>
            <a:r>
              <a:rPr lang="en-US" altLang="zh-CN" sz="1200" smtClean="0">
                <a:hlinkClick r:id="rId1"/>
              </a:rPr>
              <a:t>www.4399.com/flash/146267_2.htm</a:t>
            </a:r>
            <a:r>
              <a:rPr lang="en-US" altLang="zh-CN" sz="1200" smtClean="0"/>
              <a:t> </a:t>
            </a:r>
            <a:endParaRPr lang="en-US" altLang="zh-CN" sz="1200" smtClean="0"/>
          </a:p>
          <a:p>
            <a:pPr marL="342900" indent="-342900">
              <a:buAutoNum type="arabicParenR"/>
            </a:pPr>
            <a:endParaRPr lang="en-US" altLang="zh-CN" sz="1200"/>
          </a:p>
          <a:p>
            <a:pPr marL="342900" indent="-342900">
              <a:buAutoNum type="arabicParenR"/>
            </a:pPr>
            <a:r>
              <a:rPr lang="zh-CN" altLang="en-US" smtClean="0"/>
              <a:t>会使用到图的深度优化遍历算法</a:t>
            </a:r>
            <a:r>
              <a:rPr lang="en-US" altLang="zh-CN" smtClean="0"/>
              <a:t>(DFS) + </a:t>
            </a:r>
            <a:r>
              <a:rPr lang="zh-CN" altLang="en-US" smtClean="0"/>
              <a:t>贪心算法优化</a:t>
            </a:r>
            <a:endParaRPr lang="zh-CN" altLang="en-US"/>
          </a:p>
          <a:p>
            <a:endParaRPr lang="en-US" altLang="zh-CN">
              <a:ea typeface="宋体" panose="02010600030101010101" pitchFamily="2" charset="-122"/>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869" y="1937099"/>
            <a:ext cx="2766946" cy="277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zh-CN" altLang="en-US" sz="2200" b="1"/>
              <a:t>调</a:t>
            </a:r>
            <a:r>
              <a:rPr lang="zh-CN" altLang="en-US" sz="2200" b="1" smtClean="0"/>
              <a:t>用机制</a:t>
            </a:r>
            <a:endParaRPr lang="en-US" altLang="zh-CN" sz="2200" b="1"/>
          </a:p>
        </p:txBody>
      </p:sp>
      <p:sp>
        <p:nvSpPr>
          <p:cNvPr id="2" name="TextBox 1"/>
          <p:cNvSpPr txBox="1"/>
          <p:nvPr/>
        </p:nvSpPr>
        <p:spPr>
          <a:xfrm>
            <a:off x="665981" y="1224111"/>
            <a:ext cx="8136904" cy="3693319"/>
          </a:xfrm>
          <a:prstGeom prst="rect">
            <a:avLst/>
          </a:prstGeom>
          <a:noFill/>
        </p:spPr>
        <p:txBody>
          <a:bodyPr wrap="square" rtlCol="0">
            <a:spAutoFit/>
          </a:bodyPr>
          <a:lstStyle/>
          <a:p>
            <a:endParaRPr lang="en-US" altLang="zh-CN">
              <a:ea typeface="宋体" panose="02010600030101010101" pitchFamily="2" charset="-122"/>
            </a:endParaRPr>
          </a:p>
          <a:p>
            <a:pPr>
              <a:defRPr/>
            </a:pPr>
            <a:r>
              <a:rPr lang="zh-CN" altLang="en-US" smtClean="0">
                <a:ea typeface="宋体" panose="02010600030101010101" pitchFamily="2" charset="-122"/>
              </a:rPr>
              <a:t>我</a:t>
            </a:r>
            <a:r>
              <a:rPr lang="zh-CN" altLang="en-US">
                <a:ea typeface="宋体" panose="02010600030101010101" pitchFamily="2" charset="-122"/>
              </a:rPr>
              <a:t>列举两个小案例</a:t>
            </a:r>
            <a:r>
              <a:rPr lang="en-US" altLang="zh-CN">
                <a:ea typeface="宋体" panose="02010600030101010101" pitchFamily="2" charset="-122"/>
              </a:rPr>
              <a:t>,</a:t>
            </a:r>
            <a:r>
              <a:rPr lang="zh-CN" altLang="en-US">
                <a:ea typeface="宋体" panose="02010600030101010101" pitchFamily="2" charset="-122"/>
              </a:rPr>
              <a:t>来帮助大家理</a:t>
            </a:r>
            <a:r>
              <a:rPr lang="zh-CN" altLang="en-US" smtClean="0">
                <a:ea typeface="宋体" panose="02010600030101010101" pitchFamily="2" charset="-122"/>
              </a:rPr>
              <a:t>解</a:t>
            </a:r>
            <a:r>
              <a:rPr lang="zh-CN" altLang="en-US">
                <a:ea typeface="宋体" panose="02010600030101010101" pitchFamily="2" charset="-122"/>
              </a:rPr>
              <a:t>递归</a:t>
            </a:r>
            <a:r>
              <a:rPr lang="zh-CN" altLang="en-US" smtClean="0">
                <a:ea typeface="宋体" panose="02010600030101010101" pitchFamily="2" charset="-122"/>
              </a:rPr>
              <a:t>，</a:t>
            </a:r>
            <a:r>
              <a:rPr lang="zh-CN" altLang="en-US">
                <a:ea typeface="宋体" panose="02010600030101010101" pitchFamily="2" charset="-122"/>
              </a:rPr>
              <a:t>部</a:t>
            </a:r>
            <a:r>
              <a:rPr lang="zh-CN" altLang="en-US" smtClean="0">
                <a:ea typeface="宋体" panose="02010600030101010101" pitchFamily="2" charset="-122"/>
              </a:rPr>
              <a:t>分学员已经学习过递归了，这里在给大家回顾一下</a:t>
            </a:r>
            <a:r>
              <a:rPr lang="zh-CN" altLang="en-US" b="1" smtClean="0">
                <a:ea typeface="宋体" panose="02010600030101010101" pitchFamily="2" charset="-122"/>
              </a:rPr>
              <a:t>递归调用机制</a:t>
            </a:r>
            <a:endParaRPr lang="en-US" altLang="zh-CN" b="1">
              <a:ea typeface="宋体" panose="02010600030101010101" pitchFamily="2" charset="-122"/>
            </a:endParaRPr>
          </a:p>
          <a:p>
            <a:pPr marL="342900" indent="-342900">
              <a:buAutoNum type="arabicParenR"/>
              <a:defRPr/>
            </a:pPr>
            <a:r>
              <a:rPr lang="zh-CN" altLang="en-US">
                <a:ea typeface="宋体" panose="02010600030101010101" pitchFamily="2" charset="-122"/>
              </a:rPr>
              <a:t>打印</a:t>
            </a:r>
            <a:r>
              <a:rPr lang="zh-CN" altLang="en-US" smtClean="0">
                <a:ea typeface="宋体" panose="02010600030101010101" pitchFamily="2" charset="-122"/>
              </a:rPr>
              <a:t>问题</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阶乘</a:t>
            </a:r>
            <a:r>
              <a:rPr lang="zh-CN" altLang="en-US" smtClean="0">
                <a:ea typeface="宋体" panose="02010600030101010101" pitchFamily="2" charset="-122"/>
              </a:rPr>
              <a:t>问</a:t>
            </a:r>
            <a:r>
              <a:rPr lang="zh-CN" altLang="en-US">
                <a:ea typeface="宋体" panose="02010600030101010101" pitchFamily="2" charset="-122"/>
              </a:rPr>
              <a:t>题</a:t>
            </a:r>
            <a:endParaRPr lang="zh-CN" altLang="en-US">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
        <p:nvSpPr>
          <p:cNvPr id="3" name="TextBox 2"/>
          <p:cNvSpPr txBox="1"/>
          <p:nvPr/>
        </p:nvSpPr>
        <p:spPr>
          <a:xfrm>
            <a:off x="809997" y="3224658"/>
            <a:ext cx="2664296" cy="1661993"/>
          </a:xfrm>
          <a:prstGeom prst="rect">
            <a:avLst/>
          </a:prstGeom>
          <a:noFill/>
        </p:spPr>
        <p:txBody>
          <a:bodyPr wrap="square" rtlCol="0">
            <a:spAutoFit/>
          </a:bodyPr>
          <a:lstStyle/>
          <a:p>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输出什么</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public static void test(int n) {</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if </a:t>
            </a:r>
            <a:r>
              <a:rPr lang="en-US" altLang="zh-CN" sz="1400" b="1">
                <a:latin typeface="Arial" panose="020B0604020202020204" pitchFamily="34" charset="0"/>
                <a:cs typeface="Arial" panose="020B0604020202020204" pitchFamily="34" charset="0"/>
              </a:rPr>
              <a:t>(n &gt; 2) {</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	test(n - 1);</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System.out.println</a:t>
            </a:r>
            <a:r>
              <a:rPr lang="en-US" altLang="zh-CN" sz="1400" b="1">
                <a:latin typeface="Arial" panose="020B0604020202020204" pitchFamily="34" charset="0"/>
                <a:cs typeface="Arial" panose="020B0604020202020204" pitchFamily="34" charset="0"/>
              </a:rPr>
              <a:t>("n=" + n);</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a:t>
            </a:r>
            <a:endParaRPr lang="en-US" altLang="zh-CN" sz="1400" b="1" smtClean="0">
              <a:latin typeface="Arial" panose="020B0604020202020204" pitchFamily="34" charset="0"/>
              <a:cs typeface="Arial" panose="020B0604020202020204" pitchFamily="34" charset="0"/>
            </a:endParaRPr>
          </a:p>
        </p:txBody>
      </p:sp>
      <p:sp>
        <p:nvSpPr>
          <p:cNvPr id="4" name="TextBox 3"/>
          <p:cNvSpPr txBox="1"/>
          <p:nvPr/>
        </p:nvSpPr>
        <p:spPr>
          <a:xfrm>
            <a:off x="4410397" y="3168327"/>
            <a:ext cx="3816424" cy="1661993"/>
          </a:xfrm>
          <a:prstGeom prst="rect">
            <a:avLst/>
          </a:prstGeom>
          <a:noFill/>
        </p:spPr>
        <p:txBody>
          <a:bodyPr wrap="square" rtlCol="0">
            <a:spAutoFit/>
          </a:bodyPr>
          <a:lstStyle/>
          <a:p>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阶乘</a:t>
            </a:r>
            <a:endParaRPr lang="en-US" altLang="zh-CN" smtClean="0">
              <a:latin typeface="Arial" panose="020B0604020202020204" pitchFamily="34" charset="0"/>
              <a:cs typeface="Arial" panose="020B0604020202020204" pitchFamily="34" charset="0"/>
            </a:endParaRPr>
          </a:p>
          <a:p>
            <a:r>
              <a:rPr lang="en-US" altLang="zh-CN" sz="1400" b="1"/>
              <a:t>public static int factorial(int n) {</a:t>
            </a:r>
            <a:endParaRPr lang="en-US" altLang="zh-CN" sz="1400" b="1"/>
          </a:p>
          <a:p>
            <a:r>
              <a:rPr lang="en-US" altLang="zh-CN" sz="1400" b="1"/>
              <a:t>if (n == 1) {</a:t>
            </a:r>
            <a:endParaRPr lang="en-US" altLang="zh-CN" sz="1400" b="1"/>
          </a:p>
          <a:p>
            <a:r>
              <a:rPr lang="en-US" altLang="zh-CN" sz="1400" b="1"/>
              <a:t>return 1;</a:t>
            </a:r>
            <a:endParaRPr lang="en-US" altLang="zh-CN" sz="1400" b="1"/>
          </a:p>
          <a:p>
            <a:r>
              <a:rPr lang="en-US" altLang="zh-CN" sz="1400"/>
              <a:t>} </a:t>
            </a:r>
            <a:r>
              <a:rPr lang="en-US" altLang="zh-CN" sz="1400" b="1"/>
              <a:t>else {</a:t>
            </a:r>
            <a:endParaRPr lang="en-US" altLang="zh-CN" sz="1400" b="1"/>
          </a:p>
          <a:p>
            <a:r>
              <a:rPr lang="en-US" altLang="zh-CN" sz="1400" b="1"/>
              <a:t>return </a:t>
            </a:r>
            <a:r>
              <a:rPr lang="en-US" altLang="zh-CN" sz="1400" b="1" i="1"/>
              <a:t>factorial(n - 1) * n;</a:t>
            </a:r>
            <a:endParaRPr lang="en-US" altLang="zh-CN" sz="1400" b="1" i="1"/>
          </a:p>
          <a:p>
            <a:r>
              <a:rPr lang="en-US" altLang="zh-CN" sz="1400" smtClean="0"/>
              <a:t>}}</a:t>
            </a:r>
            <a:endParaRPr lang="en-US" altLang="zh-CN" sz="14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递归能解决什么样的问题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smtClean="0"/>
              <a:t>递归用于解决什么样的问题</a:t>
            </a:r>
            <a:endParaRPr lang="en-US" altLang="zh-CN"/>
          </a:p>
          <a:p>
            <a:endParaRPr lang="en-US" altLang="zh-CN">
              <a:ea typeface="宋体" panose="02010600030101010101" pitchFamily="2" charset="-122"/>
            </a:endParaRPr>
          </a:p>
          <a:p>
            <a:pPr marL="342900" indent="-342900">
              <a:buAutoNum type="arabicParenR"/>
              <a:defRPr/>
            </a:pPr>
            <a:r>
              <a:rPr lang="zh-CN" altLang="en-US" smtClean="0">
                <a:ea typeface="宋体" panose="02010600030101010101" pitchFamily="2" charset="-122"/>
              </a:rPr>
              <a:t>各</a:t>
            </a:r>
            <a:r>
              <a:rPr lang="zh-CN" altLang="en-US">
                <a:ea typeface="宋体" panose="02010600030101010101" pitchFamily="2" charset="-122"/>
              </a:rPr>
              <a:t>种数学问题如</a:t>
            </a:r>
            <a:r>
              <a:rPr lang="en-US" altLang="zh-CN">
                <a:ea typeface="宋体" panose="02010600030101010101" pitchFamily="2" charset="-122"/>
              </a:rPr>
              <a:t>: </a:t>
            </a:r>
            <a:r>
              <a:rPr lang="en-US" altLang="zh-CN" smtClean="0">
                <a:ea typeface="宋体" panose="02010600030101010101" pitchFamily="2" charset="-122"/>
              </a:rPr>
              <a:t>8</a:t>
            </a:r>
            <a:r>
              <a:rPr lang="zh-CN" altLang="en-US" smtClean="0">
                <a:ea typeface="宋体" panose="02010600030101010101" pitchFamily="2" charset="-122"/>
              </a:rPr>
              <a:t>皇</a:t>
            </a:r>
            <a:r>
              <a:rPr lang="zh-CN" altLang="en-US">
                <a:ea typeface="宋体" panose="02010600030101010101" pitchFamily="2" charset="-122"/>
              </a:rPr>
              <a:t>后问题 </a:t>
            </a:r>
            <a:r>
              <a:rPr lang="en-US" altLang="zh-CN">
                <a:ea typeface="宋体" panose="02010600030101010101" pitchFamily="2" charset="-122"/>
              </a:rPr>
              <a:t>, </a:t>
            </a:r>
            <a:r>
              <a:rPr lang="zh-CN" altLang="en-US">
                <a:ea typeface="宋体" panose="02010600030101010101" pitchFamily="2" charset="-122"/>
              </a:rPr>
              <a:t>汉诺塔</a:t>
            </a:r>
            <a:r>
              <a:rPr lang="en-US" altLang="zh-CN">
                <a:ea typeface="宋体" panose="02010600030101010101" pitchFamily="2" charset="-122"/>
              </a:rPr>
              <a:t>, </a:t>
            </a:r>
            <a:r>
              <a:rPr lang="zh-CN" altLang="en-US">
                <a:ea typeface="宋体" panose="02010600030101010101" pitchFamily="2" charset="-122"/>
              </a:rPr>
              <a:t>阶乘问题</a:t>
            </a:r>
            <a:r>
              <a:rPr lang="en-US" altLang="zh-CN">
                <a:ea typeface="宋体" panose="02010600030101010101" pitchFamily="2" charset="-122"/>
              </a:rPr>
              <a:t>, </a:t>
            </a:r>
            <a:r>
              <a:rPr lang="zh-CN" altLang="en-US">
                <a:ea typeface="宋体" panose="02010600030101010101" pitchFamily="2" charset="-122"/>
              </a:rPr>
              <a:t>迷宫问题</a:t>
            </a:r>
            <a:r>
              <a:rPr lang="en-US" altLang="zh-CN">
                <a:ea typeface="宋体" panose="02010600030101010101" pitchFamily="2" charset="-122"/>
              </a:rPr>
              <a:t>, </a:t>
            </a:r>
            <a:r>
              <a:rPr lang="zh-CN" altLang="en-US">
                <a:ea typeface="宋体" panose="02010600030101010101" pitchFamily="2" charset="-122"/>
              </a:rPr>
              <a:t>球和篮子的问题</a:t>
            </a:r>
            <a:r>
              <a:rPr lang="en-US" altLang="zh-CN" smtClean="0">
                <a:ea typeface="宋体" panose="02010600030101010101" pitchFamily="2" charset="-122"/>
              </a:rPr>
              <a:t>(google</a:t>
            </a:r>
            <a:r>
              <a:rPr lang="zh-CN" altLang="en-US" smtClean="0">
                <a:ea typeface="宋体" panose="02010600030101010101" pitchFamily="2" charset="-122"/>
              </a:rPr>
              <a:t>编程大赛</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各</a:t>
            </a:r>
            <a:r>
              <a:rPr lang="zh-CN" altLang="en-US" smtClean="0">
                <a:ea typeface="宋体" panose="02010600030101010101" pitchFamily="2" charset="-122"/>
              </a:rPr>
              <a:t>种算法中也会使用到递归，比如快排，归并排序，二分查找，分治算法等</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smtClean="0">
                <a:ea typeface="宋体" panose="02010600030101010101" pitchFamily="2" charset="-122"/>
              </a:rPr>
              <a:t>将</a:t>
            </a:r>
            <a:r>
              <a:rPr lang="zh-CN" altLang="en-US">
                <a:ea typeface="宋体" panose="02010600030101010101" pitchFamily="2" charset="-122"/>
              </a:rPr>
              <a:t>用栈解决的问题</a:t>
            </a:r>
            <a:r>
              <a:rPr lang="en-US" altLang="zh-CN">
                <a:ea typeface="宋体" panose="02010600030101010101" pitchFamily="2" charset="-122"/>
              </a:rPr>
              <a:t>--&gt;</a:t>
            </a:r>
            <a:r>
              <a:rPr lang="zh-CN" altLang="en-US">
                <a:ea typeface="宋体" panose="02010600030101010101" pitchFamily="2" charset="-122"/>
              </a:rPr>
              <a:t>第归代码比较简洁</a:t>
            </a: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归需要遵守的重</a:t>
            </a:r>
            <a:r>
              <a:rPr lang="zh-CN" altLang="en-US" sz="2200" b="1" smtClean="0"/>
              <a:t>要</a:t>
            </a:r>
            <a:r>
              <a:rPr lang="zh-CN" altLang="en-US" sz="2200" b="1"/>
              <a:t>规则</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smtClean="0"/>
              <a:t>递</a:t>
            </a:r>
            <a:r>
              <a:rPr lang="zh-CN" altLang="en-US" sz="2000"/>
              <a:t>归需要遵守的重</a:t>
            </a:r>
            <a:r>
              <a:rPr lang="zh-CN" altLang="en-US" sz="2000" smtClean="0"/>
              <a:t>要</a:t>
            </a:r>
            <a:r>
              <a:rPr lang="zh-CN" altLang="en-US" sz="2000"/>
              <a:t>规则</a:t>
            </a:r>
            <a:endParaRPr lang="en-US" altLang="zh-CN" smtClean="0"/>
          </a:p>
          <a:p>
            <a:endParaRPr lang="en-US" altLang="zh-CN">
              <a:ea typeface="宋体" panose="02010600030101010101" pitchFamily="2" charset="-122"/>
            </a:endParaRPr>
          </a:p>
          <a:p>
            <a:pPr marL="342900" lvl="0" indent="-342900">
              <a:buAutoNum type="arabicParenR"/>
            </a:pPr>
            <a:r>
              <a:rPr lang="zh-CN" altLang="en-US" smtClean="0"/>
              <a:t>执</a:t>
            </a:r>
            <a:r>
              <a:rPr lang="zh-CN" altLang="en-US"/>
              <a:t>行一</a:t>
            </a:r>
            <a:r>
              <a:rPr lang="zh-CN" altLang="en-US" smtClean="0"/>
              <a:t>个</a:t>
            </a:r>
            <a:r>
              <a:rPr lang="zh-CN" altLang="en-US"/>
              <a:t>方法</a:t>
            </a:r>
            <a:r>
              <a:rPr lang="zh-CN" altLang="en-US" smtClean="0"/>
              <a:t>时</a:t>
            </a:r>
            <a:r>
              <a:rPr lang="zh-CN" altLang="en-US"/>
              <a:t>，就创建一个新的受保护的独立空间</a:t>
            </a:r>
            <a:r>
              <a:rPr lang="en-US" altLang="zh-CN" smtClean="0"/>
              <a:t>(</a:t>
            </a:r>
            <a:r>
              <a:rPr lang="zh-CN" altLang="en-US" smtClean="0"/>
              <a:t>栈</a:t>
            </a:r>
            <a:r>
              <a:rPr lang="zh-CN" altLang="en-US"/>
              <a:t>空间</a:t>
            </a:r>
            <a:r>
              <a:rPr lang="en-US" altLang="zh-CN" smtClean="0"/>
              <a:t>)</a:t>
            </a:r>
            <a:endParaRPr lang="en-US" altLang="zh-CN" smtClean="0"/>
          </a:p>
          <a:p>
            <a:pPr marL="342900" lvl="0" indent="-342900">
              <a:buAutoNum type="arabicParenR"/>
            </a:pPr>
            <a:r>
              <a:rPr lang="zh-CN" altLang="en-US"/>
              <a:t>方法</a:t>
            </a:r>
            <a:r>
              <a:rPr lang="zh-CN" altLang="en-US" smtClean="0"/>
              <a:t>的</a:t>
            </a:r>
            <a:r>
              <a:rPr lang="zh-CN" altLang="en-US"/>
              <a:t>局部变量是独立的，不会相互影</a:t>
            </a:r>
            <a:r>
              <a:rPr lang="zh-CN" altLang="en-US" smtClean="0"/>
              <a:t>响</a:t>
            </a:r>
            <a:r>
              <a:rPr lang="en-US" altLang="zh-CN" smtClean="0"/>
              <a:t>, </a:t>
            </a:r>
            <a:r>
              <a:rPr lang="zh-CN" altLang="en-US" smtClean="0"/>
              <a:t>比如</a:t>
            </a:r>
            <a:r>
              <a:rPr lang="en-US" altLang="zh-CN" smtClean="0"/>
              <a:t>n</a:t>
            </a:r>
            <a:r>
              <a:rPr lang="zh-CN" altLang="en-US"/>
              <a:t>变</a:t>
            </a:r>
            <a:r>
              <a:rPr lang="zh-CN" altLang="en-US" smtClean="0"/>
              <a:t>量</a:t>
            </a:r>
            <a:endParaRPr lang="en-US" altLang="zh-CN" smtClean="0"/>
          </a:p>
          <a:p>
            <a:pPr marL="342900" lvl="0" indent="-342900">
              <a:buAutoNum type="arabicParenR"/>
            </a:pPr>
            <a:r>
              <a:rPr lang="zh-CN" altLang="en-US"/>
              <a:t>如</a:t>
            </a:r>
            <a:r>
              <a:rPr lang="zh-CN" altLang="en-US" smtClean="0"/>
              <a:t>果方法中使用的是引用类型变量</a:t>
            </a:r>
            <a:r>
              <a:rPr lang="en-US" altLang="zh-CN" smtClean="0"/>
              <a:t>(</a:t>
            </a:r>
            <a:r>
              <a:rPr lang="zh-CN" altLang="en-US" smtClean="0"/>
              <a:t>比如数组</a:t>
            </a:r>
            <a:r>
              <a:rPr lang="en-US" altLang="zh-CN" smtClean="0"/>
              <a:t>)</a:t>
            </a:r>
            <a:r>
              <a:rPr lang="zh-CN" altLang="en-US" smtClean="0"/>
              <a:t>，就会共享该引用类型的数据</a:t>
            </a:r>
            <a:r>
              <a:rPr lang="en-US" altLang="zh-CN" smtClean="0"/>
              <a:t>.</a:t>
            </a:r>
            <a:endParaRPr lang="en-US" altLang="zh-CN" smtClean="0"/>
          </a:p>
          <a:p>
            <a:pPr marL="342900" lvl="0" indent="-342900">
              <a:buAutoNum type="arabicParenR"/>
            </a:pPr>
            <a:r>
              <a:rPr lang="zh-CN" altLang="en-US" smtClean="0"/>
              <a:t>递</a:t>
            </a:r>
            <a:r>
              <a:rPr lang="zh-CN" altLang="en-US"/>
              <a:t>归必须向退出递归的条件逼近，否则就是无限递</a:t>
            </a:r>
            <a:r>
              <a:rPr lang="zh-CN" altLang="en-US" smtClean="0"/>
              <a:t>归</a:t>
            </a:r>
            <a:r>
              <a:rPr lang="en-US" altLang="zh-CN" smtClean="0"/>
              <a:t>,</a:t>
            </a:r>
            <a:r>
              <a:rPr lang="zh-CN" altLang="en-US" smtClean="0"/>
              <a:t>出现</a:t>
            </a:r>
            <a:r>
              <a:rPr lang="en-US" altLang="zh-CN" smtClean="0"/>
              <a:t>StackOverflowError</a:t>
            </a:r>
            <a:r>
              <a:rPr lang="zh-CN" altLang="en-US" smtClean="0"/>
              <a:t>，</a:t>
            </a:r>
            <a:r>
              <a:rPr lang="zh-CN" altLang="en-US"/>
              <a:t>死龟了</a:t>
            </a:r>
            <a:r>
              <a:rPr lang="en-US" altLang="zh-CN" smtClean="0"/>
              <a:t>:)</a:t>
            </a:r>
            <a:endParaRPr lang="en-US" altLang="zh-CN"/>
          </a:p>
          <a:p>
            <a:pPr marL="342900" lvl="0" indent="-342900">
              <a:buAutoNum type="arabicParenR"/>
            </a:pPr>
            <a:r>
              <a:rPr lang="zh-CN" altLang="en-US" smtClean="0"/>
              <a:t>当</a:t>
            </a:r>
            <a:r>
              <a:rPr lang="zh-CN" altLang="en-US"/>
              <a:t>一</a:t>
            </a:r>
            <a:r>
              <a:rPr lang="zh-CN" altLang="en-US" smtClean="0"/>
              <a:t>个</a:t>
            </a:r>
            <a:r>
              <a:rPr lang="zh-CN" altLang="en-US"/>
              <a:t>方法</a:t>
            </a:r>
            <a:r>
              <a:rPr lang="zh-CN" altLang="en-US" smtClean="0"/>
              <a:t>执</a:t>
            </a:r>
            <a:r>
              <a:rPr lang="zh-CN" altLang="en-US"/>
              <a:t>行完毕，或者遇到</a:t>
            </a:r>
            <a:r>
              <a:rPr lang="en-US" altLang="zh-CN"/>
              <a:t>return</a:t>
            </a:r>
            <a:r>
              <a:rPr lang="zh-CN" altLang="en-US"/>
              <a:t>，就会返回，遵守谁调用，就将结果返回给谁，同时</a:t>
            </a:r>
            <a:r>
              <a:rPr lang="zh-CN" altLang="en-US" smtClean="0"/>
              <a:t>当</a:t>
            </a:r>
            <a:r>
              <a:rPr lang="zh-CN" altLang="en-US"/>
              <a:t>方法</a:t>
            </a:r>
            <a:r>
              <a:rPr lang="zh-CN" altLang="en-US" smtClean="0"/>
              <a:t>执</a:t>
            </a:r>
            <a:r>
              <a:rPr lang="zh-CN" altLang="en-US"/>
              <a:t>行完毕或者返回时，</a:t>
            </a:r>
            <a:r>
              <a:rPr lang="zh-CN" altLang="en-US" smtClean="0"/>
              <a:t>该</a:t>
            </a:r>
            <a:r>
              <a:rPr lang="zh-CN" altLang="en-US"/>
              <a:t>方</a:t>
            </a:r>
            <a:r>
              <a:rPr lang="zh-CN" altLang="en-US" smtClean="0"/>
              <a:t>法</a:t>
            </a:r>
            <a:r>
              <a:rPr lang="zh-CN" altLang="en-US"/>
              <a:t>也</a:t>
            </a:r>
            <a:r>
              <a:rPr lang="zh-CN" altLang="en-US" smtClean="0"/>
              <a:t>就执行完毕。</a:t>
            </a:r>
            <a:endParaRPr lang="zh-CN" altLang="en-US"/>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en-US" altLang="zh-CN" sz="2200" b="1" smtClean="0"/>
              <a:t>-</a:t>
            </a:r>
            <a:r>
              <a:rPr lang="zh-CN" altLang="en-US" sz="2200" b="1" smtClean="0"/>
              <a:t>迷宫问题</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smtClean="0"/>
              <a:t>迷宫问</a:t>
            </a:r>
            <a:r>
              <a:rPr lang="zh-CN" altLang="en-US" sz="2000"/>
              <a:t>题</a:t>
            </a:r>
            <a:endParaRPr lang="en-US" altLang="zh-CN" smtClean="0"/>
          </a:p>
          <a:p>
            <a:endParaRPr lang="en-US" altLang="zh-CN">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endParaRPr lang="en-US" altLang="zh-CN" smtClean="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1916608"/>
            <a:ext cx="2143780" cy="212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38189" y="1848951"/>
            <a:ext cx="4032448" cy="2585323"/>
          </a:xfrm>
          <a:prstGeom prst="rect">
            <a:avLst/>
          </a:prstGeom>
          <a:noFill/>
        </p:spPr>
        <p:txBody>
          <a:bodyPr wrap="square" rtlCol="0">
            <a:spAutoFit/>
          </a:bodyPr>
          <a:lstStyle/>
          <a:p>
            <a:r>
              <a:rPr lang="zh-CN" altLang="en-US" sz="1600"/>
              <a:t>说明</a:t>
            </a:r>
            <a:r>
              <a:rPr lang="en-US" altLang="zh-CN" sz="1600"/>
              <a:t>: </a:t>
            </a:r>
            <a:endParaRPr lang="en-US" altLang="zh-CN" sz="1600" smtClean="0"/>
          </a:p>
          <a:p>
            <a:pPr marL="342900" indent="-342900">
              <a:buAutoNum type="arabicParenR"/>
            </a:pPr>
            <a:r>
              <a:rPr lang="zh-CN" altLang="en-US" sz="1600"/>
              <a:t>小</a:t>
            </a:r>
            <a:r>
              <a:rPr lang="zh-CN" altLang="en-US" sz="1600" smtClean="0"/>
              <a:t>球得到的路径，和程序员</a:t>
            </a:r>
            <a:br>
              <a:rPr lang="en-US" altLang="zh-CN" sz="1600" smtClean="0"/>
            </a:br>
            <a:r>
              <a:rPr lang="zh-CN" altLang="en-US" sz="1600" smtClean="0"/>
              <a:t>设置的找路策略有关即：找</a:t>
            </a:r>
            <a:br>
              <a:rPr lang="en-US" altLang="zh-CN" sz="1600" smtClean="0"/>
            </a:br>
            <a:r>
              <a:rPr lang="zh-CN" altLang="en-US" sz="1600" smtClean="0"/>
              <a:t>路的</a:t>
            </a:r>
            <a:r>
              <a:rPr lang="zh-CN" altLang="en-US" sz="1600" b="1" smtClean="0"/>
              <a:t>上下左右</a:t>
            </a:r>
            <a:r>
              <a:rPr lang="zh-CN" altLang="en-US" sz="1600" smtClean="0"/>
              <a:t>的顺序相关</a:t>
            </a:r>
            <a:endParaRPr lang="en-US" altLang="zh-CN" sz="1600" smtClean="0"/>
          </a:p>
          <a:p>
            <a:pPr marL="342900" indent="-342900">
              <a:buAutoNum type="arabicParenR"/>
            </a:pPr>
            <a:r>
              <a:rPr lang="zh-CN" altLang="en-US" sz="1600" smtClean="0"/>
              <a:t>再得到小球路径时，可以先</a:t>
            </a:r>
            <a:br>
              <a:rPr lang="en-US" altLang="zh-CN" sz="1600" smtClean="0"/>
            </a:br>
            <a:r>
              <a:rPr lang="zh-CN" altLang="en-US" sz="1600" smtClean="0"/>
              <a:t>使用</a:t>
            </a:r>
            <a:r>
              <a:rPr lang="en-US" altLang="zh-CN" sz="1600" smtClean="0"/>
              <a:t>(</a:t>
            </a:r>
            <a:r>
              <a:rPr lang="zh-CN" altLang="en-US" sz="1600" smtClean="0"/>
              <a:t>下右上左</a:t>
            </a:r>
            <a:r>
              <a:rPr lang="en-US" altLang="zh-CN" sz="1600" smtClean="0"/>
              <a:t>)</a:t>
            </a:r>
            <a:r>
              <a:rPr lang="zh-CN" altLang="en-US" sz="1600" smtClean="0"/>
              <a:t>，再改成</a:t>
            </a:r>
            <a:r>
              <a:rPr lang="en-US" altLang="zh-CN" sz="1600" smtClean="0"/>
              <a:t>(</a:t>
            </a:r>
            <a:r>
              <a:rPr lang="zh-CN" altLang="en-US" sz="1600" smtClean="0"/>
              <a:t>上</a:t>
            </a:r>
            <a:br>
              <a:rPr lang="en-US" altLang="zh-CN" sz="1600" smtClean="0"/>
            </a:br>
            <a:r>
              <a:rPr lang="zh-CN" altLang="en-US" sz="1600" smtClean="0"/>
              <a:t>右</a:t>
            </a:r>
            <a:r>
              <a:rPr lang="zh-CN" altLang="en-US" sz="1600"/>
              <a:t>下左</a:t>
            </a:r>
            <a:r>
              <a:rPr lang="en-US" altLang="zh-CN" sz="1600" smtClean="0"/>
              <a:t>)</a:t>
            </a:r>
            <a:r>
              <a:rPr lang="zh-CN" altLang="en-US" sz="1600" smtClean="0"/>
              <a:t>，</a:t>
            </a:r>
            <a:r>
              <a:rPr lang="zh-CN" altLang="en-US" sz="1600"/>
              <a:t>看</a:t>
            </a:r>
            <a:r>
              <a:rPr lang="zh-CN" altLang="en-US" sz="1600" smtClean="0"/>
              <a:t>看路径</a:t>
            </a:r>
            <a:r>
              <a:rPr lang="zh-CN" altLang="en-US" sz="1600"/>
              <a:t>是不</a:t>
            </a:r>
            <a:r>
              <a:rPr lang="zh-CN" altLang="en-US" sz="1600" smtClean="0"/>
              <a:t>是有变化</a:t>
            </a:r>
            <a:endParaRPr lang="en-US" altLang="zh-CN" sz="1600" smtClean="0"/>
          </a:p>
          <a:p>
            <a:pPr marL="342900" indent="-342900">
              <a:buAutoNum type="arabicParenR"/>
            </a:pPr>
            <a:r>
              <a:rPr lang="zh-CN" altLang="en-US" sz="1600"/>
              <a:t>测</a:t>
            </a:r>
            <a:r>
              <a:rPr lang="zh-CN" altLang="en-US" sz="1600" smtClean="0"/>
              <a:t>试回溯</a:t>
            </a:r>
            <a:r>
              <a:rPr lang="zh-CN" altLang="en-US" sz="1600"/>
              <a:t>现象</a:t>
            </a:r>
            <a:endParaRPr lang="en-US" altLang="zh-CN" sz="1600" smtClean="0"/>
          </a:p>
          <a:p>
            <a:pPr marL="342900" indent="-342900">
              <a:buAutoNum type="arabicParenR"/>
            </a:pPr>
            <a:r>
              <a:rPr lang="zh-CN" altLang="en-US" sz="1600" b="1"/>
              <a:t>思</a:t>
            </a:r>
            <a:r>
              <a:rPr lang="zh-CN" altLang="en-US" sz="1600" b="1" smtClean="0"/>
              <a:t>考</a:t>
            </a:r>
            <a:r>
              <a:rPr lang="en-US" altLang="zh-CN" sz="1600" smtClean="0"/>
              <a:t>: </a:t>
            </a:r>
            <a:r>
              <a:rPr lang="zh-CN" altLang="en-US" sz="1600" b="1" smtClean="0">
                <a:solidFill>
                  <a:srgbClr val="DA0000"/>
                </a:solidFill>
              </a:rPr>
              <a:t>如何求出最短路径</a:t>
            </a:r>
            <a:r>
              <a:rPr lang="en-US" altLang="zh-CN" sz="1600" smtClean="0"/>
              <a:t>? </a:t>
            </a:r>
            <a:endParaRPr lang="en-US" altLang="zh-CN" sz="1600"/>
          </a:p>
          <a:p>
            <a:endParaRPr lang="zh-CN" altLang="en-US"/>
          </a:p>
        </p:txBody>
      </p:sp>
      <p:sp>
        <p:nvSpPr>
          <p:cNvPr id="5" name="TextBox 4"/>
          <p:cNvSpPr txBox="1"/>
          <p:nvPr/>
        </p:nvSpPr>
        <p:spPr>
          <a:xfrm>
            <a:off x="5778549" y="454610"/>
            <a:ext cx="3874779" cy="5262979"/>
          </a:xfrm>
          <a:prstGeom prst="rect">
            <a:avLst/>
          </a:prstGeom>
          <a:solidFill>
            <a:schemeClr val="bg1">
              <a:lumMod val="95000"/>
            </a:schemeClr>
          </a:solidFill>
        </p:spPr>
        <p:txBody>
          <a:bodyPr wrap="none" rtlCol="0">
            <a:spAutoFit/>
          </a:bodyPr>
          <a:lstStyle/>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下面代码的找路策略是</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下右上左</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a:t>
            </a:r>
            <a:r>
              <a:rPr lang="en-US" altLang="zh-CN" sz="1200">
                <a:latin typeface="Arial" panose="020B0604020202020204" pitchFamily="34" charset="0"/>
                <a:cs typeface="Arial" panose="020B0604020202020204" pitchFamily="34" charset="0"/>
              </a:rPr>
              <a:t>static boolean setWay(int[][] map, int i, int j)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(map[6][5] == 2) { // </a:t>
            </a:r>
            <a:r>
              <a:rPr lang="zh-CN" altLang="en-US" sz="1200">
                <a:latin typeface="Arial" panose="020B0604020202020204" pitchFamily="34" charset="0"/>
                <a:cs typeface="Arial" panose="020B0604020202020204" pitchFamily="34" charset="0"/>
              </a:rPr>
              <a:t>表示路已经找到了</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(map[i][j] == 0) { // 0: </a:t>
            </a:r>
            <a:r>
              <a:rPr lang="zh-CN" altLang="en-US" sz="1200">
                <a:latin typeface="Arial" panose="020B0604020202020204" pitchFamily="34" charset="0"/>
                <a:cs typeface="Arial" panose="020B0604020202020204" pitchFamily="34" charset="0"/>
              </a:rPr>
              <a:t>可以走还没有走</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 </a:t>
            </a:r>
            <a:r>
              <a:rPr lang="zh-CN" altLang="en-US" sz="1200">
                <a:latin typeface="Arial" panose="020B0604020202020204" pitchFamily="34" charset="0"/>
                <a:cs typeface="Arial" panose="020B0604020202020204" pitchFamily="34" charset="0"/>
              </a:rPr>
              <a:t>这里开始递归回溯</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map[i</a:t>
            </a:r>
            <a:r>
              <a:rPr lang="en-US" altLang="zh-CN" sz="1200">
                <a:latin typeface="Arial" panose="020B0604020202020204" pitchFamily="34" charset="0"/>
                <a:cs typeface="Arial" panose="020B0604020202020204" pitchFamily="34" charset="0"/>
              </a:rPr>
              <a:t>][j] = 2; // </a:t>
            </a:r>
            <a:r>
              <a:rPr lang="zh-CN" altLang="en-US" sz="1200">
                <a:latin typeface="Arial" panose="020B0604020202020204" pitchFamily="34" charset="0"/>
                <a:cs typeface="Arial" panose="020B0604020202020204" pitchFamily="34" charset="0"/>
              </a:rPr>
              <a:t>认为该点是可以走通</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但是不一定</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(setWay(map, i + 1, j)) { // </a:t>
            </a:r>
            <a:r>
              <a:rPr lang="zh-CN" altLang="en-US" sz="1200">
                <a:latin typeface="Arial" panose="020B0604020202020204" pitchFamily="34" charset="0"/>
                <a:cs typeface="Arial" panose="020B0604020202020204" pitchFamily="34" charset="0"/>
              </a:rPr>
              <a:t>下找</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j + 1)) { // </a:t>
            </a:r>
            <a:r>
              <a:rPr lang="zh-CN" altLang="en-US" sz="1200">
                <a:latin typeface="Arial" panose="020B0604020202020204" pitchFamily="34" charset="0"/>
                <a:cs typeface="Arial" panose="020B0604020202020204" pitchFamily="34" charset="0"/>
              </a:rPr>
              <a:t>右</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- 1, j)) { // </a:t>
            </a:r>
            <a:r>
              <a:rPr lang="zh-CN" altLang="en-US" sz="1200">
                <a:latin typeface="Arial" panose="020B0604020202020204" pitchFamily="34" charset="0"/>
                <a:cs typeface="Arial" panose="020B0604020202020204" pitchFamily="34" charset="0"/>
              </a:rPr>
              <a:t>上</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j - 1)) { // </a:t>
            </a:r>
            <a:r>
              <a:rPr lang="zh-CN" altLang="en-US" sz="1200">
                <a:latin typeface="Arial" panose="020B0604020202020204" pitchFamily="34" charset="0"/>
                <a:cs typeface="Arial" panose="020B0604020202020204" pitchFamily="34" charset="0"/>
              </a:rPr>
              <a:t>左</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a:t>
            </a:r>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走不通</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map[i</a:t>
            </a:r>
            <a:r>
              <a:rPr lang="en-US" altLang="zh-CN" sz="1200">
                <a:latin typeface="Arial" panose="020B0604020202020204" pitchFamily="34" charset="0"/>
                <a:cs typeface="Arial" panose="020B0604020202020204" pitchFamily="34" charset="0"/>
              </a:rPr>
              <a:t>][j] = 3;</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false;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smtClean="0">
                <a:latin typeface="Arial" panose="020B0604020202020204" pitchFamily="34" charset="0"/>
                <a:cs typeface="Arial" panose="020B0604020202020204" pitchFamily="34" charset="0"/>
              </a:rPr>
              <a:t>如</a:t>
            </a:r>
            <a:r>
              <a:rPr lang="zh-CN" altLang="en-US" sz="1200">
                <a:latin typeface="Arial" panose="020B0604020202020204" pitchFamily="34" charset="0"/>
                <a:cs typeface="Arial" panose="020B0604020202020204" pitchFamily="34" charset="0"/>
              </a:rPr>
              <a:t>果</a:t>
            </a:r>
            <a:r>
              <a:rPr lang="en-US" altLang="zh-CN" sz="1200">
                <a:latin typeface="Arial" panose="020B0604020202020204" pitchFamily="34" charset="0"/>
                <a:cs typeface="Arial" panose="020B0604020202020204" pitchFamily="34" charset="0"/>
              </a:rPr>
              <a:t>map(i)(j)!=0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则值 </a:t>
            </a:r>
            <a:r>
              <a:rPr lang="en-US" altLang="zh-CN" sz="1200">
                <a:latin typeface="Arial" panose="020B0604020202020204" pitchFamily="34" charset="0"/>
                <a:cs typeface="Arial" panose="020B0604020202020204" pitchFamily="34" charset="0"/>
              </a:rPr>
              <a:t>1,2,3</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false</a:t>
            </a:r>
            <a:r>
              <a:rPr lang="en-US" altLang="zh-CN" sz="1200" smtClean="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p:txBody>
      </p:sp>
      <p:sp>
        <p:nvSpPr>
          <p:cNvPr id="8" name="TextBox 7"/>
          <p:cNvSpPr txBox="1"/>
          <p:nvPr/>
        </p:nvSpPr>
        <p:spPr>
          <a:xfrm>
            <a:off x="7848136" y="3492917"/>
            <a:ext cx="1909497" cy="2123658"/>
          </a:xfrm>
          <a:prstGeom prst="rect">
            <a:avLst/>
          </a:prstGeom>
          <a:solidFill>
            <a:schemeClr val="accent5">
              <a:lumMod val="20000"/>
              <a:lumOff val="80000"/>
            </a:schemeClr>
          </a:solidFill>
        </p:spPr>
        <p:txBody>
          <a:bodyPr wrap="none" rtlCol="0">
            <a:spAutoFit/>
          </a:bodyPr>
          <a:lstStyle/>
          <a:p>
            <a:r>
              <a:rPr lang="en-US" altLang="zh-CN" sz="1200">
                <a:latin typeface="Arial" panose="020B0604020202020204" pitchFamily="34" charset="0"/>
                <a:cs typeface="Arial" panose="020B0604020202020204" pitchFamily="34" charset="0"/>
              </a:rPr>
              <a:t>int[][] map = new int[8][7];</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上下全部置</a:t>
            </a: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for(int i = 0 ; i&lt;7;i++){</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map[0</a:t>
            </a:r>
            <a:r>
              <a:rPr lang="en-US" altLang="zh-CN" sz="1200">
                <a:latin typeface="Arial" panose="020B0604020202020204" pitchFamily="34" charset="0"/>
                <a:cs typeface="Arial" panose="020B0604020202020204" pitchFamily="34" charset="0"/>
              </a:rPr>
              <a:t>][i] = 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map[7</a:t>
            </a:r>
            <a:r>
              <a:rPr lang="en-US" altLang="zh-CN" sz="1200">
                <a:latin typeface="Arial" panose="020B0604020202020204" pitchFamily="34" charset="0"/>
                <a:cs typeface="Arial" panose="020B0604020202020204" pitchFamily="34" charset="0"/>
              </a:rPr>
              <a:t>][i]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左右全部置</a:t>
            </a: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for (int i = 0; i&lt; 8; i++)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map[i</a:t>
            </a:r>
            <a:r>
              <a:rPr lang="en-US" altLang="zh-CN" sz="1200">
                <a:latin typeface="Arial" panose="020B0604020202020204" pitchFamily="34" charset="0"/>
                <a:cs typeface="Arial" panose="020B0604020202020204" pitchFamily="34" charset="0"/>
              </a:rPr>
              <a:t>][0] = 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map[i</a:t>
            </a:r>
            <a:r>
              <a:rPr lang="en-US" altLang="zh-CN" sz="1200">
                <a:latin typeface="Arial" panose="020B0604020202020204" pitchFamily="34" charset="0"/>
                <a:cs typeface="Arial" panose="020B0604020202020204" pitchFamily="34" charset="0"/>
              </a:rPr>
              <a:t>][6]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graphicFrame>
        <p:nvGraphicFramePr>
          <p:cNvPr id="9" name="对象 8"/>
          <p:cNvGraphicFramePr>
            <a:graphicFrameLocks noChangeAspect="1"/>
          </p:cNvGraphicFramePr>
          <p:nvPr/>
        </p:nvGraphicFramePr>
        <p:xfrm>
          <a:off x="1960934" y="4078674"/>
          <a:ext cx="464344" cy="355600"/>
        </p:xfrm>
        <a:graphic>
          <a:graphicData uri="http://schemas.openxmlformats.org/presentationml/2006/ole">
            <mc:AlternateContent xmlns:mc="http://schemas.openxmlformats.org/markup-compatibility/2006">
              <mc:Choice xmlns:v="urn:schemas-microsoft-com:vml" Requires="v">
                <p:oleObj spid="_x0000_s43186" name="包装程序外壳对象" showAsIcon="1" r:id="rId2" imgW="685800" imgH="523875" progId="Package">
                  <p:embed/>
                </p:oleObj>
              </mc:Choice>
              <mc:Fallback>
                <p:oleObj name="包装程序外壳对象" showAsIcon="1" r:id="rId2" imgW="685800" imgH="523875" progId="Package">
                  <p:embed/>
                  <p:pic>
                    <p:nvPicPr>
                      <p:cNvPr id="0" name="图片 43185"/>
                      <p:cNvPicPr/>
                      <p:nvPr/>
                    </p:nvPicPr>
                    <p:blipFill>
                      <a:blip r:embed="rId3"/>
                      <a:stretch>
                        <a:fillRect/>
                      </a:stretch>
                    </p:blipFill>
                    <p:spPr>
                      <a:xfrm>
                        <a:off x="1960934" y="4078674"/>
                        <a:ext cx="464344" cy="3556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en-US" altLang="zh-CN" sz="2200" b="1" smtClean="0"/>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4104456" cy="2769989"/>
          </a:xfrm>
          <a:prstGeom prst="rect">
            <a:avLst/>
          </a:prstGeom>
          <a:noFill/>
        </p:spPr>
        <p:txBody>
          <a:bodyPr wrap="square" rtlCol="0">
            <a:spAutoFit/>
          </a:bodyPr>
          <a:lstStyle/>
          <a:p>
            <a:endParaRPr lang="en-US" altLang="zh-CN" smtClean="0">
              <a:ea typeface="宋体" panose="02010600030101010101" pitchFamily="2" charset="-122"/>
            </a:endParaRPr>
          </a:p>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题介绍</a:t>
            </a:r>
            <a:r>
              <a:rPr lang="zh-CN" altLang="en-US" smtClean="0">
                <a:ea typeface="宋体" panose="02010600030101010101" pitchFamily="2" charset="-122"/>
              </a:rPr>
              <a:t> </a:t>
            </a:r>
            <a:endParaRPr lang="en-US" altLang="zh-CN" smtClean="0">
              <a:ea typeface="宋体" panose="02010600030101010101" pitchFamily="2" charset="-122"/>
            </a:endParaRPr>
          </a:p>
          <a:p>
            <a:r>
              <a:rPr lang="zh-CN" altLang="en-US" sz="1600" smtClean="0"/>
              <a:t>八</a:t>
            </a:r>
            <a:r>
              <a:rPr lang="zh-CN" altLang="en-US" sz="1600"/>
              <a:t>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a:t>
            </a:r>
            <a:r>
              <a:rPr lang="zh-CN" altLang="en-US" sz="1600" smtClean="0"/>
              <a:t>即：</a:t>
            </a:r>
            <a:r>
              <a:rPr lang="zh-CN" altLang="en-US" b="1" smtClean="0">
                <a:solidFill>
                  <a:srgbClr val="002060"/>
                </a:solidFill>
              </a:rPr>
              <a:t>任</a:t>
            </a:r>
            <a:r>
              <a:rPr lang="zh-CN" altLang="en-US" b="1">
                <a:solidFill>
                  <a:srgbClr val="002060"/>
                </a:solidFill>
              </a:rPr>
              <a:t>意两个皇后都不能处于同一行、同一列或同一斜线上，问有多少种摆法</a:t>
            </a:r>
            <a:r>
              <a:rPr lang="zh-CN" altLang="en-US" sz="1700" smtClean="0"/>
              <a:t>。</a:t>
            </a:r>
            <a:endParaRPr lang="en-US" altLang="zh-CN" sz="1700"/>
          </a:p>
          <a:p>
            <a:endParaRPr lang="en-US" altLang="zh-CN" smtClean="0"/>
          </a:p>
        </p:txBody>
      </p:sp>
      <p:pic>
        <p:nvPicPr>
          <p:cNvPr id="1075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3858" y="3798730"/>
            <a:ext cx="1777968" cy="16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392" y="2160215"/>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89392" y="5112543"/>
            <a:ext cx="3837910" cy="369332"/>
          </a:xfrm>
          <a:prstGeom prst="rect">
            <a:avLst/>
          </a:prstGeom>
          <a:noFill/>
        </p:spPr>
        <p:txBody>
          <a:bodyPr wrap="none" rtlCol="0">
            <a:spAutoFit/>
          </a:bodyPr>
          <a:lstStyle/>
          <a:p>
            <a:r>
              <a:rPr lang="en-US" altLang="zh-CN">
                <a:hlinkClick r:id="rId3"/>
              </a:rPr>
              <a:t>http://</a:t>
            </a:r>
            <a:r>
              <a:rPr lang="en-US" altLang="zh-CN" smtClean="0">
                <a:hlinkClick r:id="rId3"/>
              </a:rPr>
              <a:t>www.7k7k.com/swf/49842.htm</a:t>
            </a:r>
            <a:r>
              <a:rPr lang="en-US" altLang="zh-CN" smtClean="0"/>
              <a:t> </a:t>
            </a:r>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7776864" cy="455509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题算法</a:t>
            </a:r>
            <a:r>
              <a:rPr lang="zh-CN" altLang="en-US" sz="2000" b="1">
                <a:solidFill>
                  <a:srgbClr val="0070C0"/>
                </a:solidFill>
                <a:ea typeface="宋体" panose="02010600030101010101" pitchFamily="2" charset="-122"/>
              </a:rPr>
              <a:t>思</a:t>
            </a:r>
            <a:r>
              <a:rPr lang="zh-CN" altLang="en-US" sz="2000" b="1" smtClean="0">
                <a:solidFill>
                  <a:srgbClr val="0070C0"/>
                </a:solidFill>
                <a:ea typeface="宋体" panose="02010600030101010101" pitchFamily="2" charset="-122"/>
              </a:rPr>
              <a:t>路分析</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第</a:t>
            </a:r>
            <a:r>
              <a:rPr lang="zh-CN" altLang="en-US"/>
              <a:t>一个皇后先放第一行第一列</a:t>
            </a:r>
            <a:endParaRPr lang="en-US" altLang="zh-CN" smtClean="0"/>
          </a:p>
          <a:p>
            <a:pPr marL="342900" indent="-342900">
              <a:buAutoNum type="arabicParenR"/>
            </a:pPr>
            <a:r>
              <a:rPr lang="zh-CN" altLang="en-US" smtClean="0"/>
              <a:t>第</a:t>
            </a:r>
            <a:r>
              <a:rPr lang="zh-CN" altLang="en-US"/>
              <a:t>二个皇后放在第二行第一列、然后判断是否</a:t>
            </a:r>
            <a:r>
              <a:rPr lang="en-US" altLang="zh-CN" smtClean="0"/>
              <a:t>OK</a:t>
            </a:r>
            <a:r>
              <a:rPr lang="zh-CN" altLang="en-US" smtClean="0"/>
              <a:t>， </a:t>
            </a:r>
            <a:r>
              <a:rPr lang="zh-CN" altLang="en-US"/>
              <a:t>如</a:t>
            </a:r>
            <a:r>
              <a:rPr lang="zh-CN" altLang="en-US" smtClean="0"/>
              <a:t>果不</a:t>
            </a:r>
            <a:r>
              <a:rPr lang="en-US" altLang="zh-CN" smtClean="0"/>
              <a:t>OK</a:t>
            </a:r>
            <a:r>
              <a:rPr lang="zh-CN" altLang="en-US" smtClean="0"/>
              <a:t>，</a:t>
            </a:r>
            <a:r>
              <a:rPr lang="zh-CN" altLang="en-US"/>
              <a:t>继</a:t>
            </a:r>
            <a:r>
              <a:rPr lang="zh-CN" altLang="en-US" smtClean="0"/>
              <a:t>续放在第</a:t>
            </a:r>
            <a:r>
              <a:rPr lang="zh-CN" altLang="en-US"/>
              <a:t>二列、第三列、依次把所有列都放完，找到一个合</a:t>
            </a:r>
            <a:r>
              <a:rPr lang="zh-CN" altLang="en-US" smtClean="0"/>
              <a:t>适</a:t>
            </a:r>
            <a:endParaRPr lang="en-US" altLang="zh-CN" smtClean="0"/>
          </a:p>
          <a:p>
            <a:pPr marL="342900" indent="-342900">
              <a:buAutoNum type="arabicParenR"/>
            </a:pPr>
            <a:r>
              <a:rPr lang="zh-CN" altLang="en-US"/>
              <a:t>继续第三个皇后，还是第一列、第二列</a:t>
            </a:r>
            <a:r>
              <a:rPr lang="en-US" altLang="zh-CN"/>
              <a:t>……</a:t>
            </a:r>
            <a:r>
              <a:rPr lang="zh-CN" altLang="en-US"/>
              <a:t>直到第</a:t>
            </a:r>
            <a:r>
              <a:rPr lang="en-US" altLang="zh-CN"/>
              <a:t>8</a:t>
            </a:r>
            <a:r>
              <a:rPr lang="zh-CN" altLang="en-US"/>
              <a:t>个皇后也能放在一个不冲突的位置，算是找到了一个正确</a:t>
            </a:r>
            <a:r>
              <a:rPr lang="zh-CN" altLang="en-US" smtClean="0"/>
              <a:t>解</a:t>
            </a:r>
            <a:endParaRPr lang="en-US" altLang="zh-CN" smtClean="0"/>
          </a:p>
          <a:p>
            <a:pPr marL="342900" indent="-342900">
              <a:buAutoNum type="arabicParenR"/>
            </a:pPr>
            <a:r>
              <a:rPr lang="zh-CN" altLang="en-US" smtClean="0"/>
              <a:t>当得到一个正确解时，在栈回退到上一个栈时，就会开始回溯，即将第一个皇后，放到第一列的所有正确解，全部得到</a:t>
            </a:r>
            <a:r>
              <a:rPr lang="en-US" altLang="zh-CN" smtClean="0"/>
              <a:t>.</a:t>
            </a:r>
            <a:endParaRPr lang="en-US" altLang="zh-CN" smtClean="0"/>
          </a:p>
          <a:p>
            <a:pPr marL="342900" indent="-342900">
              <a:buAutoNum type="arabicParenR"/>
            </a:pPr>
            <a:r>
              <a:rPr lang="zh-CN" altLang="en-US"/>
              <a:t>然后回头继续第一个皇后放第二列，后面继续循</a:t>
            </a:r>
            <a:r>
              <a:rPr lang="zh-CN" altLang="en-US" smtClean="0"/>
              <a:t>环执行 </a:t>
            </a:r>
            <a:r>
              <a:rPr lang="en-US" altLang="zh-CN" smtClean="0"/>
              <a:t>1,2,3,4</a:t>
            </a:r>
            <a:r>
              <a:rPr lang="zh-CN" altLang="en-US" smtClean="0"/>
              <a:t>的步骤 </a:t>
            </a:r>
            <a:r>
              <a:rPr lang="en-US" altLang="zh-CN" smtClean="0"/>
              <a:t>【</a:t>
            </a:r>
            <a:r>
              <a:rPr lang="zh-CN" altLang="en-US" sz="1200" smtClean="0"/>
              <a:t>示意图</a:t>
            </a:r>
            <a:r>
              <a:rPr lang="en-US" altLang="zh-CN" smtClean="0"/>
              <a:t>】</a:t>
            </a:r>
            <a:endParaRPr lang="en-US" altLang="zh-CN" smtClean="0"/>
          </a:p>
          <a:p>
            <a:pPr marL="342900" indent="-342900">
              <a:buAutoNum type="arabicParenR"/>
            </a:pPr>
            <a:endParaRPr lang="en-US" altLang="zh-CN"/>
          </a:p>
          <a:p>
            <a:r>
              <a:rPr lang="zh-CN" altLang="en-US" b="1" smtClean="0"/>
              <a:t>说明</a:t>
            </a:r>
            <a:r>
              <a:rPr lang="zh-CN" altLang="en-US" smtClean="0"/>
              <a:t>：</a:t>
            </a:r>
            <a:r>
              <a:rPr lang="zh-CN" altLang="en-US"/>
              <a:t>理</a:t>
            </a:r>
            <a:r>
              <a:rPr lang="zh-CN" altLang="en-US" smtClean="0"/>
              <a:t>论上应该创建一个二维数组来表示棋盘，但是实际上可以通过算法，用一个一维数组即可解决问题</a:t>
            </a:r>
            <a:r>
              <a:rPr lang="en-US" altLang="zh-CN" smtClean="0"/>
              <a:t>. arr[8] = {0 , 4, 7, 5, 2, 6, 1, 3} //</a:t>
            </a:r>
            <a:r>
              <a:rPr lang="zh-CN" altLang="en-US" smtClean="0"/>
              <a:t>对应</a:t>
            </a:r>
            <a:r>
              <a:rPr lang="en-US" altLang="zh-CN" smtClean="0"/>
              <a:t>arr </a:t>
            </a:r>
            <a:r>
              <a:rPr lang="zh-CN" altLang="en-US" smtClean="0"/>
              <a:t>下标 表示第几行，即第几个皇后，</a:t>
            </a:r>
            <a:r>
              <a:rPr lang="en-US" altLang="zh-CN" smtClean="0"/>
              <a:t>arr[i] = val , val </a:t>
            </a:r>
            <a:r>
              <a:rPr lang="zh-CN" altLang="en-US" smtClean="0"/>
              <a:t>表示第</a:t>
            </a:r>
            <a:r>
              <a:rPr lang="en-US" altLang="zh-CN" smtClean="0"/>
              <a:t>i+1</a:t>
            </a:r>
            <a:r>
              <a:rPr lang="zh-CN" altLang="en-US" smtClean="0"/>
              <a:t>个皇后，放在第</a:t>
            </a:r>
            <a:r>
              <a:rPr lang="en-US" altLang="zh-CN" smtClean="0"/>
              <a:t>i+1</a:t>
            </a:r>
            <a:r>
              <a:rPr lang="zh-CN" altLang="en-US" smtClean="0"/>
              <a:t>行的第</a:t>
            </a:r>
            <a:r>
              <a:rPr lang="en-US" altLang="zh-CN" smtClean="0"/>
              <a:t>val+1</a:t>
            </a:r>
            <a:r>
              <a:rPr lang="zh-CN" altLang="en-US" smtClean="0"/>
              <a:t>列</a:t>
            </a:r>
            <a:endParaRPr lang="en-US" altLang="zh-CN"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7776864" cy="95410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题算法代码实现</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r>
              <a:rPr lang="zh-CN" altLang="en-US"/>
              <a:t>说</a:t>
            </a:r>
            <a:r>
              <a:rPr lang="zh-CN" altLang="en-US" smtClean="0"/>
              <a:t>明：看老师的</a:t>
            </a:r>
            <a:r>
              <a:rPr lang="zh-CN" altLang="en-US"/>
              <a:t>代码</a:t>
            </a:r>
            <a:r>
              <a:rPr lang="zh-CN" altLang="en-US" smtClean="0"/>
              <a:t>演示</a:t>
            </a:r>
            <a:endParaRPr lang="en-US" altLang="zh-CN" smtClean="0"/>
          </a:p>
        </p:txBody>
      </p:sp>
      <p:sp>
        <p:nvSpPr>
          <p:cNvPr id="3" name="TextBox 2"/>
          <p:cNvSpPr txBox="1"/>
          <p:nvPr/>
        </p:nvSpPr>
        <p:spPr>
          <a:xfrm>
            <a:off x="665981" y="4176439"/>
            <a:ext cx="816249" cy="1184940"/>
          </a:xfrm>
          <a:prstGeom prst="rect">
            <a:avLst/>
          </a:prstGeom>
          <a:noFill/>
        </p:spPr>
        <p:txBody>
          <a:bodyPr wrap="none" rtlCol="0">
            <a:spAutoFit/>
          </a:bodyPr>
          <a:lstStyle/>
          <a:p>
            <a:r>
              <a:rPr lang="en-US" altLang="zh-CN" sz="100" b="1"/>
              <a:t>package com.atguigu.queen8;</a:t>
            </a:r>
            <a:endParaRPr lang="en-US" altLang="zh-CN" sz="100" b="1"/>
          </a:p>
          <a:p>
            <a:endParaRPr lang="zh-CN" altLang="en-US" sz="100"/>
          </a:p>
          <a:p>
            <a:r>
              <a:rPr lang="en-US" altLang="zh-CN" sz="100" b="1"/>
              <a:t>public class Queen8 {</a:t>
            </a:r>
            <a:endParaRPr lang="en-US" altLang="zh-CN" sz="100" b="1"/>
          </a:p>
          <a:p>
            <a:endParaRPr lang="zh-CN" altLang="en-US" sz="100"/>
          </a:p>
          <a:p>
            <a:r>
              <a:rPr lang="en-US" altLang="zh-CN" sz="100"/>
              <a:t>// </a:t>
            </a:r>
            <a:r>
              <a:rPr lang="zh-CN" altLang="en-US" sz="100"/>
              <a:t>一共有多少个皇后（此时设置为</a:t>
            </a:r>
            <a:r>
              <a:rPr lang="en-US" altLang="zh-CN" sz="100"/>
              <a:t>8</a:t>
            </a:r>
            <a:r>
              <a:rPr lang="zh-CN" altLang="en-US" sz="100"/>
              <a:t>皇后在</a:t>
            </a:r>
            <a:r>
              <a:rPr lang="en-US" altLang="zh-CN" sz="100"/>
              <a:t>8X8</a:t>
            </a:r>
            <a:r>
              <a:rPr lang="zh-CN" altLang="en-US" sz="100"/>
              <a:t>棋盘）</a:t>
            </a:r>
            <a:endParaRPr lang="zh-CN" altLang="en-US" sz="100"/>
          </a:p>
          <a:p>
            <a:r>
              <a:rPr lang="en-US" altLang="zh-CN" sz="100" b="1"/>
              <a:t>int max = 8;</a:t>
            </a:r>
            <a:endParaRPr lang="en-US" altLang="zh-CN" sz="100" b="1"/>
          </a:p>
          <a:p>
            <a:r>
              <a:rPr lang="en-US" altLang="zh-CN" sz="100"/>
              <a:t>// </a:t>
            </a:r>
            <a:r>
              <a:rPr lang="zh-CN" altLang="en-US" sz="100"/>
              <a:t>该数组保存结果，第一个皇后摆在</a:t>
            </a:r>
            <a:r>
              <a:rPr lang="en-US" altLang="zh-CN" sz="100"/>
              <a:t>array[0]</a:t>
            </a:r>
            <a:r>
              <a:rPr lang="zh-CN" altLang="en-US" sz="100"/>
              <a:t>列，第二个摆在</a:t>
            </a:r>
            <a:r>
              <a:rPr lang="en-US" altLang="zh-CN" sz="100"/>
              <a:t>array[1]</a:t>
            </a:r>
            <a:r>
              <a:rPr lang="zh-CN" altLang="en-US" sz="100"/>
              <a:t>列</a:t>
            </a:r>
            <a:endParaRPr lang="zh-CN" altLang="en-US" sz="100"/>
          </a:p>
          <a:p>
            <a:r>
              <a:rPr lang="en-US" altLang="zh-CN" sz="100" b="1"/>
              <a:t>int[]  array = new int[max];</a:t>
            </a:r>
            <a:endParaRPr lang="en-US" altLang="zh-CN" sz="100" b="1"/>
          </a:p>
          <a:p>
            <a:r>
              <a:rPr lang="en-US" altLang="zh-CN" sz="100" b="1"/>
              <a:t>static int  </a:t>
            </a:r>
            <a:r>
              <a:rPr lang="en-US" altLang="zh-CN" sz="100" b="1" i="1"/>
              <a:t>count = 0;</a:t>
            </a:r>
            <a:endParaRPr lang="en-US" altLang="zh-CN" sz="100" b="1" i="1"/>
          </a:p>
          <a:p>
            <a:r>
              <a:rPr lang="en-US" altLang="zh-CN" sz="100" b="1"/>
              <a:t>public static void main(String[] args) {</a:t>
            </a:r>
            <a:endParaRPr lang="en-US" altLang="zh-CN" sz="100" b="1"/>
          </a:p>
          <a:p>
            <a:endParaRPr lang="zh-CN" altLang="en-US" sz="100"/>
          </a:p>
          <a:p>
            <a:r>
              <a:rPr lang="en-US" altLang="zh-CN" sz="100"/>
              <a:t>Queen8 queen8 = </a:t>
            </a:r>
            <a:r>
              <a:rPr lang="en-US" altLang="zh-CN" sz="100" b="1"/>
              <a:t>new Queen8();</a:t>
            </a:r>
            <a:endParaRPr lang="en-US" altLang="zh-CN" sz="100" b="1"/>
          </a:p>
          <a:p>
            <a:r>
              <a:rPr lang="en-US" altLang="zh-CN" sz="100"/>
              <a:t>queen8.check(0);</a:t>
            </a:r>
            <a:endParaRPr lang="en-US" altLang="zh-CN" sz="100"/>
          </a:p>
          <a:p>
            <a:r>
              <a:rPr lang="en-US" altLang="zh-CN" sz="100"/>
              <a:t>System.</a:t>
            </a:r>
            <a:r>
              <a:rPr lang="en-US" altLang="zh-CN" sz="100" b="1" i="1"/>
              <a:t>out.println("</a:t>
            </a:r>
            <a:r>
              <a:rPr lang="zh-CN" altLang="en-US" sz="100" b="1" i="1"/>
              <a:t>一共有</a:t>
            </a:r>
            <a:r>
              <a:rPr lang="en-US" altLang="zh-CN" sz="100" b="1" i="1"/>
              <a:t>"</a:t>
            </a:r>
            <a:r>
              <a:rPr lang="zh-CN" altLang="en-US" sz="100" b="1" i="1"/>
              <a:t> </a:t>
            </a:r>
            <a:r>
              <a:rPr lang="en-US" altLang="zh-CN" sz="100" b="1" i="1"/>
              <a:t>+ count + "</a:t>
            </a:r>
            <a:r>
              <a:rPr lang="zh-CN" altLang="en-US" sz="100" b="1" i="1"/>
              <a:t>种解法</a:t>
            </a:r>
            <a:r>
              <a:rPr lang="en-US" altLang="zh-CN" sz="100" b="1" i="1"/>
              <a:t>");</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en-US" altLang="zh-CN" sz="100"/>
              <a:t>     * n</a:t>
            </a:r>
            <a:r>
              <a:rPr lang="zh-CN" altLang="en-US" sz="100"/>
              <a:t>代表当前是第几个皇后 </a:t>
            </a:r>
            <a:r>
              <a:rPr lang="en-US" altLang="zh-CN" sz="100"/>
              <a:t>[n </a:t>
            </a:r>
            <a:r>
              <a:rPr lang="zh-CN" altLang="en-US" sz="100"/>
              <a:t>是从 </a:t>
            </a:r>
            <a:r>
              <a:rPr lang="en-US" altLang="zh-CN" sz="100"/>
              <a:t>0 </a:t>
            </a:r>
            <a:r>
              <a:rPr lang="zh-CN" altLang="en-US" sz="100"/>
              <a:t>开始算的，即</a:t>
            </a:r>
            <a:r>
              <a:rPr lang="en-US" altLang="zh-CN" sz="100"/>
              <a:t>0 </a:t>
            </a:r>
            <a:r>
              <a:rPr lang="zh-CN" altLang="en-US" sz="100"/>
              <a:t>表示第一个皇后</a:t>
            </a:r>
            <a:r>
              <a:rPr lang="en-US" altLang="zh-CN" sz="100"/>
              <a:t>, </a:t>
            </a:r>
            <a:r>
              <a:rPr lang="zh-CN" altLang="en-US" sz="100"/>
              <a:t>同时</a:t>
            </a:r>
            <a:r>
              <a:rPr lang="en-US" altLang="zh-CN" sz="100"/>
              <a:t>n</a:t>
            </a:r>
            <a:r>
              <a:rPr lang="zh-CN" altLang="en-US" sz="100"/>
              <a:t>也表示第几行</a:t>
            </a:r>
            <a:r>
              <a:rPr lang="en-US" altLang="zh-CN" sz="100"/>
              <a:t>]</a:t>
            </a:r>
            <a:endParaRPr lang="en-US" altLang="zh-CN" sz="100"/>
          </a:p>
          <a:p>
            <a:r>
              <a:rPr lang="zh-CN" altLang="en-US" sz="100"/>
              <a:t>     * 即 第</a:t>
            </a:r>
            <a:r>
              <a:rPr lang="en-US" altLang="zh-CN" sz="100"/>
              <a:t>1</a:t>
            </a:r>
            <a:r>
              <a:rPr lang="zh-CN" altLang="en-US" sz="100"/>
              <a:t>行是第一个皇后</a:t>
            </a:r>
            <a:r>
              <a:rPr lang="en-US" altLang="zh-CN" sz="100"/>
              <a:t>(n=0)</a:t>
            </a:r>
            <a:r>
              <a:rPr lang="zh-CN" altLang="en-US" sz="100"/>
              <a:t>，第</a:t>
            </a:r>
            <a:r>
              <a:rPr lang="en-US" altLang="zh-CN" sz="100"/>
              <a:t>2</a:t>
            </a:r>
            <a:r>
              <a:rPr lang="zh-CN" altLang="en-US" sz="100"/>
              <a:t>行是第二个皇后</a:t>
            </a:r>
            <a:r>
              <a:rPr lang="en-US" altLang="zh-CN" sz="100"/>
              <a:t>(n=1), </a:t>
            </a:r>
            <a:r>
              <a:rPr lang="zh-CN" altLang="en-US" sz="100"/>
              <a:t>第</a:t>
            </a:r>
            <a:r>
              <a:rPr lang="en-US" altLang="zh-CN" sz="100"/>
              <a:t>8</a:t>
            </a:r>
            <a:r>
              <a:rPr lang="zh-CN" altLang="en-US" sz="100"/>
              <a:t>行是第</a:t>
            </a:r>
            <a:r>
              <a:rPr lang="en-US" altLang="zh-CN" sz="100"/>
              <a:t>8</a:t>
            </a:r>
            <a:r>
              <a:rPr lang="zh-CN" altLang="en-US" sz="100"/>
              <a:t>个皇后</a:t>
            </a:r>
            <a:r>
              <a:rPr lang="en-US" altLang="zh-CN" sz="100"/>
              <a:t>(n=7)</a:t>
            </a:r>
            <a:r>
              <a:rPr lang="zh-CN" altLang="en-US" sz="100"/>
              <a:t>，如果遍历到第</a:t>
            </a:r>
            <a:r>
              <a:rPr lang="en-US" altLang="zh-CN" sz="100"/>
              <a:t>9</a:t>
            </a:r>
            <a:r>
              <a:rPr lang="zh-CN" altLang="en-US" sz="100"/>
              <a:t>行</a:t>
            </a:r>
            <a:r>
              <a:rPr lang="en-US" altLang="zh-CN" sz="100"/>
              <a:t>(n=8)</a:t>
            </a:r>
            <a:r>
              <a:rPr lang="zh-CN" altLang="en-US" sz="100"/>
              <a:t>，说明</a:t>
            </a:r>
            <a:endParaRPr lang="zh-CN" altLang="en-US" sz="100"/>
          </a:p>
          <a:p>
            <a:r>
              <a:rPr lang="zh-CN" altLang="en-US" sz="100"/>
              <a:t>     * 皇后全部放置好了</a:t>
            </a:r>
            <a:r>
              <a:rPr lang="en-US" altLang="zh-CN" sz="100"/>
              <a:t>, </a:t>
            </a:r>
            <a:r>
              <a:rPr lang="zh-CN" altLang="en-US" sz="100"/>
              <a:t>就相应的得到了一种解法</a:t>
            </a:r>
            <a:r>
              <a:rPr lang="en-US" altLang="zh-CN" sz="100"/>
              <a:t>... </a:t>
            </a:r>
            <a:endParaRPr lang="en-US" altLang="zh-CN" sz="100"/>
          </a:p>
          <a:p>
            <a:r>
              <a:rPr lang="zh-CN" altLang="en-US" sz="100"/>
              <a:t>     * 然后回溯 ，又将第一个皇后，放置第</a:t>
            </a:r>
            <a:r>
              <a:rPr lang="en-US" altLang="zh-CN" sz="100"/>
              <a:t>1</a:t>
            </a:r>
            <a:r>
              <a:rPr lang="zh-CN" altLang="en-US" sz="100"/>
              <a:t>行的第</a:t>
            </a:r>
            <a:r>
              <a:rPr lang="en-US" altLang="zh-CN" sz="100"/>
              <a:t>2</a:t>
            </a:r>
            <a:r>
              <a:rPr lang="zh-CN" altLang="en-US" sz="100"/>
              <a:t>列</a:t>
            </a:r>
            <a:r>
              <a:rPr lang="en-US" altLang="zh-CN" sz="100"/>
              <a:t>...</a:t>
            </a:r>
            <a:endParaRPr lang="en-US" altLang="zh-CN" sz="100"/>
          </a:p>
          <a:p>
            <a:r>
              <a:rPr lang="en-US" altLang="zh-CN" sz="100"/>
              <a:t>     * </a:t>
            </a:r>
            <a:r>
              <a:rPr lang="en-US" altLang="zh-CN" sz="100" b="1"/>
              <a:t>@param n</a:t>
            </a:r>
            <a:endParaRPr lang="en-US" altLang="zh-CN" sz="100" b="1"/>
          </a:p>
          <a:p>
            <a:r>
              <a:rPr lang="zh-CN" altLang="en-US" sz="100"/>
              <a:t>     * 皇后</a:t>
            </a:r>
            <a:r>
              <a:rPr lang="en-US" altLang="zh-CN" sz="100"/>
              <a:t>n</a:t>
            </a:r>
            <a:r>
              <a:rPr lang="zh-CN" altLang="en-US" sz="100"/>
              <a:t>在</a:t>
            </a:r>
            <a:r>
              <a:rPr lang="en-US" altLang="zh-CN" sz="100"/>
              <a:t>array[n]</a:t>
            </a:r>
            <a:r>
              <a:rPr lang="zh-CN" altLang="en-US" sz="100"/>
              <a:t>列</a:t>
            </a:r>
            <a:endParaRPr lang="zh-CN" altLang="en-US" sz="100"/>
          </a:p>
          <a:p>
            <a:r>
              <a:rPr lang="zh-CN" altLang="en-US" sz="100"/>
              <a:t>     *</a:t>
            </a:r>
            <a:r>
              <a:rPr lang="en-US" altLang="zh-CN" sz="100"/>
              <a:t>/</a:t>
            </a:r>
            <a:endParaRPr lang="en-US" altLang="zh-CN" sz="100"/>
          </a:p>
          <a:p>
            <a:r>
              <a:rPr lang="en-US" altLang="zh-CN" sz="100"/>
              <a:t>    </a:t>
            </a:r>
            <a:r>
              <a:rPr lang="en-US" altLang="zh-CN" sz="100" b="1"/>
              <a:t>private void check(int n) {</a:t>
            </a:r>
            <a:endParaRPr lang="en-US" altLang="zh-CN" sz="100" b="1"/>
          </a:p>
          <a:p>
            <a:r>
              <a:rPr lang="zh-CN" altLang="en-US" sz="100"/>
              <a:t>        </a:t>
            </a:r>
            <a:r>
              <a:rPr lang="en-US" altLang="zh-CN" sz="100"/>
              <a:t>//</a:t>
            </a:r>
            <a:r>
              <a:rPr lang="zh-CN" altLang="en-US" sz="100"/>
              <a:t>终止条件是最后一行已经摆完，</a:t>
            </a:r>
            <a:endParaRPr lang="zh-CN" altLang="en-US" sz="100"/>
          </a:p>
          <a:p>
            <a:r>
              <a:rPr lang="zh-CN" altLang="en-US" sz="100"/>
              <a:t>    </a:t>
            </a:r>
            <a:r>
              <a:rPr lang="en-US" altLang="zh-CN" sz="100"/>
              <a:t>//</a:t>
            </a:r>
            <a:r>
              <a:rPr lang="zh-CN" altLang="en-US" sz="100"/>
              <a:t>由于每摆一步都会校验是否有冲突，</a:t>
            </a:r>
            <a:endParaRPr lang="zh-CN" altLang="en-US" sz="100"/>
          </a:p>
          <a:p>
            <a:r>
              <a:rPr lang="zh-CN" altLang="en-US" sz="100"/>
              <a:t>    </a:t>
            </a:r>
            <a:r>
              <a:rPr lang="en-US" altLang="zh-CN" sz="100"/>
              <a:t>//</a:t>
            </a:r>
            <a:r>
              <a:rPr lang="zh-CN" altLang="en-US" sz="100"/>
              <a:t>所以只要最后一行摆完，说明已经得到了一个正确解</a:t>
            </a:r>
            <a:endParaRPr lang="zh-CN" altLang="en-US" sz="100"/>
          </a:p>
          <a:p>
            <a:r>
              <a:rPr lang="en-US" altLang="zh-CN" sz="100"/>
              <a:t>        </a:t>
            </a:r>
            <a:r>
              <a:rPr lang="en-US" altLang="zh-CN" sz="100" b="1"/>
              <a:t>if (n == max) {</a:t>
            </a:r>
            <a:endParaRPr lang="en-US" altLang="zh-CN" sz="100" b="1"/>
          </a:p>
          <a:p>
            <a:r>
              <a:rPr lang="en-US" altLang="zh-CN" sz="100"/>
              <a:t>            print();</a:t>
            </a:r>
            <a:endParaRPr lang="en-US" altLang="zh-CN" sz="100"/>
          </a:p>
          <a:p>
            <a:r>
              <a:rPr lang="en-US" altLang="zh-CN" sz="100"/>
              <a:t>            </a:t>
            </a:r>
            <a:r>
              <a:rPr lang="en-US" altLang="zh-CN" sz="100" b="1"/>
              <a:t>return;</a:t>
            </a:r>
            <a:endParaRPr lang="en-US" altLang="zh-CN" sz="100" b="1"/>
          </a:p>
          <a:p>
            <a:r>
              <a:rPr lang="zh-CN" altLang="en-US" sz="100"/>
              <a:t>        </a:t>
            </a:r>
            <a:r>
              <a:rPr lang="en-US" altLang="zh-CN" sz="100"/>
              <a:t>}</a:t>
            </a:r>
            <a:endParaRPr lang="en-US" altLang="zh-CN" sz="100"/>
          </a:p>
          <a:p>
            <a:r>
              <a:rPr lang="zh-CN" altLang="en-US" sz="100"/>
              <a:t>        </a:t>
            </a:r>
            <a:r>
              <a:rPr lang="en-US" altLang="zh-CN" sz="100"/>
              <a:t>//</a:t>
            </a:r>
            <a:r>
              <a:rPr lang="zh-CN" altLang="en-US" sz="100"/>
              <a:t>将第</a:t>
            </a:r>
            <a:r>
              <a:rPr lang="en-US" altLang="zh-CN" sz="100"/>
              <a:t>n</a:t>
            </a:r>
            <a:r>
              <a:rPr lang="zh-CN" altLang="en-US" sz="100"/>
              <a:t>个皇后从</a:t>
            </a:r>
            <a:r>
              <a:rPr lang="en-US" altLang="zh-CN" sz="100"/>
              <a:t>.</a:t>
            </a:r>
            <a:r>
              <a:rPr lang="zh-CN" altLang="en-US" sz="100"/>
              <a:t>第一列开始放值，然后判断是否和本行本列本斜线有冲突，如果</a:t>
            </a:r>
            <a:r>
              <a:rPr lang="en-US" altLang="zh-CN" sz="100"/>
              <a:t>OK</a:t>
            </a:r>
            <a:r>
              <a:rPr lang="zh-CN" altLang="en-US" sz="100"/>
              <a:t>，就进入下一行的逻辑</a:t>
            </a:r>
            <a:endParaRPr lang="zh-CN" altLang="en-US" sz="100"/>
          </a:p>
          <a:p>
            <a:r>
              <a:rPr lang="en-US" altLang="zh-CN" sz="100"/>
              <a:t>        </a:t>
            </a:r>
            <a:r>
              <a:rPr lang="en-US" altLang="zh-CN" sz="100" b="1"/>
              <a:t>for (int i = 0; i &lt; max; i++) {</a:t>
            </a:r>
            <a:endParaRPr lang="en-US" altLang="zh-CN" sz="100" b="1"/>
          </a:p>
          <a:p>
            <a:r>
              <a:rPr lang="en-US" altLang="zh-CN" sz="100"/>
              <a:t>            array[n] = i; //</a:t>
            </a:r>
            <a:r>
              <a:rPr lang="zh-CN" altLang="en-US" sz="100"/>
              <a:t>先将第一个皇后放置第一行的第一列 </a:t>
            </a:r>
            <a:r>
              <a:rPr lang="en-US" altLang="zh-CN" sz="100"/>
              <a:t>array[0] = 0</a:t>
            </a:r>
            <a:endParaRPr lang="en-US" altLang="zh-CN" sz="100"/>
          </a:p>
          <a:p>
            <a:r>
              <a:rPr lang="en-US" altLang="zh-CN" sz="100"/>
              <a:t>            </a:t>
            </a:r>
            <a:r>
              <a:rPr lang="en-US" altLang="zh-CN" sz="100" b="1"/>
              <a:t>if (judge(n)) {  // </a:t>
            </a:r>
            <a:r>
              <a:rPr lang="zh-CN" altLang="en-US" sz="100" b="1"/>
              <a:t>如果 该皇后没有和其它皇后冲突</a:t>
            </a:r>
            <a:endParaRPr lang="zh-CN" altLang="en-US" sz="100" b="1"/>
          </a:p>
          <a:p>
            <a:r>
              <a:rPr lang="en-US" altLang="zh-CN" sz="100"/>
              <a:t>                check(n + 1); // </a:t>
            </a:r>
            <a:r>
              <a:rPr lang="zh-CN" altLang="en-US" sz="100"/>
              <a:t>放第二个皇后，因为是递归，因此大家可以思考，第二个皇后是从 第二行的第</a:t>
            </a:r>
            <a:r>
              <a:rPr lang="en-US" altLang="zh-CN" sz="100"/>
              <a:t>1</a:t>
            </a:r>
            <a:r>
              <a:rPr lang="zh-CN" altLang="en-US" sz="100"/>
              <a:t>列开始放</a:t>
            </a:r>
            <a:endParaRPr lang="zh-CN" altLang="en-US"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zh-CN" altLang="en-US" sz="100"/>
              <a:t>    </a:t>
            </a:r>
            <a:endParaRPr lang="zh-CN" altLang="en-US" sz="100"/>
          </a:p>
          <a:p>
            <a:r>
              <a:rPr lang="zh-CN" altLang="en-US" sz="100"/>
              <a:t>    </a:t>
            </a:r>
            <a:r>
              <a:rPr lang="en-US" altLang="zh-CN" sz="100"/>
              <a:t>/**</a:t>
            </a:r>
            <a:endParaRPr lang="en-US" altLang="zh-CN" sz="100"/>
          </a:p>
          <a:p>
            <a:r>
              <a:rPr lang="zh-CN" altLang="en-US" sz="100"/>
              <a:t>     * 查看</a:t>
            </a:r>
            <a:r>
              <a:rPr lang="en-US" altLang="zh-CN" sz="100"/>
              <a:t>n</a:t>
            </a:r>
            <a:r>
              <a:rPr lang="zh-CN" altLang="en-US" sz="100"/>
              <a:t>皇后是否满足约束条件</a:t>
            </a:r>
            <a:r>
              <a:rPr lang="en-US" altLang="zh-CN" sz="100"/>
              <a:t>(</a:t>
            </a:r>
            <a:r>
              <a:rPr lang="zh-CN" altLang="en-US" sz="100"/>
              <a:t>即：检查皇后</a:t>
            </a:r>
            <a:r>
              <a:rPr lang="en-US" altLang="zh-CN" sz="100"/>
              <a:t>n</a:t>
            </a:r>
            <a:r>
              <a:rPr lang="zh-CN" altLang="en-US" sz="100"/>
              <a:t>是否会发生冲突</a:t>
            </a:r>
            <a:r>
              <a:rPr lang="en-US" altLang="zh-CN" sz="100"/>
              <a:t>) </a:t>
            </a:r>
            <a:endParaRPr lang="en-US" altLang="zh-CN" sz="100"/>
          </a:p>
          <a:p>
            <a:r>
              <a:rPr lang="zh-CN" altLang="en-US" sz="100"/>
              <a:t>     * 如果冲突，返回 </a:t>
            </a:r>
            <a:r>
              <a:rPr lang="en-US" altLang="zh-CN" sz="100"/>
              <a:t>false , </a:t>
            </a:r>
            <a:r>
              <a:rPr lang="zh-CN" altLang="en-US" sz="100"/>
              <a:t>如果不冲突返回</a:t>
            </a:r>
            <a:r>
              <a:rPr lang="en-US" altLang="zh-CN" sz="100"/>
              <a:t>true</a:t>
            </a:r>
            <a:endParaRPr lang="en-US" altLang="zh-CN" sz="100"/>
          </a:p>
          <a:p>
            <a:r>
              <a:rPr lang="zh-CN" altLang="en-US" sz="100"/>
              <a:t>     * </a:t>
            </a:r>
            <a:r>
              <a:rPr lang="en-US" altLang="zh-CN" sz="100"/>
              <a:t>0 4 7 5 2 6 1 3 </a:t>
            </a:r>
            <a:endParaRPr lang="en-US" altLang="zh-CN" sz="100"/>
          </a:p>
          <a:p>
            <a:r>
              <a:rPr lang="en-US" altLang="zh-CN" sz="100"/>
              <a:t>     * </a:t>
            </a:r>
            <a:r>
              <a:rPr lang="en-US" altLang="zh-CN" sz="100" b="1"/>
              <a:t>@param n</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private boolean judge(int n) {</a:t>
            </a:r>
            <a:endParaRPr lang="en-US" altLang="zh-CN" sz="100" b="1"/>
          </a:p>
          <a:p>
            <a:r>
              <a:rPr lang="en-US" altLang="zh-CN" sz="100"/>
              <a:t>        </a:t>
            </a:r>
            <a:r>
              <a:rPr lang="en-US" altLang="zh-CN" sz="100" b="1"/>
              <a:t>for (int i = 0; i &lt; n; i++) {</a:t>
            </a:r>
            <a:endParaRPr lang="en-US" altLang="zh-CN" sz="100" b="1"/>
          </a:p>
          <a:p>
            <a:r>
              <a:rPr lang="zh-CN" altLang="en-US" sz="100"/>
              <a:t>        </a:t>
            </a:r>
            <a:r>
              <a:rPr lang="en-US" altLang="zh-CN" sz="100"/>
              <a:t>//</a:t>
            </a:r>
            <a:r>
              <a:rPr lang="zh-CN" altLang="en-US" sz="100"/>
              <a:t>说明</a:t>
            </a:r>
            <a:r>
              <a:rPr lang="en-US" altLang="zh-CN" sz="100"/>
              <a:t>: </a:t>
            </a:r>
            <a:endParaRPr lang="en-US" altLang="zh-CN" sz="100"/>
          </a:p>
          <a:p>
            <a:r>
              <a:rPr lang="en-US" altLang="zh-CN" sz="100"/>
              <a:t>        //1. array[i] == array[n] </a:t>
            </a:r>
            <a:r>
              <a:rPr lang="zh-CN" altLang="en-US" sz="100"/>
              <a:t>判断 是不是在同一列</a:t>
            </a:r>
            <a:endParaRPr lang="zh-CN" altLang="en-US" sz="100"/>
          </a:p>
          <a:p>
            <a:r>
              <a:rPr lang="en-US" altLang="zh-CN" sz="100"/>
              <a:t>        //2. Math.abs(n - i) == Math.abs(array[n] - array[i]) </a:t>
            </a:r>
            <a:r>
              <a:rPr lang="zh-CN" altLang="en-US" sz="100"/>
              <a:t>判断是不是在同一条斜线</a:t>
            </a:r>
            <a:endParaRPr lang="zh-CN" altLang="en-US" sz="100"/>
          </a:p>
          <a:p>
            <a:r>
              <a:rPr lang="zh-CN" altLang="en-US" sz="100"/>
              <a:t>        </a:t>
            </a:r>
            <a:r>
              <a:rPr lang="en-US" altLang="zh-CN" sz="100"/>
              <a:t>//3. </a:t>
            </a:r>
            <a:r>
              <a:rPr lang="zh-CN" altLang="en-US" sz="100"/>
              <a:t>不用判断是不是在同一行，因为我们每放一个皇后，行是递增的</a:t>
            </a:r>
            <a:r>
              <a:rPr lang="en-US" altLang="zh-CN" sz="100"/>
              <a:t>.</a:t>
            </a:r>
            <a:endParaRPr lang="en-US" altLang="zh-CN" sz="100"/>
          </a:p>
          <a:p>
            <a:r>
              <a:rPr lang="en-US" altLang="zh-CN" sz="100"/>
              <a:t>            </a:t>
            </a:r>
            <a:r>
              <a:rPr lang="en-US" altLang="zh-CN" sz="100" b="1"/>
              <a:t>if (array[i] == array[n] || Math.</a:t>
            </a:r>
            <a:r>
              <a:rPr lang="en-US" altLang="zh-CN" sz="100" b="1" i="1"/>
              <a:t>abs(n - i) == Math.abs(array[n] - array[i])) {</a:t>
            </a:r>
            <a:endParaRPr lang="en-US" altLang="zh-CN" sz="100" b="1" i="1"/>
          </a:p>
          <a:p>
            <a:r>
              <a:rPr lang="en-US" altLang="zh-CN" sz="100"/>
              <a:t>                </a:t>
            </a:r>
            <a:r>
              <a:rPr lang="en-US" altLang="zh-CN" sz="100" b="1"/>
              <a:t>return false;</a:t>
            </a:r>
            <a:endParaRPr lang="en-US" altLang="zh-CN" sz="100" b="1"/>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true;</a:t>
            </a:r>
            <a:endParaRPr lang="en-US" altLang="zh-CN" sz="100" b="1"/>
          </a:p>
          <a:p>
            <a:r>
              <a:rPr lang="zh-CN" altLang="en-US" sz="100"/>
              <a:t>    </a:t>
            </a:r>
            <a:r>
              <a:rPr lang="en-US" altLang="zh-CN" sz="100" smtClean="0"/>
              <a:t>}</a:t>
            </a:r>
            <a:endParaRPr lang="zh-CN" altLang="en-US" sz="100"/>
          </a:p>
          <a:p>
            <a:r>
              <a:rPr lang="zh-CN" altLang="en-US" sz="100"/>
              <a:t>    </a:t>
            </a:r>
            <a:r>
              <a:rPr lang="en-US" altLang="zh-CN" sz="100"/>
              <a:t>/**</a:t>
            </a:r>
            <a:endParaRPr lang="en-US" altLang="zh-CN" sz="100"/>
          </a:p>
          <a:p>
            <a:r>
              <a:rPr lang="zh-CN" altLang="en-US" sz="100"/>
              <a:t>     * 打印这个满足条件的八皇后的放置位置</a:t>
            </a:r>
            <a:endParaRPr lang="zh-CN" altLang="en-US" sz="100"/>
          </a:p>
          <a:p>
            <a:r>
              <a:rPr lang="zh-CN" altLang="en-US" sz="100"/>
              <a:t>     *</a:t>
            </a:r>
            <a:r>
              <a:rPr lang="en-US" altLang="zh-CN" sz="100"/>
              <a:t>/</a:t>
            </a:r>
            <a:endParaRPr lang="en-US" altLang="zh-CN" sz="100"/>
          </a:p>
          <a:p>
            <a:r>
              <a:rPr lang="en-US" altLang="zh-CN" sz="100"/>
              <a:t>    </a:t>
            </a:r>
            <a:r>
              <a:rPr lang="en-US" altLang="zh-CN" sz="100" b="1"/>
              <a:t>private void print()  {</a:t>
            </a:r>
            <a:endParaRPr lang="en-US" altLang="zh-CN" sz="100" b="1"/>
          </a:p>
          <a:p>
            <a:r>
              <a:rPr lang="en-US" altLang="zh-CN" sz="100"/>
              <a:t>    </a:t>
            </a:r>
            <a:r>
              <a:rPr lang="en-US" altLang="zh-CN" sz="100" i="1"/>
              <a:t>count++;</a:t>
            </a:r>
            <a:endParaRPr lang="en-US" altLang="zh-CN" sz="100" i="1"/>
          </a:p>
          <a:p>
            <a:r>
              <a:rPr lang="en-US" altLang="zh-CN" sz="100"/>
              <a:t>        </a:t>
            </a:r>
            <a:r>
              <a:rPr lang="en-US" altLang="zh-CN" sz="100" b="1"/>
              <a:t>for (int i = 0; i &lt; array.length; i++) {</a:t>
            </a:r>
            <a:endParaRPr lang="en-US" altLang="zh-CN" sz="100" b="1"/>
          </a:p>
          <a:p>
            <a:r>
              <a:rPr lang="en-US" altLang="zh-CN" sz="100"/>
              <a:t>            System.</a:t>
            </a:r>
            <a:r>
              <a:rPr lang="en-US" altLang="zh-CN" sz="100" b="1" i="1"/>
              <a:t>out.print(array[i] + " ");</a:t>
            </a:r>
            <a:endParaRPr lang="en-US" altLang="zh-CN" sz="100" b="1" i="1"/>
          </a:p>
          <a:p>
            <a:r>
              <a:rPr lang="zh-CN" altLang="en-US" sz="100"/>
              <a:t>        </a:t>
            </a:r>
            <a:r>
              <a:rPr lang="en-US" altLang="zh-CN" sz="100"/>
              <a:t>}</a:t>
            </a:r>
            <a:endParaRPr lang="en-US" altLang="zh-CN" sz="100"/>
          </a:p>
          <a:p>
            <a:r>
              <a:rPr lang="en-US" altLang="zh-CN" sz="100"/>
              <a:t>        System.</a:t>
            </a:r>
            <a:r>
              <a:rPr lang="en-US" altLang="zh-CN" sz="100" b="1" i="1"/>
              <a:t>out.println();</a:t>
            </a:r>
            <a:endParaRPr lang="en-US" altLang="zh-CN" sz="100" b="1" i="1"/>
          </a:p>
          <a:p>
            <a:r>
              <a:rPr lang="zh-CN" altLang="en-US" sz="100"/>
              <a:t>    </a:t>
            </a:r>
            <a:r>
              <a:rPr lang="en-US" altLang="zh-CN" sz="100" smtClean="0"/>
              <a:t>}</a:t>
            </a:r>
            <a:endParaRPr lang="zh-CN" altLang="en-US" sz="100"/>
          </a:p>
          <a:p>
            <a:r>
              <a:rPr lang="en-US" altLang="zh-CN" sz="100" smtClean="0"/>
              <a:t>}</a:t>
            </a:r>
            <a:endParaRPr lang="en-US" altLang="zh-CN" sz="10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排序</a:t>
            </a:r>
            <a:r>
              <a:rPr lang="zh-CN" altLang="en-US" sz="2400" b="1">
                <a:solidFill>
                  <a:schemeClr val="bg1">
                    <a:lumMod val="65000"/>
                  </a:schemeClr>
                </a:solidFill>
              </a:rPr>
              <a:t>算法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排</a:t>
            </a:r>
            <a:r>
              <a:rPr lang="zh-CN" altLang="en-US" sz="2200" b="1"/>
              <a:t>序算法的介绍</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pPr>
              <a:spcBef>
                <a:spcPct val="0"/>
              </a:spcBef>
            </a:pPr>
            <a:endParaRPr kumimoji="1" lang="zh-CN" altLang="en-US" sz="2000">
              <a:solidFill>
                <a:srgbClr val="0070C0"/>
              </a:solidFill>
              <a:latin typeface="+mn-ea"/>
            </a:endParaRPr>
          </a:p>
          <a:p>
            <a:r>
              <a:rPr kumimoji="1" lang="zh-CN" altLang="en-US">
                <a:latin typeface="+mn-ea"/>
              </a:rPr>
              <a:t>排</a:t>
            </a:r>
            <a:r>
              <a:rPr kumimoji="1" lang="zh-CN" altLang="en-US" smtClean="0">
                <a:latin typeface="+mn-ea"/>
              </a:rPr>
              <a:t>序也称排序算法</a:t>
            </a:r>
            <a:br>
              <a:rPr kumimoji="1" lang="en-US" altLang="zh-CN" smtClean="0">
                <a:latin typeface="+mn-ea"/>
              </a:rPr>
            </a:br>
            <a:r>
              <a:rPr kumimoji="1" lang="en-US" altLang="zh-CN" smtClean="0">
                <a:latin typeface="+mn-ea"/>
              </a:rPr>
              <a:t>(Sort </a:t>
            </a:r>
            <a:r>
              <a:rPr lang="en-US" altLang="zh-CN"/>
              <a:t>Algorithm</a:t>
            </a:r>
            <a:r>
              <a:rPr kumimoji="1" lang="en-US" altLang="zh-CN" smtClean="0">
                <a:latin typeface="+mn-ea"/>
              </a:rPr>
              <a:t>)</a:t>
            </a:r>
            <a:r>
              <a:rPr kumimoji="1" lang="zh-CN" altLang="en-US" smtClean="0">
                <a:latin typeface="+mn-ea"/>
              </a:rPr>
              <a:t>，</a:t>
            </a:r>
            <a:r>
              <a:rPr kumimoji="1" lang="zh-CN" altLang="en-US">
                <a:latin typeface="楷体_GB2312" pitchFamily="49" charset="-122"/>
                <a:ea typeface="楷体_GB2312" pitchFamily="49" charset="-122"/>
              </a:rPr>
              <a:t>排序是将</a:t>
            </a:r>
            <a:r>
              <a:rPr kumimoji="1" lang="zh-CN" altLang="en-US" smtClean="0">
                <a:latin typeface="楷体_GB2312" pitchFamily="49" charset="-122"/>
                <a:ea typeface="楷体_GB2312" pitchFamily="49" charset="-122"/>
              </a:rPr>
              <a:t>一</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组</a:t>
            </a:r>
            <a:r>
              <a:rPr kumimoji="1" lang="zh-CN" altLang="en-US">
                <a:latin typeface="楷体_GB2312" pitchFamily="49" charset="-122"/>
                <a:ea typeface="楷体_GB2312" pitchFamily="49" charset="-122"/>
              </a:rPr>
              <a:t>数据，依指定的顺序进行排</a:t>
            </a:r>
            <a:r>
              <a:rPr kumimoji="1" lang="zh-CN" altLang="en-US" smtClean="0">
                <a:latin typeface="楷体_GB2312" pitchFamily="49" charset="-122"/>
                <a:ea typeface="楷体_GB2312" pitchFamily="49" charset="-122"/>
              </a:rPr>
              <a:t>列</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的</a:t>
            </a:r>
            <a:r>
              <a:rPr kumimoji="1" lang="zh-CN" altLang="en-US">
                <a:latin typeface="楷体_GB2312" pitchFamily="49" charset="-122"/>
                <a:ea typeface="楷体_GB2312" pitchFamily="49" charset="-122"/>
              </a:rPr>
              <a:t>过程。</a:t>
            </a:r>
            <a:endParaRPr kumimoji="1" lang="zh-CN" altLang="en-US">
              <a:latin typeface="楷体_GB2312" pitchFamily="49" charset="-122"/>
              <a:ea typeface="楷体_GB2312" pitchFamily="49" charset="-122"/>
            </a:endParaRPr>
          </a:p>
          <a:p>
            <a:r>
              <a:rPr kumimoji="1" lang="zh-CN" altLang="en-US" b="1" smtClean="0">
                <a:latin typeface="楷体_GB2312" pitchFamily="49" charset="-122"/>
                <a:ea typeface="楷体_GB2312" pitchFamily="49" charset="-122"/>
              </a:rPr>
              <a:t>排</a:t>
            </a:r>
            <a:r>
              <a:rPr kumimoji="1" lang="zh-CN" altLang="en-US" b="1">
                <a:latin typeface="楷体_GB2312" pitchFamily="49" charset="-122"/>
                <a:ea typeface="楷体_GB2312" pitchFamily="49" charset="-122"/>
              </a:rPr>
              <a:t>序的分类：</a:t>
            </a:r>
            <a:endParaRPr kumimoji="1" lang="zh-CN" altLang="en-US" b="1">
              <a:latin typeface="楷体_GB2312" pitchFamily="49" charset="-122"/>
              <a:ea typeface="楷体_GB2312" pitchFamily="49" charset="-122"/>
            </a:endParaRPr>
          </a:p>
          <a:p>
            <a:r>
              <a:rPr kumimoji="1" lang="en-US" altLang="zh-CN" smtClean="0">
                <a:latin typeface="楷体_GB2312" pitchFamily="49" charset="-122"/>
                <a:ea typeface="楷体_GB2312" pitchFamily="49" charset="-122"/>
              </a:rPr>
              <a:t>1) </a:t>
            </a:r>
            <a:r>
              <a:rPr kumimoji="1" lang="zh-CN" altLang="en-US" smtClean="0">
                <a:latin typeface="楷体_GB2312" pitchFamily="49" charset="-122"/>
                <a:ea typeface="楷体_GB2312" pitchFamily="49" charset="-122"/>
              </a:rPr>
              <a:t>内</a:t>
            </a:r>
            <a:r>
              <a:rPr kumimoji="1" lang="zh-CN" altLang="en-US">
                <a:latin typeface="楷体_GB2312" pitchFamily="49" charset="-122"/>
                <a:ea typeface="楷体_GB2312" pitchFamily="49" charset="-122"/>
              </a:rPr>
              <a:t>部排序</a:t>
            </a:r>
            <a:r>
              <a:rPr kumimoji="1" lang="en-US" altLang="zh-CN">
                <a:latin typeface="楷体_GB2312" pitchFamily="49" charset="-122"/>
                <a:ea typeface="楷体_GB2312" pitchFamily="49" charset="-122"/>
              </a:rPr>
              <a:t>:</a:t>
            </a:r>
            <a:endParaRPr kumimoji="1" lang="en-US" altLang="zh-CN">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指</a:t>
            </a:r>
            <a:r>
              <a:rPr kumimoji="1" lang="zh-CN" altLang="en-US">
                <a:latin typeface="楷体_GB2312" pitchFamily="49" charset="-122"/>
                <a:ea typeface="楷体_GB2312" pitchFamily="49" charset="-122"/>
              </a:rPr>
              <a:t>将需要处理的所有数据都加</a:t>
            </a:r>
            <a:r>
              <a:rPr kumimoji="1" lang="zh-CN" altLang="en-US" smtClean="0">
                <a:latin typeface="楷体_GB2312" pitchFamily="49" charset="-122"/>
                <a:ea typeface="楷体_GB2312" pitchFamily="49" charset="-122"/>
              </a:rPr>
              <a:t>载</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到</a:t>
            </a:r>
            <a:r>
              <a:rPr kumimoji="1" lang="zh-CN" altLang="en-US">
                <a:latin typeface="楷体_GB2312" pitchFamily="49" charset="-122"/>
                <a:ea typeface="楷体_GB2312" pitchFamily="49" charset="-122"/>
              </a:rPr>
              <a:t>内部存储器中进行排序。</a:t>
            </a:r>
            <a:endParaRPr kumimoji="1" lang="zh-CN" altLang="en-US">
              <a:latin typeface="楷体_GB2312" pitchFamily="49" charset="-122"/>
              <a:ea typeface="楷体_GB2312" pitchFamily="49" charset="-122"/>
            </a:endParaRPr>
          </a:p>
          <a:p>
            <a:r>
              <a:rPr kumimoji="1" lang="en-US" altLang="zh-CN" smtClean="0">
                <a:latin typeface="楷体_GB2312" pitchFamily="49" charset="-122"/>
                <a:ea typeface="楷体_GB2312" pitchFamily="49" charset="-122"/>
              </a:rPr>
              <a:t>2</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外部排序法：</a:t>
            </a:r>
            <a:endParaRPr kumimoji="1" lang="zh-CN" altLang="en-US">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数</a:t>
            </a:r>
            <a:r>
              <a:rPr kumimoji="1" lang="zh-CN" altLang="en-US">
                <a:latin typeface="楷体_GB2312" pitchFamily="49" charset="-122"/>
                <a:ea typeface="楷体_GB2312" pitchFamily="49" charset="-122"/>
              </a:rPr>
              <a:t>据量过大，无法全部加载到</a:t>
            </a:r>
            <a:r>
              <a:rPr kumimoji="1" lang="zh-CN" altLang="en-US" smtClean="0">
                <a:latin typeface="楷体_GB2312" pitchFamily="49" charset="-122"/>
                <a:ea typeface="楷体_GB2312" pitchFamily="49" charset="-122"/>
              </a:rPr>
              <a:t>内</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存</a:t>
            </a:r>
            <a:r>
              <a:rPr kumimoji="1" lang="zh-CN" altLang="en-US">
                <a:latin typeface="楷体_GB2312" pitchFamily="49" charset="-122"/>
                <a:ea typeface="楷体_GB2312" pitchFamily="49" charset="-122"/>
              </a:rPr>
              <a:t>中，需要借助外部存储进</a:t>
            </a:r>
            <a:r>
              <a:rPr kumimoji="1" lang="zh-CN" altLang="en-US" smtClean="0">
                <a:latin typeface="楷体_GB2312" pitchFamily="49" charset="-122"/>
                <a:ea typeface="楷体_GB2312" pitchFamily="49" charset="-122"/>
              </a:rPr>
              <a:t>行</a:t>
            </a:r>
            <a:endParaRPr kumimoji="1" lang="zh-CN" altLang="en-US">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排</a:t>
            </a:r>
            <a:r>
              <a:rPr kumimoji="1" lang="zh-CN" altLang="en-US">
                <a:latin typeface="楷体_GB2312" pitchFamily="49" charset="-122"/>
                <a:ea typeface="楷体_GB2312" pitchFamily="49" charset="-122"/>
              </a:rPr>
              <a:t>序</a:t>
            </a:r>
            <a:r>
              <a:rPr kumimoji="1" lang="zh-CN" altLang="en-US" smtClean="0">
                <a:latin typeface="楷体_GB2312" pitchFamily="49" charset="-122"/>
                <a:ea typeface="楷体_GB2312" pitchFamily="49" charset="-122"/>
              </a:rPr>
              <a:t>。</a:t>
            </a:r>
            <a:endParaRPr kumimoji="1" lang="en-US" altLang="zh-CN">
              <a:latin typeface="楷体_GB2312" pitchFamily="49" charset="-122"/>
              <a:ea typeface="楷体_GB2312" pitchFamily="49" charset="-122"/>
            </a:endParaRPr>
          </a:p>
          <a:p>
            <a:r>
              <a:rPr kumimoji="1" lang="en-US" altLang="zh-CN" b="1" smtClean="0">
                <a:latin typeface="+mn-ea"/>
                <a:ea typeface="楷体_GB2312" pitchFamily="49" charset="-122"/>
              </a:rPr>
              <a:t>3) </a:t>
            </a:r>
            <a:r>
              <a:rPr kumimoji="1" lang="zh-CN" altLang="en-US" b="1" smtClean="0">
                <a:latin typeface="+mn-ea"/>
              </a:rPr>
              <a:t>常见的排序算法分类</a:t>
            </a:r>
            <a:r>
              <a:rPr kumimoji="1" lang="en-US" altLang="zh-CN" b="1" smtClean="0">
                <a:latin typeface="+mn-ea"/>
              </a:rPr>
              <a:t>(</a:t>
            </a:r>
            <a:r>
              <a:rPr kumimoji="1" lang="zh-CN" altLang="en-US" b="1" smtClean="0">
                <a:latin typeface="+mn-ea"/>
              </a:rPr>
              <a:t>见</a:t>
            </a:r>
            <a:r>
              <a:rPr kumimoji="1" lang="zh-CN" altLang="en-US" b="1">
                <a:latin typeface="+mn-ea"/>
              </a:rPr>
              <a:t>右</a:t>
            </a:r>
            <a:r>
              <a:rPr kumimoji="1" lang="zh-CN" altLang="en-US" b="1" smtClean="0">
                <a:latin typeface="+mn-ea"/>
              </a:rPr>
              <a:t>图</a:t>
            </a:r>
            <a:r>
              <a:rPr kumimoji="1" lang="en-US" altLang="zh-CN" b="1" smtClean="0">
                <a:latin typeface="+mn-ea"/>
              </a:rPr>
              <a:t>):</a:t>
            </a:r>
            <a:endParaRPr kumimoji="1" lang="en-US" altLang="zh-CN" b="1" smtClean="0">
              <a:latin typeface="+mn-ea"/>
            </a:endParaRPr>
          </a:p>
        </p:txBody>
      </p:sp>
      <p:pic>
        <p:nvPicPr>
          <p:cNvPr id="90148" name="Picture 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6017" y="1726976"/>
            <a:ext cx="49149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8226821" y="4669898"/>
          <a:ext cx="576064" cy="496301"/>
        </p:xfrm>
        <a:graphic>
          <a:graphicData uri="http://schemas.openxmlformats.org/presentationml/2006/ole">
            <mc:AlternateContent xmlns:mc="http://schemas.openxmlformats.org/markup-compatibility/2006">
              <mc:Choice xmlns:v="urn:schemas-microsoft-com:vml" Requires="v">
                <p:oleObj spid="_x0000_s140370" name="包装程序外壳对象" showAsIcon="1" r:id="rId2" imgW="609600" imgH="523875" progId="Package">
                  <p:embed/>
                </p:oleObj>
              </mc:Choice>
              <mc:Fallback>
                <p:oleObj name="包装程序外壳对象" showAsIcon="1" r:id="rId2" imgW="609600" imgH="523875" progId="Package">
                  <p:embed/>
                  <p:pic>
                    <p:nvPicPr>
                      <p:cNvPr id="0" name="图片 140369"/>
                      <p:cNvPicPr/>
                      <p:nvPr/>
                    </p:nvPicPr>
                    <p:blipFill>
                      <a:blip r:embed="rId3"/>
                      <a:stretch>
                        <a:fillRect/>
                      </a:stretch>
                    </p:blipFill>
                    <p:spPr>
                      <a:xfrm>
                        <a:off x="8226821" y="4669898"/>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323987"/>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度</a:t>
            </a:r>
            <a:r>
              <a:rPr kumimoji="1" lang="zh-CN" altLang="en-US" sz="2000" b="1">
                <a:solidFill>
                  <a:srgbClr val="0070C0"/>
                </a:solidFill>
                <a:latin typeface="+mn-ea"/>
              </a:rPr>
              <a:t>量一个程</a:t>
            </a:r>
            <a:r>
              <a:rPr kumimoji="1" lang="zh-CN" altLang="en-US" sz="2000" b="1" smtClean="0">
                <a:solidFill>
                  <a:srgbClr val="0070C0"/>
                </a:solidFill>
                <a:latin typeface="+mn-ea"/>
              </a:rPr>
              <a:t>序</a:t>
            </a:r>
            <a:r>
              <a:rPr kumimoji="1" lang="en-US" altLang="zh-CN" sz="2000" b="1" smtClean="0">
                <a:solidFill>
                  <a:srgbClr val="0070C0"/>
                </a:solidFill>
                <a:latin typeface="+mn-ea"/>
              </a:rPr>
              <a:t>(</a:t>
            </a:r>
            <a:r>
              <a:rPr kumimoji="1" lang="zh-CN" altLang="en-US" sz="2000" b="1" smtClean="0">
                <a:solidFill>
                  <a:srgbClr val="0070C0"/>
                </a:solidFill>
                <a:latin typeface="+mn-ea"/>
              </a:rPr>
              <a:t>算法</a:t>
            </a:r>
            <a:r>
              <a:rPr kumimoji="1" lang="en-US" altLang="zh-CN" sz="2000" b="1" smtClean="0">
                <a:solidFill>
                  <a:srgbClr val="0070C0"/>
                </a:solidFill>
                <a:latin typeface="+mn-ea"/>
              </a:rPr>
              <a:t>)</a:t>
            </a:r>
            <a:r>
              <a:rPr kumimoji="1" lang="zh-CN" altLang="en-US" sz="2000" b="1" smtClean="0">
                <a:solidFill>
                  <a:srgbClr val="0070C0"/>
                </a:solidFill>
                <a:latin typeface="+mn-ea"/>
              </a:rPr>
              <a:t>执</a:t>
            </a:r>
            <a:r>
              <a:rPr kumimoji="1" lang="zh-CN" altLang="en-US" sz="2000" b="1">
                <a:solidFill>
                  <a:srgbClr val="0070C0"/>
                </a:solidFill>
                <a:latin typeface="+mn-ea"/>
              </a:rPr>
              <a:t>行时</a:t>
            </a:r>
            <a:r>
              <a:rPr kumimoji="1" lang="zh-CN" altLang="en-US" sz="2000" b="1" smtClean="0">
                <a:solidFill>
                  <a:srgbClr val="0070C0"/>
                </a:solidFill>
                <a:latin typeface="+mn-ea"/>
              </a:rPr>
              <a:t>间</a:t>
            </a:r>
            <a:r>
              <a:rPr kumimoji="1" lang="zh-CN" altLang="en-US" sz="2000" b="1">
                <a:solidFill>
                  <a:srgbClr val="0070C0"/>
                </a:solidFill>
                <a:latin typeface="+mn-ea"/>
              </a:rPr>
              <a:t>的</a:t>
            </a:r>
            <a:r>
              <a:rPr kumimoji="1" lang="zh-CN" altLang="en-US" sz="2000" b="1" smtClean="0">
                <a:solidFill>
                  <a:srgbClr val="0070C0"/>
                </a:solidFill>
                <a:latin typeface="+mn-ea"/>
              </a:rPr>
              <a:t>两</a:t>
            </a:r>
            <a:r>
              <a:rPr kumimoji="1" lang="zh-CN" altLang="en-US" sz="2000" b="1">
                <a:solidFill>
                  <a:srgbClr val="0070C0"/>
                </a:solidFill>
                <a:latin typeface="+mn-ea"/>
              </a:rPr>
              <a:t>种方法</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marL="342900" indent="-342900">
              <a:spcBef>
                <a:spcPct val="0"/>
              </a:spcBef>
              <a:buAutoNum type="arabicParenR"/>
            </a:pPr>
            <a:r>
              <a:rPr lang="zh-CN" altLang="en-US" smtClean="0"/>
              <a:t>事</a:t>
            </a:r>
            <a:r>
              <a:rPr lang="zh-CN" altLang="en-US"/>
              <a:t>后统计的方</a:t>
            </a:r>
            <a:r>
              <a:rPr lang="zh-CN" altLang="en-US" smtClean="0"/>
              <a:t>法</a:t>
            </a:r>
            <a:br>
              <a:rPr lang="en-US" altLang="zh-CN" smtClean="0"/>
            </a:br>
            <a:r>
              <a:rPr lang="zh-CN" altLang="en-US" sz="1600"/>
              <a:t>这种方法可</a:t>
            </a:r>
            <a:r>
              <a:rPr lang="zh-CN" altLang="en-US" sz="1600" smtClean="0"/>
              <a:t>行</a:t>
            </a:r>
            <a:r>
              <a:rPr lang="en-US" altLang="zh-CN" sz="1600" smtClean="0"/>
              <a:t>, </a:t>
            </a:r>
            <a:r>
              <a:rPr lang="zh-CN" altLang="en-US" sz="1600"/>
              <a:t>但</a:t>
            </a:r>
            <a:r>
              <a:rPr lang="zh-CN" altLang="en-US" sz="1600" smtClean="0"/>
              <a:t>是有两个</a:t>
            </a:r>
            <a:r>
              <a:rPr lang="zh-CN" altLang="en-US" sz="1600"/>
              <a:t>问题</a:t>
            </a:r>
            <a:r>
              <a:rPr lang="zh-CN" altLang="en-US" sz="1600" smtClean="0"/>
              <a:t>：</a:t>
            </a:r>
            <a:r>
              <a:rPr lang="zh-CN" altLang="en-US" sz="1600"/>
              <a:t>一是要想对设计的算法的运行性能进行评测</a:t>
            </a:r>
            <a:r>
              <a:rPr lang="zh-CN" altLang="en-US" sz="1600" smtClean="0"/>
              <a:t>，</a:t>
            </a:r>
            <a:r>
              <a:rPr lang="zh-CN" altLang="en-US" sz="1600"/>
              <a:t>需要</a:t>
            </a:r>
            <a:r>
              <a:rPr lang="zh-CN" altLang="en-US" sz="1600" smtClean="0"/>
              <a:t>实</a:t>
            </a:r>
            <a:r>
              <a:rPr lang="zh-CN" altLang="en-US" sz="1600"/>
              <a:t>际运</a:t>
            </a:r>
            <a:r>
              <a:rPr lang="zh-CN" altLang="en-US" sz="1600" smtClean="0"/>
              <a:t>行该程序；</a:t>
            </a:r>
            <a:r>
              <a:rPr lang="zh-CN" altLang="en-US" sz="1600"/>
              <a:t>二是所得时间的统计量依赖于计算机的硬件、软件等环境因</a:t>
            </a:r>
            <a:r>
              <a:rPr lang="zh-CN" altLang="en-US" sz="1600" smtClean="0"/>
              <a:t>素</a:t>
            </a:r>
            <a:r>
              <a:rPr lang="en-US" altLang="zh-CN" sz="1600" smtClean="0"/>
              <a:t>, </a:t>
            </a:r>
            <a:r>
              <a:rPr lang="zh-CN" altLang="en-US" sz="1600" b="1" smtClean="0">
                <a:solidFill>
                  <a:srgbClr val="0070C0"/>
                </a:solidFill>
              </a:rPr>
              <a:t>这种方式，要在同一台计算机的相同状态下运行，才能比较那个算法</a:t>
            </a:r>
            <a:r>
              <a:rPr lang="zh-CN" altLang="en-US" sz="1600" b="1">
                <a:solidFill>
                  <a:srgbClr val="0070C0"/>
                </a:solidFill>
              </a:rPr>
              <a:t>速</a:t>
            </a:r>
            <a:r>
              <a:rPr lang="zh-CN" altLang="en-US" sz="1600" b="1" smtClean="0">
                <a:solidFill>
                  <a:srgbClr val="0070C0"/>
                </a:solidFill>
              </a:rPr>
              <a:t>度更快</a:t>
            </a:r>
            <a:r>
              <a:rPr lang="zh-CN" altLang="en-US" sz="1600" smtClean="0"/>
              <a:t>。</a:t>
            </a:r>
            <a:endParaRPr lang="en-US" altLang="zh-CN" sz="1600" smtClean="0"/>
          </a:p>
          <a:p>
            <a:pPr marL="342900" indent="-342900">
              <a:spcBef>
                <a:spcPct val="0"/>
              </a:spcBef>
              <a:buAutoNum type="arabicParenR"/>
            </a:pPr>
            <a:endParaRPr lang="en-US" altLang="zh-CN" sz="1400" smtClean="0"/>
          </a:p>
          <a:p>
            <a:pPr marL="342900" indent="-342900">
              <a:spcBef>
                <a:spcPct val="0"/>
              </a:spcBef>
              <a:buAutoNum type="arabicParenR"/>
            </a:pPr>
            <a:r>
              <a:rPr kumimoji="1" lang="zh-CN" altLang="en-US" smtClean="0"/>
              <a:t>事前估</a:t>
            </a:r>
            <a:r>
              <a:rPr kumimoji="1" lang="zh-CN" altLang="en-US"/>
              <a:t>算的方</a:t>
            </a:r>
            <a:r>
              <a:rPr kumimoji="1" lang="zh-CN" altLang="en-US" smtClean="0"/>
              <a:t>法</a:t>
            </a:r>
            <a:br>
              <a:rPr kumimoji="1" lang="en-US" altLang="zh-CN" smtClean="0"/>
            </a:br>
            <a:r>
              <a:rPr kumimoji="1" lang="zh-CN" altLang="en-US" smtClean="0"/>
              <a:t>通过分析某个算法的</a:t>
            </a:r>
            <a:r>
              <a:rPr kumimoji="1" lang="zh-CN" altLang="en-US" b="1" smtClean="0"/>
              <a:t>时间复杂度</a:t>
            </a:r>
            <a:r>
              <a:rPr kumimoji="1" lang="zh-CN" altLang="en-US" smtClean="0"/>
              <a:t>来判断哪个算法更优</a:t>
            </a:r>
            <a:r>
              <a:rPr kumimoji="1" lang="en-US" altLang="zh-CN" smtClean="0"/>
              <a:t>.</a:t>
            </a:r>
            <a:endParaRPr kumimoji="1" lang="en-US" altLang="en-US" smtClean="0"/>
          </a:p>
          <a:p>
            <a:pPr>
              <a:spcBef>
                <a:spcPct val="0"/>
              </a:spcBef>
            </a:pPr>
            <a:endParaRPr kumimoji="1" lang="en-US" altLang="zh-CN"/>
          </a:p>
          <a:p>
            <a:pPr>
              <a:spcBef>
                <a:spcPct val="0"/>
              </a:spcBef>
            </a:pPr>
            <a:endParaRPr lang="en-US" altLang="zh-CN" smtClean="0"/>
          </a:p>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3724096"/>
          </a:xfrm>
          <a:prstGeom prst="rect">
            <a:avLst/>
          </a:prstGeom>
          <a:noFill/>
        </p:spPr>
        <p:txBody>
          <a:bodyPr wrap="square" rtlCol="0">
            <a:spAutoFit/>
          </a:bodyPr>
          <a:lstStyle/>
          <a:p>
            <a:r>
              <a:rPr lang="zh-CN" altLang="en-US" sz="2000" b="1" smtClean="0">
                <a:solidFill>
                  <a:srgbClr val="0070C0"/>
                </a:solidFill>
              </a:rPr>
              <a:t>数据结构和算法的重要性</a:t>
            </a:r>
            <a:endParaRPr lang="en-US" altLang="zh-CN" sz="2000" b="1">
              <a:solidFill>
                <a:srgbClr val="0070C0"/>
              </a:solidFill>
            </a:endParaRPr>
          </a:p>
          <a:p>
            <a:endParaRPr lang="en-US" altLang="zh-CN" smtClean="0"/>
          </a:p>
          <a:p>
            <a:pPr marL="342900" indent="-342900">
              <a:buAutoNum type="arabicParenR"/>
            </a:pPr>
            <a:r>
              <a:rPr lang="zh-CN" altLang="en-US" smtClean="0"/>
              <a:t>算</a:t>
            </a:r>
            <a:r>
              <a:rPr lang="zh-CN" altLang="en-US"/>
              <a:t>法是程序的灵魂</a:t>
            </a:r>
            <a:r>
              <a:rPr lang="zh-CN" altLang="en-US" smtClean="0"/>
              <a:t>，优秀的程</a:t>
            </a:r>
            <a:r>
              <a:rPr lang="zh-CN" altLang="en-US"/>
              <a:t>序可以在海量数据计算时，依然保持高速计</a:t>
            </a:r>
            <a:r>
              <a:rPr lang="zh-CN" altLang="en-US" smtClean="0"/>
              <a:t>算</a:t>
            </a:r>
            <a:endParaRPr lang="en-US" altLang="zh-CN"/>
          </a:p>
          <a:p>
            <a:pPr marL="342900" indent="-342900">
              <a:buAutoNum type="arabicParenR"/>
            </a:pPr>
            <a:r>
              <a:rPr lang="zh-CN" altLang="en-US" smtClean="0"/>
              <a:t>一般来讲</a:t>
            </a:r>
            <a:r>
              <a:rPr lang="en-US" altLang="zh-CN"/>
              <a:t> </a:t>
            </a:r>
            <a:r>
              <a:rPr lang="zh-CN" altLang="en-US"/>
              <a:t>程</a:t>
            </a:r>
            <a:r>
              <a:rPr lang="zh-CN" altLang="en-US" smtClean="0"/>
              <a:t>序会使</a:t>
            </a:r>
            <a:r>
              <a:rPr lang="zh-CN" altLang="en-US"/>
              <a:t>用了内存计算框架</a:t>
            </a:r>
            <a:r>
              <a:rPr lang="en-US" altLang="zh-CN"/>
              <a:t>(</a:t>
            </a:r>
            <a:r>
              <a:rPr lang="zh-CN" altLang="en-US"/>
              <a:t>比如</a:t>
            </a:r>
            <a:r>
              <a:rPr lang="en-US" altLang="zh-CN"/>
              <a:t>Spark)</a:t>
            </a:r>
            <a:r>
              <a:rPr lang="zh-CN" altLang="en-US"/>
              <a:t>和缓存技术</a:t>
            </a:r>
            <a:r>
              <a:rPr lang="en-US" altLang="zh-CN"/>
              <a:t>(</a:t>
            </a:r>
            <a:r>
              <a:rPr lang="zh-CN" altLang="en-US"/>
              <a:t>比如</a:t>
            </a:r>
            <a:r>
              <a:rPr lang="en-US" altLang="zh-CN"/>
              <a:t>Redis</a:t>
            </a:r>
            <a:r>
              <a:rPr lang="zh-CN" altLang="en-US"/>
              <a:t>等</a:t>
            </a:r>
            <a:r>
              <a:rPr lang="en-US" altLang="zh-CN" smtClean="0"/>
              <a:t>)</a:t>
            </a:r>
            <a:r>
              <a:rPr lang="zh-CN" altLang="en-US" smtClean="0"/>
              <a:t>来优化程序</a:t>
            </a:r>
            <a:r>
              <a:rPr lang="en-US" altLang="zh-CN" smtClean="0"/>
              <a:t>,</a:t>
            </a:r>
            <a:r>
              <a:rPr lang="zh-CN" altLang="en-US" smtClean="0"/>
              <a:t>再</a:t>
            </a:r>
            <a:r>
              <a:rPr lang="zh-CN" altLang="en-US"/>
              <a:t>深入的思考一下，这些计算框架和缓存技</a:t>
            </a:r>
            <a:r>
              <a:rPr lang="zh-CN" altLang="en-US" smtClean="0"/>
              <a:t>术</a:t>
            </a:r>
            <a:r>
              <a:rPr lang="zh-CN" altLang="en-US"/>
              <a:t>，</a:t>
            </a:r>
            <a:r>
              <a:rPr lang="en-US" altLang="zh-CN" smtClean="0"/>
              <a:t> </a:t>
            </a:r>
            <a:r>
              <a:rPr lang="zh-CN" altLang="en-US" smtClean="0"/>
              <a:t>它的核心功能是哪个部分呢？</a:t>
            </a:r>
            <a:endParaRPr lang="en-US" altLang="zh-CN" smtClean="0"/>
          </a:p>
          <a:p>
            <a:pPr marL="342900" indent="-342900">
              <a:buAutoNum type="arabicParenR"/>
            </a:pPr>
            <a:endParaRPr lang="en-US" altLang="zh-CN" smtClean="0"/>
          </a:p>
          <a:p>
            <a:pPr marL="342900" indent="-342900">
              <a:buAutoNum type="arabicParenR"/>
            </a:pPr>
            <a:r>
              <a:rPr lang="en-US" altLang="zh-CN"/>
              <a:t> </a:t>
            </a:r>
            <a:r>
              <a:rPr lang="zh-CN" altLang="en-US"/>
              <a:t>拿实际工作经历来说</a:t>
            </a:r>
            <a:r>
              <a:rPr lang="en-US" altLang="zh-CN"/>
              <a:t>, </a:t>
            </a:r>
            <a:r>
              <a:rPr lang="zh-CN" altLang="en-US" smtClean="0"/>
              <a:t>在</a:t>
            </a:r>
            <a:r>
              <a:rPr lang="en-US" altLang="zh-CN"/>
              <a:t>Unix</a:t>
            </a:r>
            <a:r>
              <a:rPr lang="zh-CN" altLang="en-US"/>
              <a:t>下开发服务器程序，功能是要支持上千万人同时在线， 在上线前，做内测，一切</a:t>
            </a:r>
            <a:r>
              <a:rPr lang="en-US" altLang="zh-CN"/>
              <a:t>OK,</a:t>
            </a:r>
            <a:r>
              <a:rPr lang="zh-CN" altLang="en-US"/>
              <a:t>可上线后，服务器就支撑不住了</a:t>
            </a:r>
            <a:r>
              <a:rPr lang="en-US" altLang="zh-CN"/>
              <a:t>, </a:t>
            </a:r>
            <a:r>
              <a:rPr lang="zh-CN" altLang="en-US"/>
              <a:t>公司的</a:t>
            </a:r>
            <a:r>
              <a:rPr lang="en-US" altLang="zh-CN"/>
              <a:t>CTO</a:t>
            </a:r>
            <a:r>
              <a:rPr lang="zh-CN" altLang="en-US"/>
              <a:t>对代码进行优化，再次上线，坚如磐石</a:t>
            </a:r>
            <a:r>
              <a:rPr lang="zh-CN" altLang="en-US" smtClean="0"/>
              <a:t>。你</a:t>
            </a:r>
            <a:r>
              <a:rPr lang="zh-CN" altLang="en-US"/>
              <a:t>就能感受到程序是有灵魂的，就是算法</a:t>
            </a:r>
            <a:r>
              <a:rPr lang="zh-CN" altLang="en-US" smtClean="0"/>
              <a:t>。</a:t>
            </a:r>
            <a:endParaRPr lang="en-US" altLang="zh-CN" smtClean="0"/>
          </a:p>
          <a:p>
            <a:pPr marL="342900" indent="-342900">
              <a:buAutoNum type="arabicParenR"/>
            </a:pPr>
            <a:r>
              <a:rPr lang="zh-CN" altLang="en-US"/>
              <a:t>目</a:t>
            </a:r>
            <a:r>
              <a:rPr lang="zh-CN" altLang="en-US" smtClean="0"/>
              <a:t>前程序员面试的门槛越来越高，很多一线</a:t>
            </a:r>
            <a:r>
              <a:rPr lang="en-US" altLang="zh-CN" smtClean="0"/>
              <a:t>IT</a:t>
            </a:r>
            <a:r>
              <a:rPr lang="zh-CN" altLang="en-US" smtClean="0"/>
              <a:t>公司</a:t>
            </a:r>
            <a:r>
              <a:rPr lang="en-US" altLang="zh-CN" smtClean="0"/>
              <a:t>(</a:t>
            </a:r>
            <a:r>
              <a:rPr lang="zh-CN" altLang="en-US" smtClean="0"/>
              <a:t>大厂</a:t>
            </a:r>
            <a:r>
              <a:rPr lang="en-US" altLang="zh-CN" smtClean="0"/>
              <a:t>)</a:t>
            </a:r>
            <a:r>
              <a:rPr lang="zh-CN" altLang="en-US" smtClean="0"/>
              <a:t>，都会有数据结构和算法面试题</a:t>
            </a:r>
            <a:r>
              <a:rPr lang="en-US" altLang="zh-CN" smtClean="0"/>
              <a:t>(</a:t>
            </a:r>
            <a:r>
              <a:rPr lang="zh-CN" altLang="en-US" smtClean="0"/>
              <a:t>负责的告诉你，肯定有的</a:t>
            </a:r>
            <a:r>
              <a:rPr lang="en-US" altLang="zh-CN" smtClean="0"/>
              <a:t>)</a:t>
            </a:r>
            <a:endParaRPr lang="en-US" altLang="zh-CN" smtClean="0"/>
          </a:p>
          <a:p>
            <a:pPr marL="342900" indent="-342900">
              <a:buAutoNum type="arabicParenR"/>
            </a:pPr>
            <a:endParaRPr lang="en-US" altLang="zh-CN"/>
          </a:p>
          <a:p>
            <a:pPr marL="342900" indent="-342900">
              <a:buAutoNum type="arabicParenR"/>
            </a:pPr>
            <a:r>
              <a:rPr lang="zh-CN" altLang="en-US" smtClean="0"/>
              <a:t>如</a:t>
            </a:r>
            <a:r>
              <a:rPr lang="zh-CN" altLang="en-US"/>
              <a:t>果你不想永远都是代码工人</a:t>
            </a:r>
            <a:r>
              <a:rPr lang="en-US" altLang="zh-CN"/>
              <a:t>,</a:t>
            </a:r>
            <a:r>
              <a:rPr lang="zh-CN" altLang="en-US"/>
              <a:t>那就花时间来研究下数据结构和算</a:t>
            </a:r>
            <a:r>
              <a:rPr lang="zh-CN" altLang="en-US" smtClean="0"/>
              <a:t>法</a:t>
            </a:r>
            <a:endParaRPr lang="en-US" altLang="zh-CN"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时</a:t>
            </a:r>
            <a:r>
              <a:rPr kumimoji="1" lang="zh-CN" altLang="en-US" sz="2000" b="1">
                <a:solidFill>
                  <a:srgbClr val="0070C0"/>
                </a:solidFill>
                <a:latin typeface="+mn-ea"/>
              </a:rPr>
              <a:t>间频</a:t>
            </a:r>
            <a:r>
              <a:rPr kumimoji="1" lang="zh-CN" altLang="en-US" sz="2000" b="1" smtClean="0">
                <a:solidFill>
                  <a:srgbClr val="0070C0"/>
                </a:solidFill>
                <a:latin typeface="+mn-ea"/>
              </a:rPr>
              <a:t>度</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marL="342900" indent="-342900">
              <a:spcBef>
                <a:spcPct val="0"/>
              </a:spcBef>
              <a:buFont typeface="Wingdings" panose="05000000000000000000" pitchFamily="2" charset="2"/>
              <a:buChar char="Ø"/>
            </a:pPr>
            <a:r>
              <a:rPr kumimoji="1" lang="zh-CN" altLang="en-US" smtClean="0">
                <a:solidFill>
                  <a:srgbClr val="0070C0"/>
                </a:solidFill>
                <a:latin typeface="+mn-ea"/>
              </a:rPr>
              <a:t>基本介绍</a:t>
            </a:r>
            <a:endParaRPr kumimoji="1" lang="zh-CN" altLang="en-US">
              <a:solidFill>
                <a:srgbClr val="0070C0"/>
              </a:solidFill>
              <a:latin typeface="+mn-ea"/>
            </a:endParaRPr>
          </a:p>
          <a:p>
            <a:pPr>
              <a:spcBef>
                <a:spcPct val="0"/>
              </a:spcBef>
            </a:pPr>
            <a:r>
              <a:rPr lang="zh-CN" altLang="en-US" b="1" smtClean="0"/>
              <a:t>时</a:t>
            </a:r>
            <a:r>
              <a:rPr lang="zh-CN" altLang="en-US" b="1"/>
              <a:t>间频</a:t>
            </a:r>
            <a:r>
              <a:rPr lang="zh-CN" altLang="en-US" b="1" smtClean="0"/>
              <a:t>度</a:t>
            </a:r>
            <a:r>
              <a:rPr lang="zh-CN" altLang="en-US" smtClean="0"/>
              <a:t>：一</a:t>
            </a:r>
            <a:r>
              <a:rPr lang="zh-CN" altLang="en-US"/>
              <a:t>个算法花费的时间与算法中语句的执行次数成正比例，哪个算法中语句执行次数多，它花费时间就多。</a:t>
            </a:r>
            <a:r>
              <a:rPr lang="zh-CN" altLang="en-US" b="1">
                <a:solidFill>
                  <a:srgbClr val="002060"/>
                </a:solidFill>
              </a:rPr>
              <a:t>一个算法中的语句执行次数称为语句频度或时间频度</a:t>
            </a:r>
            <a:r>
              <a:rPr lang="zh-CN" altLang="en-US"/>
              <a:t>。记为</a:t>
            </a:r>
            <a:r>
              <a:rPr lang="en-US" altLang="zh-CN"/>
              <a:t>T(n)</a:t>
            </a:r>
            <a:r>
              <a:rPr lang="zh-CN" altLang="en-US" smtClean="0"/>
              <a:t>。</a:t>
            </a:r>
            <a:r>
              <a:rPr lang="en-US" altLang="zh-CN" smtClean="0"/>
              <a:t>[</a:t>
            </a:r>
            <a:r>
              <a:rPr lang="zh-CN" altLang="en-US" sz="1400" smtClean="0">
                <a:solidFill>
                  <a:srgbClr val="DA0000"/>
                </a:solidFill>
              </a:rPr>
              <a:t>举例说明</a:t>
            </a:r>
            <a:r>
              <a:rPr lang="en-US" altLang="zh-CN" smtClean="0"/>
              <a:t>]</a:t>
            </a:r>
            <a:endParaRPr lang="en-US" altLang="zh-CN" smtClean="0"/>
          </a:p>
          <a:p>
            <a:pPr>
              <a:spcBef>
                <a:spcPct val="0"/>
              </a:spcBef>
            </a:pPr>
            <a:endParaRPr lang="en-US" altLang="zh-CN" smtClean="0"/>
          </a:p>
          <a:p>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2092881"/>
          </a:xfrm>
          <a:prstGeom prst="rect">
            <a:avLst/>
          </a:prstGeom>
          <a:noFill/>
        </p:spPr>
        <p:txBody>
          <a:bodyPr wrap="square" rtlCol="0">
            <a:spAutoFit/>
          </a:bodyPr>
          <a:lstStyle/>
          <a:p>
            <a:pPr>
              <a:spcBef>
                <a:spcPct val="0"/>
              </a:spcBef>
            </a:pPr>
            <a:endParaRPr kumimoji="1" lang="en-US" altLang="zh-CN" sz="2000" b="1" smtClean="0">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举</a:t>
            </a:r>
            <a:r>
              <a:rPr kumimoji="1" lang="zh-CN" altLang="en-US" b="1" smtClean="0">
                <a:latin typeface="+mn-ea"/>
              </a:rPr>
              <a:t>例说明</a:t>
            </a:r>
            <a:r>
              <a:rPr kumimoji="1" lang="en-US" altLang="zh-CN" b="1" smtClean="0">
                <a:latin typeface="+mn-ea"/>
              </a:rPr>
              <a:t>-</a:t>
            </a:r>
            <a:r>
              <a:rPr kumimoji="1" lang="zh-CN" altLang="en-US" b="1" smtClean="0">
                <a:latin typeface="+mn-ea"/>
              </a:rPr>
              <a:t>基本案例</a:t>
            </a:r>
            <a:endParaRPr kumimoji="1" lang="en-US" altLang="zh-CN" b="1" smtClean="0">
              <a:latin typeface="+mn-ea"/>
            </a:endParaRPr>
          </a:p>
          <a:p>
            <a:pPr>
              <a:spcBef>
                <a:spcPct val="0"/>
              </a:spcBef>
            </a:pPr>
            <a:r>
              <a:rPr kumimoji="1" lang="zh-CN" altLang="en-US">
                <a:solidFill>
                  <a:srgbClr val="0070C0"/>
                </a:solidFill>
                <a:latin typeface="+mn-ea"/>
              </a:rPr>
              <a:t>比</a:t>
            </a:r>
            <a:r>
              <a:rPr kumimoji="1" lang="zh-CN" altLang="en-US" smtClean="0">
                <a:solidFill>
                  <a:srgbClr val="0070C0"/>
                </a:solidFill>
                <a:latin typeface="+mn-ea"/>
              </a:rPr>
              <a:t>如</a:t>
            </a:r>
            <a:r>
              <a:rPr kumimoji="1" lang="en-US" altLang="en-US" smtClean="0"/>
              <a:t>计</a:t>
            </a:r>
            <a:r>
              <a:rPr kumimoji="1" lang="en-US" altLang="en-US"/>
              <a:t>算</a:t>
            </a:r>
            <a:r>
              <a:rPr kumimoji="1" lang="en-US" altLang="en-US"/>
              <a:t>1-100</a:t>
            </a:r>
            <a:r>
              <a:rPr kumimoji="1" lang="en-US" altLang="en-US"/>
              <a:t>所有数字之</a:t>
            </a:r>
            <a:r>
              <a:rPr kumimoji="1" lang="en-US" altLang="en-US" smtClean="0"/>
              <a:t>和</a:t>
            </a:r>
            <a:r>
              <a:rPr kumimoji="1" lang="en-US" altLang="en-US" smtClean="0"/>
              <a:t>, </a:t>
            </a:r>
            <a:r>
              <a:rPr kumimoji="1" lang="zh-CN" altLang="en-US" smtClean="0"/>
              <a:t>我们设计两种算法：</a:t>
            </a:r>
            <a:endParaRPr kumimoji="1" lang="en-US" altLang="zh-CN" smtClean="0"/>
          </a:p>
          <a:p>
            <a:pPr>
              <a:spcBef>
                <a:spcPct val="0"/>
              </a:spcBef>
            </a:pPr>
            <a:endParaRPr kumimoji="1" lang="en-US" altLang="zh-CN">
              <a:solidFill>
                <a:srgbClr val="0070C0"/>
              </a:solidFill>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pic>
        <p:nvPicPr>
          <p:cNvPr id="4" name="图片 3"/>
          <p:cNvPicPr>
            <a:picLocks noChangeAspect="1"/>
          </p:cNvPicPr>
          <p:nvPr/>
        </p:nvPicPr>
        <p:blipFill>
          <a:blip r:embed="rId1"/>
          <a:stretch>
            <a:fillRect/>
          </a:stretch>
        </p:blipFill>
        <p:spPr>
          <a:xfrm>
            <a:off x="809997" y="2376239"/>
            <a:ext cx="2880320" cy="1395311"/>
          </a:xfrm>
          <a:prstGeom prst="rect">
            <a:avLst/>
          </a:prstGeom>
        </p:spPr>
      </p:pic>
      <p:pic>
        <p:nvPicPr>
          <p:cNvPr id="5" name="图片 4"/>
          <p:cNvPicPr>
            <a:picLocks noChangeAspect="1"/>
          </p:cNvPicPr>
          <p:nvPr/>
        </p:nvPicPr>
        <p:blipFill>
          <a:blip r:embed="rId2"/>
          <a:stretch>
            <a:fillRect/>
          </a:stretch>
        </p:blipFill>
        <p:spPr>
          <a:xfrm>
            <a:off x="765001" y="4320455"/>
            <a:ext cx="2781300" cy="596900"/>
          </a:xfrm>
          <a:prstGeom prst="rect">
            <a:avLst/>
          </a:prstGeom>
        </p:spPr>
      </p:pic>
      <p:sp>
        <p:nvSpPr>
          <p:cNvPr id="6" name="文本框 4"/>
          <p:cNvSpPr txBox="1"/>
          <p:nvPr/>
        </p:nvSpPr>
        <p:spPr>
          <a:xfrm>
            <a:off x="784289" y="3960415"/>
            <a:ext cx="3914140" cy="369332"/>
          </a:xfrm>
          <a:prstGeom prst="rect">
            <a:avLst/>
          </a:prstGeom>
          <a:noFill/>
        </p:spPr>
        <p:txBody>
          <a:bodyPr wrap="square" rtlCol="0">
            <a:spAutoFit/>
          </a:bodyPr>
          <a:lstStyle/>
          <a:p>
            <a:r>
              <a:rPr kumimoji="1" lang="en-US" altLang="en-US" dirty="0"/>
              <a:t>T(n)=n+1;</a:t>
            </a:r>
            <a:endParaRPr kumimoji="1" lang="zh-CN" altLang="en-US" dirty="0"/>
          </a:p>
        </p:txBody>
      </p:sp>
      <p:sp>
        <p:nvSpPr>
          <p:cNvPr id="8" name="文本框 5"/>
          <p:cNvSpPr txBox="1"/>
          <p:nvPr/>
        </p:nvSpPr>
        <p:spPr>
          <a:xfrm>
            <a:off x="809997" y="5040535"/>
            <a:ext cx="841897" cy="369332"/>
          </a:xfrm>
          <a:prstGeom prst="rect">
            <a:avLst/>
          </a:prstGeom>
          <a:noFill/>
        </p:spPr>
        <p:txBody>
          <a:bodyPr wrap="none" rtlCol="0">
            <a:spAutoFit/>
          </a:bodyPr>
          <a:lstStyle/>
          <a:p>
            <a:r>
              <a:rPr kumimoji="1" lang="en-US" altLang="en-US" dirty="0"/>
              <a:t>T(n)=1</a:t>
            </a:r>
            <a:endParaRPr kumimoji="1" lang="zh-CN" altLang="en-US" dirty="0"/>
          </a:p>
        </p:txBody>
      </p:sp>
      <p:graphicFrame>
        <p:nvGraphicFramePr>
          <p:cNvPr id="3" name="对象 2"/>
          <p:cNvGraphicFramePr>
            <a:graphicFrameLocks noChangeAspect="1"/>
          </p:cNvGraphicFramePr>
          <p:nvPr/>
        </p:nvGraphicFramePr>
        <p:xfrm>
          <a:off x="3919348" y="3528367"/>
          <a:ext cx="501484" cy="432048"/>
        </p:xfrm>
        <a:graphic>
          <a:graphicData uri="http://schemas.openxmlformats.org/presentationml/2006/ole">
            <mc:AlternateContent xmlns:mc="http://schemas.openxmlformats.org/markup-compatibility/2006">
              <mc:Choice xmlns:v="urn:schemas-microsoft-com:vml" Requires="v">
                <p:oleObj spid="_x0000_s91366" name="包装程序外壳对象" showAsIcon="1" r:id="rId3" imgW="609600" imgH="523875" progId="Package">
                  <p:embed/>
                </p:oleObj>
              </mc:Choice>
              <mc:Fallback>
                <p:oleObj name="包装程序外壳对象" showAsIcon="1" r:id="rId3" imgW="609600" imgH="523875" progId="Package">
                  <p:embed/>
                  <p:pic>
                    <p:nvPicPr>
                      <p:cNvPr id="0" name="图片 91365"/>
                      <p:cNvPicPr/>
                      <p:nvPr/>
                    </p:nvPicPr>
                    <p:blipFill>
                      <a:blip r:embed="rId4"/>
                      <a:stretch>
                        <a:fillRect/>
                      </a:stretch>
                    </p:blipFill>
                    <p:spPr>
                      <a:xfrm>
                        <a:off x="3919348" y="3528367"/>
                        <a:ext cx="501484" cy="43204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906341" y="4917355"/>
          <a:ext cx="556765" cy="479674"/>
        </p:xfrm>
        <a:graphic>
          <a:graphicData uri="http://schemas.openxmlformats.org/presentationml/2006/ole">
            <mc:AlternateContent xmlns:mc="http://schemas.openxmlformats.org/markup-compatibility/2006">
              <mc:Choice xmlns:v="urn:schemas-microsoft-com:vml" Requires="v">
                <p:oleObj spid="_x0000_s91367" name="包装程序外壳对象" showAsIcon="1" r:id="rId5" imgW="609600" imgH="523875" progId="Package">
                  <p:embed/>
                </p:oleObj>
              </mc:Choice>
              <mc:Fallback>
                <p:oleObj name="包装程序外壳对象" showAsIcon="1" r:id="rId5" imgW="609600" imgH="523875" progId="Package">
                  <p:embed/>
                  <p:pic>
                    <p:nvPicPr>
                      <p:cNvPr id="0" name="图片 91366"/>
                      <p:cNvPicPr/>
                      <p:nvPr/>
                    </p:nvPicPr>
                    <p:blipFill>
                      <a:blip r:embed="rId6"/>
                      <a:stretch>
                        <a:fillRect/>
                      </a:stretch>
                    </p:blipFill>
                    <p:spPr>
                      <a:xfrm>
                        <a:off x="3906341" y="4917355"/>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smtClean="0">
                <a:latin typeface="+mn-ea"/>
              </a:rPr>
              <a:t>忽略常数项</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graphicFrame>
        <p:nvGraphicFramePr>
          <p:cNvPr id="11" name="表格 10"/>
          <p:cNvGraphicFramePr>
            <a:graphicFrameLocks noGrp="1"/>
          </p:cNvGraphicFramePr>
          <p:nvPr/>
        </p:nvGraphicFramePr>
        <p:xfrm>
          <a:off x="309165" y="1728167"/>
          <a:ext cx="4425267" cy="1731645"/>
        </p:xfrm>
        <a:graphic>
          <a:graphicData uri="http://schemas.openxmlformats.org/drawingml/2006/table">
            <a:tbl>
              <a:tblPr>
                <a:tableStyleId>{5C22544A-7EE6-4342-B048-85BDC9FD1C3A}</a:tableStyleId>
              </a:tblPr>
              <a:tblGrid>
                <a:gridCol w="670041"/>
                <a:gridCol w="850051"/>
                <a:gridCol w="850051"/>
                <a:gridCol w="1042563"/>
                <a:gridCol w="1012561"/>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T(3n)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2" name="图表 11"/>
          <p:cNvGraphicFramePr/>
          <p:nvPr/>
        </p:nvGraphicFramePr>
        <p:xfrm>
          <a:off x="4975225" y="1512143"/>
          <a:ext cx="4565650" cy="2432050"/>
        </p:xfrm>
        <a:graphic>
          <a:graphicData uri="http://schemas.openxmlformats.org/drawingml/2006/chart">
            <c:chart xmlns:c="http://schemas.openxmlformats.org/drawingml/2006/chart" xmlns:r="http://schemas.openxmlformats.org/officeDocument/2006/relationships" r:id="rId1"/>
          </a:graphicData>
        </a:graphic>
      </p:graphicFrame>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smtClean="0"/>
              <a:t>结论</a:t>
            </a:r>
            <a:r>
              <a:rPr lang="en-US" altLang="zh-CN" smtClean="0"/>
              <a:t>: </a:t>
            </a:r>
            <a:endParaRPr lang="en-US" altLang="zh-CN" smtClean="0"/>
          </a:p>
          <a:p>
            <a:pPr marL="342900" indent="-342900">
              <a:buAutoNum type="arabicParenR"/>
            </a:pPr>
            <a:r>
              <a:rPr lang="en-US" altLang="zh-CN" smtClean="0"/>
              <a:t>2n+20 </a:t>
            </a:r>
            <a:r>
              <a:rPr lang="zh-CN" altLang="en-US" smtClean="0"/>
              <a:t>和 </a:t>
            </a:r>
            <a:r>
              <a:rPr lang="en-US" altLang="zh-CN" smtClean="0"/>
              <a:t>2n </a:t>
            </a:r>
            <a:r>
              <a:rPr lang="zh-CN" altLang="en-US" smtClean="0"/>
              <a:t>随着</a:t>
            </a:r>
            <a:r>
              <a:rPr lang="en-US" altLang="zh-CN" smtClean="0"/>
              <a:t>n </a:t>
            </a:r>
            <a:r>
              <a:rPr lang="zh-CN" altLang="en-US" smtClean="0"/>
              <a:t>变大</a:t>
            </a:r>
            <a:r>
              <a:rPr lang="zh-CN" altLang="en-US"/>
              <a:t>，</a:t>
            </a:r>
            <a:r>
              <a:rPr lang="zh-CN" altLang="en-US" smtClean="0"/>
              <a:t>执行曲线无限接近</a:t>
            </a:r>
            <a:r>
              <a:rPr lang="en-US" altLang="zh-CN" smtClean="0"/>
              <a:t>, 20</a:t>
            </a:r>
            <a:r>
              <a:rPr lang="zh-CN" altLang="en-US" smtClean="0"/>
              <a:t>可以忽略</a:t>
            </a:r>
            <a:endParaRPr lang="en-US" altLang="zh-CN" smtClean="0"/>
          </a:p>
          <a:p>
            <a:pPr marL="342900" indent="-342900">
              <a:buAutoNum type="arabicParenR"/>
            </a:pPr>
            <a:r>
              <a:rPr lang="en-US" altLang="zh-CN" smtClean="0"/>
              <a:t>3n+10 </a:t>
            </a:r>
            <a:r>
              <a:rPr lang="zh-CN" altLang="en-US" smtClean="0"/>
              <a:t>和 </a:t>
            </a:r>
            <a:r>
              <a:rPr lang="en-US" altLang="zh-CN" smtClean="0"/>
              <a:t>3n </a:t>
            </a:r>
            <a:r>
              <a:rPr lang="zh-CN" altLang="en-US" smtClean="0"/>
              <a:t>随着</a:t>
            </a:r>
            <a:r>
              <a:rPr lang="en-US" altLang="zh-CN" smtClean="0"/>
              <a:t>n </a:t>
            </a:r>
            <a:r>
              <a:rPr lang="zh-CN" altLang="en-US" smtClean="0"/>
              <a:t>变大</a:t>
            </a:r>
            <a:r>
              <a:rPr lang="zh-CN" altLang="en-US"/>
              <a:t>，</a:t>
            </a:r>
            <a:r>
              <a:rPr lang="zh-CN" altLang="en-US" smtClean="0"/>
              <a:t>执</a:t>
            </a:r>
            <a:r>
              <a:rPr lang="zh-CN" altLang="en-US"/>
              <a:t>行曲线无限接近</a:t>
            </a:r>
            <a:r>
              <a:rPr lang="en-US" altLang="zh-CN" smtClean="0"/>
              <a:t>, 10</a:t>
            </a:r>
            <a:r>
              <a:rPr lang="zh-CN" altLang="en-US" smtClean="0"/>
              <a:t>可</a:t>
            </a:r>
            <a:r>
              <a:rPr lang="zh-CN" altLang="en-US"/>
              <a:t>以忽略</a:t>
            </a:r>
            <a:endParaRPr lang="zh-CN" altLang="en-US"/>
          </a:p>
        </p:txBody>
      </p:sp>
      <p:graphicFrame>
        <p:nvGraphicFramePr>
          <p:cNvPr id="14" name="对象 13"/>
          <p:cNvGraphicFramePr>
            <a:graphicFrameLocks noChangeAspect="1"/>
          </p:cNvGraphicFramePr>
          <p:nvPr/>
        </p:nvGraphicFramePr>
        <p:xfrm>
          <a:off x="9090917" y="4111146"/>
          <a:ext cx="341055" cy="444165"/>
        </p:xfrm>
        <a:graphic>
          <a:graphicData uri="http://schemas.openxmlformats.org/presentationml/2006/ole">
            <mc:AlternateContent xmlns:mc="http://schemas.openxmlformats.org/markup-compatibility/2006">
              <mc:Choice xmlns:v="urn:schemas-microsoft-com:vml" Requires="v">
                <p:oleObj spid="_x0000_s92278" name="包装程序外壳对象" showAsIcon="1" r:id="rId2" imgW="400050" imgH="523875" progId="Package">
                  <p:embed/>
                </p:oleObj>
              </mc:Choice>
              <mc:Fallback>
                <p:oleObj name="包装程序外壳对象" showAsIcon="1" r:id="rId2" imgW="400050" imgH="523875" progId="Package">
                  <p:embed/>
                  <p:pic>
                    <p:nvPicPr>
                      <p:cNvPr id="0" name="图片 92277"/>
                      <p:cNvPicPr/>
                      <p:nvPr/>
                    </p:nvPicPr>
                    <p:blipFill>
                      <a:blip r:embed="rId3"/>
                      <a:stretch>
                        <a:fillRect/>
                      </a:stretch>
                    </p:blipFill>
                    <p:spPr>
                      <a:xfrm>
                        <a:off x="9090917" y="4111146"/>
                        <a:ext cx="341055" cy="44416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a:latin typeface="+mn-ea"/>
              </a:rPr>
              <a:t>忽略低次项</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smtClean="0"/>
              <a:t>结论</a:t>
            </a:r>
            <a:r>
              <a:rPr lang="en-US" altLang="zh-CN" smtClean="0"/>
              <a:t>: </a:t>
            </a:r>
            <a:endParaRPr lang="en-US" altLang="zh-CN" smtClean="0"/>
          </a:p>
          <a:p>
            <a:pPr marL="342900" indent="-342900">
              <a:buAutoNum type="arabicParenR"/>
            </a:pPr>
            <a:r>
              <a:rPr lang="en-US" altLang="zh-CN"/>
              <a:t>2n^2+3n+10</a:t>
            </a:r>
            <a:r>
              <a:rPr lang="en-US" altLang="zh-CN" smtClean="0"/>
              <a:t> </a:t>
            </a:r>
            <a:r>
              <a:rPr lang="zh-CN" altLang="en-US" smtClean="0"/>
              <a:t>和 </a:t>
            </a:r>
            <a:r>
              <a:rPr lang="en-US" altLang="zh-CN"/>
              <a:t>2n^2</a:t>
            </a:r>
            <a:r>
              <a:rPr lang="en-US" altLang="zh-CN" smtClean="0"/>
              <a:t> </a:t>
            </a:r>
            <a:r>
              <a:rPr lang="zh-CN" altLang="en-US" smtClean="0"/>
              <a:t>随着</a:t>
            </a:r>
            <a:r>
              <a:rPr lang="en-US" altLang="zh-CN" smtClean="0"/>
              <a:t>n </a:t>
            </a:r>
            <a:r>
              <a:rPr lang="zh-CN" altLang="en-US" smtClean="0"/>
              <a:t>变大</a:t>
            </a:r>
            <a:r>
              <a:rPr lang="en-US" altLang="zh-CN" smtClean="0"/>
              <a:t>, </a:t>
            </a:r>
            <a:r>
              <a:rPr lang="zh-CN" altLang="en-US" smtClean="0"/>
              <a:t>执</a:t>
            </a:r>
            <a:r>
              <a:rPr lang="zh-CN" altLang="en-US"/>
              <a:t>行曲线无限接近</a:t>
            </a:r>
            <a:r>
              <a:rPr lang="en-US" altLang="zh-CN" smtClean="0"/>
              <a:t>, </a:t>
            </a:r>
            <a:r>
              <a:rPr lang="zh-CN" altLang="en-US" smtClean="0"/>
              <a:t>可以忽略 </a:t>
            </a:r>
            <a:r>
              <a:rPr lang="en-US" altLang="zh-CN" smtClean="0"/>
              <a:t>3n+10</a:t>
            </a:r>
            <a:endParaRPr lang="en-US" altLang="zh-CN" smtClean="0"/>
          </a:p>
          <a:p>
            <a:pPr marL="342900" indent="-342900">
              <a:buAutoNum type="arabicParenR"/>
            </a:pPr>
            <a:r>
              <a:rPr lang="en-US" altLang="zh-CN"/>
              <a:t>n^2+5n+20</a:t>
            </a:r>
            <a:r>
              <a:rPr lang="en-US" altLang="zh-CN" smtClean="0"/>
              <a:t> </a:t>
            </a:r>
            <a:r>
              <a:rPr lang="zh-CN" altLang="en-US" smtClean="0"/>
              <a:t>和 </a:t>
            </a:r>
            <a:r>
              <a:rPr lang="en-US" altLang="zh-CN"/>
              <a:t>n^2</a:t>
            </a:r>
            <a:r>
              <a:rPr lang="en-US" altLang="zh-CN" smtClean="0"/>
              <a:t> </a:t>
            </a:r>
            <a:r>
              <a:rPr lang="zh-CN" altLang="en-US" smtClean="0"/>
              <a:t>随着</a:t>
            </a:r>
            <a:r>
              <a:rPr lang="en-US" altLang="zh-CN" smtClean="0"/>
              <a:t>n </a:t>
            </a:r>
            <a:r>
              <a:rPr lang="zh-CN" altLang="en-US" smtClean="0"/>
              <a:t>变大</a:t>
            </a:r>
            <a:r>
              <a:rPr lang="en-US" altLang="zh-CN" smtClean="0"/>
              <a:t>,</a:t>
            </a:r>
            <a:r>
              <a:rPr lang="zh-CN" altLang="en-US"/>
              <a:t>执行曲线无限接近</a:t>
            </a:r>
            <a:r>
              <a:rPr lang="en-US" altLang="zh-CN" smtClean="0"/>
              <a:t>, </a:t>
            </a:r>
            <a:r>
              <a:rPr lang="zh-CN" altLang="en-US"/>
              <a:t>可以忽</a:t>
            </a:r>
            <a:r>
              <a:rPr lang="zh-CN" altLang="en-US" smtClean="0"/>
              <a:t>略 </a:t>
            </a:r>
            <a:r>
              <a:rPr lang="en-US" altLang="zh-CN" smtClean="0"/>
              <a:t>5n+20</a:t>
            </a:r>
            <a:endParaRPr lang="zh-CN" altLang="en-US"/>
          </a:p>
        </p:txBody>
      </p:sp>
      <p:graphicFrame>
        <p:nvGraphicFramePr>
          <p:cNvPr id="4" name="表格 3"/>
          <p:cNvGraphicFramePr>
            <a:graphicFrameLocks noGrp="1"/>
          </p:cNvGraphicFramePr>
          <p:nvPr/>
        </p:nvGraphicFramePr>
        <p:xfrm>
          <a:off x="161925" y="1824275"/>
          <a:ext cx="4680520" cy="1539240"/>
        </p:xfrm>
        <a:graphic>
          <a:graphicData uri="http://schemas.openxmlformats.org/drawingml/2006/table">
            <a:tbl>
              <a:tblPr>
                <a:tableStyleId>{5C22544A-7EE6-4342-B048-85BDC9FD1C3A}</a:tableStyleId>
              </a:tblPr>
              <a:tblGrid>
                <a:gridCol w="736357"/>
                <a:gridCol w="1150950"/>
                <a:gridCol w="776989"/>
                <a:gridCol w="1152128"/>
                <a:gridCol w="864096"/>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T(n)=2n^2+3n+10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T(2n^2)</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T(n^2+5n+20)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1900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1800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10520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6" name="图表 15"/>
          <p:cNvGraphicFramePr/>
          <p:nvPr/>
        </p:nvGraphicFramePr>
        <p:xfrm>
          <a:off x="4734433" y="892502"/>
          <a:ext cx="5540375" cy="306387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a:latin typeface="+mn-ea"/>
              </a:rPr>
              <a:t>忽</a:t>
            </a:r>
            <a:r>
              <a:rPr kumimoji="1" lang="zh-CN" altLang="en-US" b="1" smtClean="0">
                <a:latin typeface="+mn-ea"/>
              </a:rPr>
              <a:t>略</a:t>
            </a:r>
            <a:r>
              <a:rPr kumimoji="1" lang="zh-CN" altLang="en-US" b="1">
                <a:latin typeface="+mn-ea"/>
              </a:rPr>
              <a:t>系数</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sp>
        <p:nvSpPr>
          <p:cNvPr id="13" name="TextBox 12"/>
          <p:cNvSpPr txBox="1"/>
          <p:nvPr/>
        </p:nvSpPr>
        <p:spPr>
          <a:xfrm>
            <a:off x="665981" y="4333229"/>
            <a:ext cx="8136904" cy="830997"/>
          </a:xfrm>
          <a:prstGeom prst="rect">
            <a:avLst/>
          </a:prstGeom>
          <a:noFill/>
        </p:spPr>
        <p:txBody>
          <a:bodyPr wrap="square" rtlCol="0">
            <a:spAutoFit/>
          </a:bodyPr>
          <a:lstStyle/>
          <a:p>
            <a:r>
              <a:rPr lang="zh-CN" altLang="en-US" sz="1600" smtClean="0"/>
              <a:t>结论</a:t>
            </a:r>
            <a:r>
              <a:rPr lang="en-US" altLang="zh-CN" sz="1600" smtClean="0"/>
              <a:t>: </a:t>
            </a:r>
            <a:endParaRPr lang="en-US" altLang="zh-CN" sz="1600" smtClean="0"/>
          </a:p>
          <a:p>
            <a:pPr marL="342900" indent="-342900">
              <a:buAutoNum type="arabicParenR"/>
            </a:pPr>
            <a:r>
              <a:rPr lang="zh-CN" altLang="en-US" sz="1600" smtClean="0"/>
              <a:t>随着</a:t>
            </a:r>
            <a:r>
              <a:rPr lang="en-US" altLang="zh-CN" sz="1600" smtClean="0"/>
              <a:t>n</a:t>
            </a:r>
            <a:r>
              <a:rPr lang="zh-CN" altLang="en-US" sz="1600" smtClean="0"/>
              <a:t>值变大，</a:t>
            </a:r>
            <a:r>
              <a:rPr lang="en-US" altLang="zh-CN" sz="1600" smtClean="0"/>
              <a:t>5n^2+7n </a:t>
            </a:r>
            <a:r>
              <a:rPr lang="zh-CN" altLang="en-US" sz="1600" smtClean="0"/>
              <a:t>和 </a:t>
            </a:r>
            <a:r>
              <a:rPr lang="en-US" altLang="zh-CN" sz="1600" smtClean="0"/>
              <a:t>3n^2 + 2n </a:t>
            </a:r>
            <a:r>
              <a:rPr lang="zh-CN" altLang="en-US" sz="1600" smtClean="0"/>
              <a:t>，</a:t>
            </a:r>
            <a:r>
              <a:rPr lang="zh-CN" altLang="en-US" sz="1600"/>
              <a:t>执</a:t>
            </a:r>
            <a:r>
              <a:rPr lang="zh-CN" altLang="en-US" sz="1600" smtClean="0"/>
              <a:t>行曲线重合</a:t>
            </a:r>
            <a:r>
              <a:rPr lang="en-US" altLang="zh-CN" sz="1600" smtClean="0"/>
              <a:t>, </a:t>
            </a:r>
            <a:r>
              <a:rPr lang="zh-CN" altLang="en-US" sz="1600" smtClean="0"/>
              <a:t>说明  </a:t>
            </a:r>
            <a:r>
              <a:rPr lang="zh-CN" altLang="en-US" sz="1600"/>
              <a:t>这</a:t>
            </a:r>
            <a:r>
              <a:rPr lang="zh-CN" altLang="en-US" sz="1600" smtClean="0"/>
              <a:t>种情况下</a:t>
            </a:r>
            <a:r>
              <a:rPr lang="en-US" altLang="zh-CN" sz="1600" smtClean="0"/>
              <a:t>, 5</a:t>
            </a:r>
            <a:r>
              <a:rPr lang="zh-CN" altLang="en-US" sz="1600" smtClean="0"/>
              <a:t>和</a:t>
            </a:r>
            <a:r>
              <a:rPr lang="en-US" altLang="zh-CN" sz="1600" smtClean="0"/>
              <a:t>3</a:t>
            </a:r>
            <a:r>
              <a:rPr lang="zh-CN" altLang="en-US" sz="1600" smtClean="0"/>
              <a:t>可以忽略</a:t>
            </a:r>
            <a:r>
              <a:rPr lang="zh-CN" altLang="en-US" sz="1600"/>
              <a:t>。</a:t>
            </a:r>
            <a:endParaRPr lang="en-US" altLang="zh-CN" sz="1600" smtClean="0"/>
          </a:p>
          <a:p>
            <a:pPr marL="342900" indent="-342900">
              <a:buAutoNum type="arabicParenR"/>
            </a:pPr>
            <a:r>
              <a:rPr lang="zh-CN" altLang="en-US" sz="1600" smtClean="0"/>
              <a:t>而</a:t>
            </a:r>
            <a:r>
              <a:rPr lang="en-US" altLang="zh-CN" sz="1600" smtClean="0"/>
              <a:t>n^3+5n </a:t>
            </a:r>
            <a:r>
              <a:rPr lang="zh-CN" altLang="en-US" sz="1600" smtClean="0"/>
              <a:t>和 </a:t>
            </a:r>
            <a:r>
              <a:rPr lang="en-US" altLang="zh-CN" sz="1600" smtClean="0"/>
              <a:t>6n^3+4n  </a:t>
            </a:r>
            <a:r>
              <a:rPr lang="zh-CN" altLang="en-US" sz="1600" smtClean="0"/>
              <a:t>，执行曲线分离，说明多少次方式关键</a:t>
            </a:r>
            <a:endParaRPr lang="zh-CN" altLang="en-US" sz="1600"/>
          </a:p>
        </p:txBody>
      </p:sp>
      <p:graphicFrame>
        <p:nvGraphicFramePr>
          <p:cNvPr id="3" name="表格 2"/>
          <p:cNvGraphicFramePr>
            <a:graphicFrameLocks noGrp="1"/>
          </p:cNvGraphicFramePr>
          <p:nvPr/>
        </p:nvGraphicFramePr>
        <p:xfrm>
          <a:off x="233931" y="1654820"/>
          <a:ext cx="3960442" cy="1539240"/>
        </p:xfrm>
        <a:graphic>
          <a:graphicData uri="http://schemas.openxmlformats.org/drawingml/2006/table">
            <a:tbl>
              <a:tblPr>
                <a:tableStyleId>{5C22544A-7EE6-4342-B048-85BDC9FD1C3A}</a:tableStyleId>
              </a:tblPr>
              <a:tblGrid>
                <a:gridCol w="764296"/>
                <a:gridCol w="903258"/>
                <a:gridCol w="764296"/>
                <a:gridCol w="764296"/>
                <a:gridCol w="764296"/>
              </a:tblGrid>
              <a:tr h="180975">
                <a:tc>
                  <a:txBody>
                    <a:bodyPr/>
                    <a:lstStyle/>
                    <a:p>
                      <a:pPr algn="l"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T(3n^2+2n)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T(5n^2+7n)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T(n^3+5n)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T(6n^3+4n)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85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770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376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552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3104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4710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162120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30200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50700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1000500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6000400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0" name="图表 9"/>
          <p:cNvGraphicFramePr/>
          <p:nvPr/>
        </p:nvGraphicFramePr>
        <p:xfrm>
          <a:off x="4410397" y="953587"/>
          <a:ext cx="5492750" cy="2997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430887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一</a:t>
            </a:r>
            <a:r>
              <a:rPr kumimoji="1" lang="zh-CN" altLang="en-US"/>
              <a:t>般情况下，算法中的基本操作语句的重复执行次数是问题规模</a:t>
            </a:r>
            <a:r>
              <a:rPr kumimoji="1" lang="en-US" altLang="zh-CN"/>
              <a:t>n</a:t>
            </a:r>
            <a:r>
              <a:rPr kumimoji="1" lang="zh-CN" altLang="en-US"/>
              <a:t>的某个函数，用</a:t>
            </a:r>
            <a:r>
              <a:rPr kumimoji="1" lang="en-US" altLang="zh-CN"/>
              <a:t>T(n)</a:t>
            </a:r>
            <a:r>
              <a:rPr kumimoji="1" lang="zh-CN" altLang="en-US"/>
              <a:t>表示，若有某个辅助函数</a:t>
            </a:r>
            <a:r>
              <a:rPr kumimoji="1" lang="en-US" altLang="zh-CN"/>
              <a:t>f(n)</a:t>
            </a:r>
            <a:r>
              <a:rPr kumimoji="1" lang="zh-CN" altLang="en-US"/>
              <a:t>，使得当</a:t>
            </a:r>
            <a:r>
              <a:rPr kumimoji="1" lang="en-US" altLang="zh-CN"/>
              <a:t>n</a:t>
            </a:r>
            <a:r>
              <a:rPr kumimoji="1" lang="zh-CN" altLang="en-US"/>
              <a:t>趋近于无穷大时，</a:t>
            </a:r>
            <a:r>
              <a:rPr kumimoji="1" lang="en-US" altLang="zh-CN"/>
              <a:t>T(n) / f(n) </a:t>
            </a:r>
            <a:r>
              <a:rPr kumimoji="1" lang="zh-CN" altLang="en-US"/>
              <a:t>的极限值为不等于零的常数，则称</a:t>
            </a:r>
            <a:r>
              <a:rPr kumimoji="1" lang="en-US" altLang="zh-CN"/>
              <a:t>f(n)</a:t>
            </a:r>
            <a:r>
              <a:rPr kumimoji="1" lang="zh-CN" altLang="en-US"/>
              <a:t>是</a:t>
            </a:r>
            <a:r>
              <a:rPr kumimoji="1" lang="en-US" altLang="zh-CN"/>
              <a:t>T(n)</a:t>
            </a:r>
            <a:r>
              <a:rPr kumimoji="1" lang="zh-CN" altLang="en-US"/>
              <a:t>的同数量级函数。记作 </a:t>
            </a:r>
            <a:r>
              <a:rPr kumimoji="1" lang="en-US" altLang="zh-CN"/>
              <a:t>T(n)=</a:t>
            </a:r>
            <a:r>
              <a:rPr kumimoji="1" lang="zh-CN" altLang="en-US"/>
              <a:t>Ｏ</a:t>
            </a:r>
            <a:r>
              <a:rPr kumimoji="1" lang="en-US" altLang="zh-CN"/>
              <a:t>( f(n) )</a:t>
            </a:r>
            <a:r>
              <a:rPr kumimoji="1" lang="zh-CN" altLang="en-US"/>
              <a:t>，称Ｏ</a:t>
            </a:r>
            <a:r>
              <a:rPr kumimoji="1" lang="en-US" altLang="zh-CN"/>
              <a:t>( f(n) )  </a:t>
            </a:r>
            <a:r>
              <a:rPr kumimoji="1" lang="zh-CN" altLang="en-US"/>
              <a:t>为算法的渐进时间复杂度，简称时间复杂度</a:t>
            </a:r>
            <a:r>
              <a:rPr kumimoji="1" lang="zh-CN" altLang="en-US" smtClean="0"/>
              <a:t>。</a:t>
            </a:r>
            <a:endParaRPr kumimoji="1" lang="en-US" altLang="zh-CN" smtClean="0"/>
          </a:p>
          <a:p>
            <a:pPr marL="342900" indent="-342900">
              <a:buAutoNum type="arabicParenR"/>
            </a:pPr>
            <a:endParaRPr kumimoji="1" lang="en-US" altLang="zh-CN"/>
          </a:p>
          <a:p>
            <a:pPr marL="342900" indent="-342900">
              <a:buAutoNum type="arabicParenR"/>
            </a:pPr>
            <a:r>
              <a:rPr kumimoji="1" lang="en-US" altLang="zh-CN" smtClean="0"/>
              <a:t>T(n</a:t>
            </a:r>
            <a:r>
              <a:rPr kumimoji="1" lang="en-US" altLang="zh-CN"/>
              <a:t>) </a:t>
            </a:r>
            <a:r>
              <a:rPr kumimoji="1" lang="zh-CN" altLang="en-US"/>
              <a:t>不同，但时间复杂度可能相同。 如：</a:t>
            </a:r>
            <a:r>
              <a:rPr kumimoji="1" lang="en-US" altLang="zh-CN"/>
              <a:t>T(n)=</a:t>
            </a:r>
            <a:r>
              <a:rPr kumimoji="1" lang="en-US" altLang="zh-CN" smtClean="0"/>
              <a:t>n²+7n+6 </a:t>
            </a:r>
            <a:r>
              <a:rPr kumimoji="1" lang="zh-CN" altLang="en-US"/>
              <a:t>与 </a:t>
            </a:r>
            <a:r>
              <a:rPr kumimoji="1" lang="en-US" altLang="zh-CN"/>
              <a:t>T(n)=</a:t>
            </a:r>
            <a:r>
              <a:rPr kumimoji="1" lang="en-US" altLang="zh-CN" smtClean="0"/>
              <a:t>3n²+2n+2 </a:t>
            </a:r>
            <a:r>
              <a:rPr kumimoji="1" lang="zh-CN" altLang="en-US"/>
              <a:t>它们的</a:t>
            </a:r>
            <a:r>
              <a:rPr kumimoji="1" lang="en-US" altLang="zh-CN"/>
              <a:t>T(n) </a:t>
            </a:r>
            <a:r>
              <a:rPr kumimoji="1" lang="zh-CN" altLang="en-US"/>
              <a:t>不同，但时间复杂度相同，都为</a:t>
            </a:r>
            <a:r>
              <a:rPr kumimoji="1" lang="en-US" altLang="zh-CN"/>
              <a:t>O(n²)</a:t>
            </a:r>
            <a:r>
              <a:rPr kumimoji="1" lang="zh-CN" altLang="en-US" smtClean="0"/>
              <a:t>。</a:t>
            </a:r>
            <a:endParaRPr kumimoji="1" lang="en-US" altLang="zh-CN"/>
          </a:p>
          <a:p>
            <a:pPr marL="342900" indent="-342900">
              <a:buAutoNum type="arabicParenR"/>
            </a:pPr>
            <a:r>
              <a:rPr kumimoji="1" lang="zh-CN" altLang="en-US" smtClean="0"/>
              <a:t>计</a:t>
            </a:r>
            <a:r>
              <a:rPr kumimoji="1" lang="zh-CN" altLang="en-US"/>
              <a:t>算时间复杂度的方</a:t>
            </a:r>
            <a:r>
              <a:rPr kumimoji="1" lang="zh-CN" altLang="en-US" smtClean="0"/>
              <a:t>法：</a:t>
            </a:r>
            <a:endParaRPr kumimoji="1" lang="en-US" altLang="zh-CN" smtClean="0"/>
          </a:p>
          <a:p>
            <a:pPr marL="342900" indent="-342900">
              <a:buAutoNum type="arabicParenR"/>
            </a:pPr>
            <a:endParaRPr kumimoji="1" lang="zh-CN" altLang="en-US"/>
          </a:p>
          <a:p>
            <a:pPr marL="285750" indent="-285750">
              <a:buFont typeface="Arial" panose="020B0604020202020204" pitchFamily="34" charset="0"/>
              <a:buChar char="•"/>
            </a:pPr>
            <a:r>
              <a:rPr kumimoji="1" lang="zh-CN" altLang="en-US"/>
              <a:t>用常数</a:t>
            </a:r>
            <a:r>
              <a:rPr kumimoji="1" lang="en-US" altLang="zh-CN"/>
              <a:t>1</a:t>
            </a:r>
            <a:r>
              <a:rPr kumimoji="1" lang="zh-CN" altLang="en-US"/>
              <a:t>代替运行时间中的所有加法常数 </a:t>
            </a:r>
            <a:r>
              <a:rPr kumimoji="1" lang="en-US" altLang="zh-CN"/>
              <a:t> T(n)=n²+7n+6 </a:t>
            </a:r>
            <a:r>
              <a:rPr kumimoji="1" lang="en-US" altLang="zh-CN" smtClean="0"/>
              <a:t> =&gt; </a:t>
            </a:r>
            <a:r>
              <a:rPr kumimoji="1" lang="en-US" altLang="zh-CN"/>
              <a:t>T(n)=</a:t>
            </a:r>
            <a:r>
              <a:rPr kumimoji="1" lang="en-US" altLang="zh-CN" smtClean="0"/>
              <a:t>n²+7n+1</a:t>
            </a:r>
            <a:endParaRPr kumimoji="1" lang="zh-CN" altLang="en-US"/>
          </a:p>
          <a:p>
            <a:pPr marL="285750" indent="-285750">
              <a:buFont typeface="Arial" panose="020B0604020202020204" pitchFamily="34" charset="0"/>
              <a:buChar char="•"/>
            </a:pPr>
            <a:r>
              <a:rPr kumimoji="1" lang="zh-CN" altLang="en-US"/>
              <a:t>修改后的运行次数函数中，只保留最高阶项 </a:t>
            </a:r>
            <a:r>
              <a:rPr kumimoji="1" lang="zh-CN" altLang="en-US" smtClean="0"/>
              <a:t> </a:t>
            </a:r>
            <a:r>
              <a:rPr kumimoji="1" lang="en-US" altLang="zh-CN"/>
              <a:t>T(n)=</a:t>
            </a:r>
            <a:r>
              <a:rPr kumimoji="1" lang="en-US" altLang="zh-CN" smtClean="0"/>
              <a:t>n²+7n+1 =&gt; T(n) = n²</a:t>
            </a:r>
            <a:endParaRPr kumimoji="1" lang="zh-CN" altLang="en-US"/>
          </a:p>
          <a:p>
            <a:pPr marL="285750" indent="-285750">
              <a:buFont typeface="Arial" panose="020B0604020202020204" pitchFamily="34" charset="0"/>
              <a:buChar char="•"/>
            </a:pPr>
            <a:r>
              <a:rPr kumimoji="1" lang="zh-CN" altLang="en-US"/>
              <a:t>去除最高阶项的系</a:t>
            </a:r>
            <a:r>
              <a:rPr kumimoji="1" lang="zh-CN" altLang="en-US" smtClean="0"/>
              <a:t>数 </a:t>
            </a:r>
            <a:r>
              <a:rPr kumimoji="1" lang="en-US" altLang="zh-CN"/>
              <a:t>T(n) = </a:t>
            </a:r>
            <a:r>
              <a:rPr kumimoji="1" lang="en-US" altLang="zh-CN" smtClean="0"/>
              <a:t>n²</a:t>
            </a:r>
            <a:r>
              <a:rPr kumimoji="1" lang="zh-CN" altLang="en-US" smtClean="0"/>
              <a:t> </a:t>
            </a:r>
            <a:r>
              <a:rPr kumimoji="1" lang="en-US" altLang="zh-CN" smtClean="0"/>
              <a:t>=&gt; T(n) = n² =&gt; O(</a:t>
            </a:r>
            <a:r>
              <a:rPr kumimoji="1" lang="en-US" altLang="zh-CN"/>
              <a:t>n²</a:t>
            </a:r>
            <a:r>
              <a:rPr kumimoji="1" lang="en-US" altLang="zh-CN" smtClean="0"/>
              <a:t>)</a:t>
            </a:r>
            <a:endParaRPr kumimoji="1" lang="zh-CN" altLang="en-US">
              <a:solidFill>
                <a:srgbClr val="0070C0"/>
              </a:solidFill>
              <a:latin typeface="+mn-ea"/>
            </a:endParaRPr>
          </a:p>
          <a:p>
            <a:pPr>
              <a:spcBef>
                <a:spcPct val="0"/>
              </a:spcBef>
            </a:pP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501675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常</a:t>
            </a:r>
            <a:r>
              <a:rPr kumimoji="1" lang="zh-CN" altLang="en-US"/>
              <a:t>数阶</a:t>
            </a:r>
            <a:r>
              <a:rPr kumimoji="1" lang="en-US" altLang="zh-CN"/>
              <a:t>O(1</a:t>
            </a:r>
            <a:r>
              <a:rPr kumimoji="1" lang="en-US" altLang="zh-CN" smtClean="0"/>
              <a:t>)</a:t>
            </a:r>
            <a:endParaRPr kumimoji="1" lang="en-US" altLang="zh-CN"/>
          </a:p>
          <a:p>
            <a:pPr marL="342900" indent="-342900">
              <a:buAutoNum type="arabicParenR"/>
            </a:pPr>
            <a:r>
              <a:rPr kumimoji="1" lang="zh-CN" altLang="en-US" smtClean="0"/>
              <a:t>对</a:t>
            </a:r>
            <a:r>
              <a:rPr kumimoji="1" lang="zh-CN" altLang="en-US"/>
              <a:t>数阶</a:t>
            </a:r>
            <a:r>
              <a:rPr kumimoji="1" lang="en-US" altLang="zh-CN" smtClean="0"/>
              <a:t>O(</a:t>
            </a:r>
            <a:r>
              <a:rPr lang="en-US" altLang="zh-CN" b="1"/>
              <a:t>log</a:t>
            </a:r>
            <a:r>
              <a:rPr lang="en-US" altLang="zh-CN" b="1" i="1" baseline="-25000"/>
              <a:t>2</a:t>
            </a:r>
            <a:r>
              <a:rPr lang="en-US" altLang="zh-CN" b="1" i="1"/>
              <a:t>n</a:t>
            </a:r>
            <a:r>
              <a:rPr kumimoji="1" lang="en-US" altLang="zh-CN" smtClean="0"/>
              <a:t>)</a:t>
            </a:r>
            <a:endParaRPr kumimoji="1" lang="en-US" altLang="zh-CN" smtClean="0"/>
          </a:p>
          <a:p>
            <a:pPr marL="342900" indent="-342900">
              <a:buAutoNum type="arabicParenR"/>
            </a:pPr>
            <a:r>
              <a:rPr kumimoji="1" lang="zh-CN" altLang="en-US" smtClean="0"/>
              <a:t>线</a:t>
            </a:r>
            <a:r>
              <a:rPr kumimoji="1" lang="zh-CN" altLang="en-US"/>
              <a:t>性阶</a:t>
            </a:r>
            <a:r>
              <a:rPr kumimoji="1" lang="en-US" altLang="zh-CN"/>
              <a:t>O(n</a:t>
            </a:r>
            <a:r>
              <a:rPr kumimoji="1" lang="en-US" altLang="zh-CN" smtClean="0"/>
              <a:t>)</a:t>
            </a:r>
            <a:endParaRPr kumimoji="1" lang="en-US" altLang="zh-CN" smtClean="0"/>
          </a:p>
          <a:p>
            <a:pPr marL="342900" indent="-342900">
              <a:buAutoNum type="arabicParenR"/>
            </a:pPr>
            <a:r>
              <a:rPr kumimoji="1" lang="zh-CN" altLang="en-US" smtClean="0"/>
              <a:t>线</a:t>
            </a:r>
            <a:r>
              <a:rPr kumimoji="1" lang="zh-CN" altLang="en-US"/>
              <a:t>性对数阶</a:t>
            </a:r>
            <a:r>
              <a:rPr kumimoji="1" lang="en-US" altLang="zh-CN" smtClean="0"/>
              <a:t>O(n</a:t>
            </a:r>
            <a:r>
              <a:rPr lang="en-US" altLang="zh-CN" b="1"/>
              <a:t>log</a:t>
            </a:r>
            <a:r>
              <a:rPr lang="en-US" altLang="zh-CN" b="1" i="1" baseline="-25000"/>
              <a:t>2</a:t>
            </a:r>
            <a:r>
              <a:rPr lang="en-US" altLang="zh-CN" b="1" i="1"/>
              <a:t>n</a:t>
            </a:r>
            <a:r>
              <a:rPr kumimoji="1" lang="en-US" altLang="zh-CN" smtClean="0"/>
              <a:t>)</a:t>
            </a:r>
            <a:endParaRPr kumimoji="1" lang="en-US" altLang="zh-CN" smtClean="0"/>
          </a:p>
          <a:p>
            <a:pPr marL="342900" indent="-342900">
              <a:buAutoNum type="arabicParenR"/>
            </a:pPr>
            <a:r>
              <a:rPr kumimoji="1" lang="zh-CN" altLang="en-US" smtClean="0"/>
              <a:t>平</a:t>
            </a:r>
            <a:r>
              <a:rPr kumimoji="1" lang="zh-CN" altLang="en-US"/>
              <a:t>方阶</a:t>
            </a:r>
            <a:r>
              <a:rPr kumimoji="1" lang="en-US" altLang="zh-CN" smtClean="0"/>
              <a:t>O(n^2)</a:t>
            </a:r>
            <a:endParaRPr kumimoji="1" lang="en-US" altLang="zh-CN" smtClean="0"/>
          </a:p>
          <a:p>
            <a:pPr marL="342900" indent="-342900">
              <a:buAutoNum type="arabicParenR"/>
            </a:pPr>
            <a:r>
              <a:rPr kumimoji="1" lang="zh-CN" altLang="en-US" smtClean="0"/>
              <a:t>立</a:t>
            </a:r>
            <a:r>
              <a:rPr kumimoji="1" lang="zh-CN" altLang="en-US"/>
              <a:t>方阶</a:t>
            </a:r>
            <a:r>
              <a:rPr kumimoji="1" lang="en-US" altLang="zh-CN" smtClean="0"/>
              <a:t>O(n^3)</a:t>
            </a:r>
            <a:endParaRPr kumimoji="1" lang="en-US" altLang="zh-CN" smtClean="0"/>
          </a:p>
          <a:p>
            <a:pPr marL="342900" indent="-342900">
              <a:buAutoNum type="arabicParenR"/>
            </a:pPr>
            <a:r>
              <a:rPr kumimoji="1" lang="en-US" altLang="zh-CN" smtClean="0"/>
              <a:t>k</a:t>
            </a:r>
            <a:r>
              <a:rPr kumimoji="1" lang="zh-CN" altLang="en-US"/>
              <a:t>次方阶</a:t>
            </a:r>
            <a:r>
              <a:rPr kumimoji="1" lang="en-US" altLang="zh-CN" smtClean="0"/>
              <a:t>O(n^k)</a:t>
            </a:r>
            <a:endParaRPr kumimoji="1" lang="en-US" altLang="zh-CN" smtClean="0"/>
          </a:p>
          <a:p>
            <a:pPr marL="342900" indent="-342900">
              <a:buAutoNum type="arabicParenR"/>
            </a:pPr>
            <a:r>
              <a:rPr kumimoji="1" lang="zh-CN" altLang="en-US" smtClean="0"/>
              <a:t>指</a:t>
            </a:r>
            <a:r>
              <a:rPr kumimoji="1" lang="zh-CN" altLang="en-US"/>
              <a:t>数阶</a:t>
            </a:r>
            <a:r>
              <a:rPr kumimoji="1" lang="en-US" altLang="zh-CN" smtClean="0"/>
              <a:t>O(2^n</a:t>
            </a:r>
            <a:r>
              <a:rPr kumimoji="1" lang="en-US" altLang="zh-CN"/>
              <a:t>)</a:t>
            </a:r>
            <a:endParaRPr kumimoji="1" lang="en-US" altLang="zh-CN"/>
          </a:p>
          <a:p>
            <a:endParaRPr kumimoji="1" lang="en-US" altLang="zh-CN" smtClean="0"/>
          </a:p>
          <a:p>
            <a:r>
              <a:rPr kumimoji="1" lang="zh-CN" altLang="en-US" b="1"/>
              <a:t>说</a:t>
            </a:r>
            <a:r>
              <a:rPr kumimoji="1" lang="zh-CN" altLang="en-US" b="1" smtClean="0"/>
              <a:t>明</a:t>
            </a:r>
            <a:r>
              <a:rPr kumimoji="1" lang="zh-CN" altLang="en-US" smtClean="0"/>
              <a:t>：</a:t>
            </a:r>
            <a:endParaRPr kumimoji="1" lang="en-US" altLang="zh-CN" smtClean="0"/>
          </a:p>
          <a:p>
            <a:pPr marL="285750" indent="-285750">
              <a:buFont typeface="Arial" panose="020B0604020202020204" pitchFamily="34" charset="0"/>
              <a:buChar char="•"/>
            </a:pPr>
            <a:r>
              <a:rPr lang="zh-CN" altLang="en-US" sz="1600"/>
              <a:t>常见的算法时间复杂度由小到大依次为：</a:t>
            </a:r>
            <a:r>
              <a:rPr lang="el-GR" altLang="zh-CN" sz="1600" b="1"/>
              <a:t>Ο(1)</a:t>
            </a:r>
            <a:r>
              <a:rPr lang="zh-CN" altLang="el-GR" sz="1600" b="1"/>
              <a:t>＜</a:t>
            </a:r>
            <a:r>
              <a:rPr lang="el-GR" altLang="zh-CN" sz="1600" b="1"/>
              <a:t>Ο(</a:t>
            </a:r>
            <a:r>
              <a:rPr lang="en-US" altLang="zh-CN" sz="1600" b="1"/>
              <a:t>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a:t>n)</a:t>
            </a:r>
            <a:r>
              <a:rPr lang="zh-CN" altLang="en-US" sz="1600" b="1"/>
              <a:t>＜</a:t>
            </a:r>
            <a:r>
              <a:rPr lang="el-GR" altLang="zh-CN" sz="1600" b="1"/>
              <a:t>Ο(</a:t>
            </a:r>
            <a:r>
              <a:rPr lang="en-US" altLang="zh-CN" sz="1600" b="1"/>
              <a:t>nlog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i="1"/>
              <a:t>n</a:t>
            </a:r>
            <a:r>
              <a:rPr lang="en-US" altLang="zh-CN" sz="1600" b="1" baseline="30000"/>
              <a:t>2</a:t>
            </a:r>
            <a:r>
              <a:rPr lang="en-US" altLang="zh-CN" sz="1600" b="1"/>
              <a:t>)</a:t>
            </a:r>
            <a:r>
              <a:rPr lang="zh-CN" altLang="en-US" sz="1600" b="1"/>
              <a:t>＜</a:t>
            </a:r>
            <a:r>
              <a:rPr lang="el-GR" altLang="zh-CN" sz="1600" b="1"/>
              <a:t>Ο(</a:t>
            </a:r>
            <a:r>
              <a:rPr lang="en-US" altLang="zh-CN" sz="1600" b="1" i="1"/>
              <a:t>n</a:t>
            </a:r>
            <a:r>
              <a:rPr lang="en-US" altLang="zh-CN" sz="1600" b="1" baseline="30000"/>
              <a:t>3</a:t>
            </a:r>
            <a:r>
              <a:rPr lang="en-US" altLang="zh-CN" sz="1600" b="1" smtClean="0"/>
              <a:t>)</a:t>
            </a:r>
            <a:r>
              <a:rPr lang="zh-CN" altLang="en-US" sz="1600" b="1" smtClean="0"/>
              <a:t>＜</a:t>
            </a:r>
            <a:r>
              <a:rPr lang="el-GR" altLang="zh-CN" sz="1600" b="1"/>
              <a:t> Ο(</a:t>
            </a:r>
            <a:r>
              <a:rPr lang="en-US" altLang="zh-CN" sz="1600" b="1" i="1" smtClean="0"/>
              <a:t>n</a:t>
            </a:r>
            <a:r>
              <a:rPr lang="en-US" altLang="zh-CN" sz="1600" b="1" baseline="30000" smtClean="0"/>
              <a:t>k</a:t>
            </a:r>
            <a:r>
              <a:rPr lang="en-US" altLang="zh-CN" sz="1600" b="1" smtClean="0"/>
              <a:t>) </a:t>
            </a:r>
            <a:r>
              <a:rPr lang="zh-CN" altLang="en-US" sz="1600" b="1" smtClean="0"/>
              <a:t>＜</a:t>
            </a:r>
            <a:r>
              <a:rPr lang="el-GR" altLang="zh-CN" sz="1600" b="1"/>
              <a:t>Ο(</a:t>
            </a:r>
            <a:r>
              <a:rPr lang="el-GR" altLang="zh-CN" sz="1600" b="1" i="1"/>
              <a:t>2</a:t>
            </a:r>
            <a:r>
              <a:rPr lang="en-US" altLang="zh-CN" sz="1600" b="1" baseline="30000"/>
              <a:t>n</a:t>
            </a:r>
            <a:r>
              <a:rPr lang="en-US" altLang="zh-CN" sz="1600" b="1" smtClean="0"/>
              <a:t>) </a:t>
            </a:r>
            <a:r>
              <a:rPr kumimoji="1" lang="zh-CN" altLang="en-US" sz="1600" smtClean="0"/>
              <a:t>，随</a:t>
            </a:r>
            <a:r>
              <a:rPr kumimoji="1" lang="zh-CN" altLang="en-US" sz="1600"/>
              <a:t>着问题规模</a:t>
            </a:r>
            <a:r>
              <a:rPr kumimoji="1" lang="en-US" altLang="zh-CN" sz="1600"/>
              <a:t>n</a:t>
            </a:r>
            <a:r>
              <a:rPr kumimoji="1" lang="zh-CN" altLang="en-US" sz="1600"/>
              <a:t>的不断增大，上述时间复杂度不断增大，算法的执行效率越</a:t>
            </a:r>
            <a:r>
              <a:rPr kumimoji="1" lang="zh-CN" altLang="en-US" sz="1600" smtClean="0"/>
              <a:t>低</a:t>
            </a:r>
            <a:endParaRPr kumimoji="1" lang="en-US" altLang="zh-CN" sz="1600" smtClean="0"/>
          </a:p>
          <a:p>
            <a:pPr marL="285750" indent="-285750">
              <a:buFont typeface="Arial" panose="020B0604020202020204" pitchFamily="34" charset="0"/>
              <a:buChar char="•"/>
            </a:pPr>
            <a:r>
              <a:rPr lang="zh-CN" altLang="en-US" sz="1600"/>
              <a:t>从图中可见，我们应该尽可</a:t>
            </a:r>
            <a:r>
              <a:rPr lang="zh-CN" altLang="en-US" sz="1600" smtClean="0"/>
              <a:t>能</a:t>
            </a:r>
            <a:r>
              <a:rPr lang="zh-CN" altLang="en-US" sz="1600"/>
              <a:t>避</a:t>
            </a:r>
            <a:r>
              <a:rPr lang="zh-CN" altLang="en-US" sz="1600" smtClean="0"/>
              <a:t>免使用</a:t>
            </a:r>
            <a:r>
              <a:rPr lang="zh-CN" altLang="en-US" sz="1600"/>
              <a:t>指数阶的算法</a:t>
            </a:r>
            <a:endParaRPr kumimoji="1" lang="en-US" altLang="zh-CN" sz="1600">
              <a:solidFill>
                <a:srgbClr val="0070C0"/>
              </a:solidFill>
              <a:latin typeface="+mn-ea"/>
            </a:endParaRPr>
          </a:p>
          <a:p>
            <a:pPr>
              <a:spcBef>
                <a:spcPct val="0"/>
              </a:spcBef>
            </a:pPr>
            <a:endParaRPr lang="en-US" altLang="zh-CN" smtClean="0"/>
          </a:p>
          <a:p>
            <a:endParaRPr lang="zh-CN" altLang="en-US"/>
          </a:p>
        </p:txBody>
      </p:sp>
      <p:pic>
        <p:nvPicPr>
          <p:cNvPr id="952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9835" y="1897185"/>
            <a:ext cx="53530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14512" y="3887545"/>
          <a:ext cx="376745" cy="324580"/>
        </p:xfrm>
        <a:graphic>
          <a:graphicData uri="http://schemas.openxmlformats.org/presentationml/2006/ole">
            <mc:AlternateContent xmlns:mc="http://schemas.openxmlformats.org/markup-compatibility/2006">
              <mc:Choice xmlns:v="urn:schemas-microsoft-com:vml" Requires="v">
                <p:oleObj spid="_x0000_s95349" name="包装程序外壳对象" showAsIcon="1" r:id="rId2" imgW="609600" imgH="523875" progId="Package">
                  <p:embed/>
                </p:oleObj>
              </mc:Choice>
              <mc:Fallback>
                <p:oleObj name="包装程序外壳对象" showAsIcon="1" r:id="rId2" imgW="609600" imgH="523875" progId="Package">
                  <p:embed/>
                  <p:pic>
                    <p:nvPicPr>
                      <p:cNvPr id="0" name="图片 95348"/>
                      <p:cNvPicPr/>
                      <p:nvPr/>
                    </p:nvPicPr>
                    <p:blipFill>
                      <a:blip r:embed="rId3"/>
                      <a:stretch>
                        <a:fillRect/>
                      </a:stretch>
                    </p:blipFill>
                    <p:spPr>
                      <a:xfrm>
                        <a:off x="8614512" y="3887545"/>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54874"/>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常</a:t>
            </a:r>
            <a:r>
              <a:rPr kumimoji="1" lang="zh-CN" altLang="en-US"/>
              <a:t>数阶</a:t>
            </a:r>
            <a:r>
              <a:rPr kumimoji="1" lang="en-US" altLang="zh-CN"/>
              <a:t>O(1</a:t>
            </a:r>
            <a:r>
              <a:rPr kumimoji="1" lang="en-US" altLang="zh-CN" smtClean="0"/>
              <a:t>)</a:t>
            </a:r>
            <a:endParaRPr kumimoji="1" lang="en-US" altLang="zh-CN" smtClean="0"/>
          </a:p>
          <a:p>
            <a:endParaRPr kumimoji="1" lang="en-US" altLang="zh-CN" sz="1400"/>
          </a:p>
          <a:p>
            <a:r>
              <a:rPr lang="zh-CN" altLang="en-US" sz="1400" smtClean="0"/>
              <a:t>无</a:t>
            </a:r>
            <a:r>
              <a:rPr lang="zh-CN" altLang="en-US" sz="1400"/>
              <a:t>论代码执行了多少行，只要是没有循环等复杂结构，那这个代码的时间复杂度就都是</a:t>
            </a:r>
            <a:r>
              <a:rPr lang="en-US" altLang="zh-CN" sz="1400"/>
              <a:t>O(1</a:t>
            </a:r>
            <a:r>
              <a:rPr lang="en-US" altLang="zh-CN" sz="1400" smtClean="0"/>
              <a:t>)</a:t>
            </a:r>
            <a:br>
              <a:rPr lang="en-US" altLang="zh-CN" sz="1400" smtClean="0"/>
            </a:br>
            <a:br>
              <a:rPr lang="en-US" altLang="zh-CN" sz="1400" smtClean="0"/>
            </a:br>
            <a:br>
              <a:rPr lang="en-US" altLang="zh-CN" sz="1400" smtClean="0"/>
            </a:br>
            <a:br>
              <a:rPr lang="en-US" altLang="zh-CN" sz="1400" smtClean="0"/>
            </a:br>
            <a:br>
              <a:rPr lang="en-US" altLang="zh-CN" sz="1400" smtClean="0"/>
            </a:br>
            <a:br>
              <a:rPr lang="en-US" altLang="zh-CN" sz="1400" smtClean="0"/>
            </a:br>
            <a:endParaRPr kumimoji="1" lang="en-US" altLang="zh-CN" sz="1400"/>
          </a:p>
          <a:p>
            <a:endParaRPr kumimoji="1" lang="en-US" altLang="zh-CN" smtClean="0"/>
          </a:p>
          <a:p>
            <a:pPr>
              <a:spcBef>
                <a:spcPct val="0"/>
              </a:spcBef>
            </a:pPr>
            <a:r>
              <a:rPr lang="zh-CN" altLang="en-US" sz="1600"/>
              <a:t>上述代码在执行的时候，它消耗的时候并不随着某个变量的增长而增长，那么无论这类代码有多长，即使有几万几十万行，都可以用</a:t>
            </a:r>
            <a:r>
              <a:rPr lang="en-US" altLang="zh-CN" sz="1600"/>
              <a:t>O(1)</a:t>
            </a:r>
            <a:r>
              <a:rPr lang="zh-CN" altLang="en-US" sz="1600"/>
              <a:t>来表示它的时间复杂度。</a:t>
            </a:r>
            <a:endParaRPr lang="en-US" altLang="zh-CN" sz="1600" smtClean="0"/>
          </a:p>
          <a:p>
            <a:endParaRPr lang="zh-CN" altLang="en-US"/>
          </a:p>
        </p:txBody>
      </p:sp>
      <p:pic>
        <p:nvPicPr>
          <p:cNvPr id="962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736279"/>
            <a:ext cx="31337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959086" y="3526993"/>
          <a:ext cx="451311" cy="388822"/>
        </p:xfrm>
        <a:graphic>
          <a:graphicData uri="http://schemas.openxmlformats.org/presentationml/2006/ole">
            <mc:AlternateContent xmlns:mc="http://schemas.openxmlformats.org/markup-compatibility/2006">
              <mc:Choice xmlns:v="urn:schemas-microsoft-com:vml" Requires="v">
                <p:oleObj spid="_x0000_s96369" name="包装程序外壳对象" showAsIcon="1" r:id="rId2" imgW="609600" imgH="523875" progId="Package">
                  <p:embed/>
                </p:oleObj>
              </mc:Choice>
              <mc:Fallback>
                <p:oleObj name="包装程序外壳对象" showAsIcon="1" r:id="rId2" imgW="609600" imgH="523875" progId="Package">
                  <p:embed/>
                  <p:pic>
                    <p:nvPicPr>
                      <p:cNvPr id="0" name="图片 96368"/>
                      <p:cNvPicPr/>
                      <p:nvPr/>
                    </p:nvPicPr>
                    <p:blipFill>
                      <a:blip r:embed="rId3"/>
                      <a:stretch>
                        <a:fillRect/>
                      </a:stretch>
                    </p:blipFill>
                    <p:spPr>
                      <a:xfrm>
                        <a:off x="3959086" y="3526993"/>
                        <a:ext cx="451311" cy="38882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2"/>
            </a:pPr>
            <a:r>
              <a:rPr kumimoji="1" lang="zh-CN" altLang="en-US" smtClean="0"/>
              <a:t>对数阶</a:t>
            </a:r>
            <a:r>
              <a:rPr kumimoji="1" lang="en-US" altLang="zh-CN" smtClean="0"/>
              <a:t>O(</a:t>
            </a:r>
            <a:r>
              <a:rPr lang="en-US" altLang="zh-CN" b="1" smtClean="0"/>
              <a:t>log</a:t>
            </a:r>
            <a:r>
              <a:rPr lang="en-US" altLang="zh-CN" b="1" i="1" baseline="-25000" smtClean="0"/>
              <a:t>2</a:t>
            </a:r>
            <a:r>
              <a:rPr lang="en-US" altLang="zh-CN" b="1" i="1" smtClean="0"/>
              <a:t>n</a:t>
            </a:r>
            <a:r>
              <a:rPr kumimoji="1" lang="en-US" altLang="zh-CN" smtClean="0"/>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r>
              <a:rPr lang="zh-CN" altLang="en-US" sz="1600" b="1" smtClean="0"/>
              <a:t>说明</a:t>
            </a:r>
            <a:r>
              <a:rPr lang="zh-CN" altLang="en-US" sz="1600" smtClean="0"/>
              <a:t>：在</a:t>
            </a:r>
            <a:r>
              <a:rPr lang="en-US" altLang="zh-CN" sz="1600"/>
              <a:t>while</a:t>
            </a:r>
            <a:r>
              <a:rPr lang="zh-CN" altLang="en-US" sz="1600"/>
              <a:t>循环里面，每次都将 </a:t>
            </a:r>
            <a:r>
              <a:rPr lang="en-US" altLang="zh-CN" sz="1600"/>
              <a:t>i </a:t>
            </a:r>
            <a:r>
              <a:rPr lang="zh-CN" altLang="en-US" sz="1600"/>
              <a:t>乘以 </a:t>
            </a:r>
            <a:r>
              <a:rPr lang="en-US" altLang="zh-CN" sz="1600"/>
              <a:t>2</a:t>
            </a:r>
            <a:r>
              <a:rPr lang="zh-CN" altLang="en-US" sz="1600"/>
              <a:t>，乘完之后，</a:t>
            </a:r>
            <a:r>
              <a:rPr lang="en-US" altLang="zh-CN" sz="1600"/>
              <a:t>i </a:t>
            </a:r>
            <a:r>
              <a:rPr lang="zh-CN" altLang="en-US" sz="1600"/>
              <a:t>距离 </a:t>
            </a:r>
            <a:r>
              <a:rPr lang="en-US" altLang="zh-CN" sz="1600"/>
              <a:t>n </a:t>
            </a:r>
            <a:r>
              <a:rPr lang="zh-CN" altLang="en-US" sz="1600"/>
              <a:t>就越来越近了</a:t>
            </a:r>
            <a:r>
              <a:rPr lang="zh-CN" altLang="en-US" sz="1600" smtClean="0"/>
              <a:t>。假</a:t>
            </a:r>
            <a:r>
              <a:rPr lang="zh-CN" altLang="en-US" sz="1600"/>
              <a:t>设循环</a:t>
            </a:r>
            <a:r>
              <a:rPr lang="en-US" altLang="zh-CN" sz="1600"/>
              <a:t>x</a:t>
            </a:r>
            <a:r>
              <a:rPr lang="zh-CN" altLang="en-US" sz="1600"/>
              <a:t>次之后，</a:t>
            </a:r>
            <a:r>
              <a:rPr lang="en-US" altLang="zh-CN" sz="1600"/>
              <a:t>i </a:t>
            </a:r>
            <a:r>
              <a:rPr lang="zh-CN" altLang="en-US" sz="1600"/>
              <a:t>就大于 </a:t>
            </a:r>
            <a:r>
              <a:rPr lang="en-US" altLang="zh-CN" sz="1600"/>
              <a:t>2 </a:t>
            </a:r>
            <a:r>
              <a:rPr lang="zh-CN" altLang="en-US" sz="1600"/>
              <a:t>了，此时这个循环就退出了，也就是说 </a:t>
            </a:r>
            <a:r>
              <a:rPr lang="en-US" altLang="zh-CN" sz="1600"/>
              <a:t>2 </a:t>
            </a:r>
            <a:r>
              <a:rPr lang="zh-CN" altLang="en-US" sz="1600"/>
              <a:t>的 </a:t>
            </a:r>
            <a:r>
              <a:rPr lang="en-US" altLang="zh-CN" sz="1600"/>
              <a:t>x </a:t>
            </a:r>
            <a:r>
              <a:rPr lang="zh-CN" altLang="en-US" sz="1600"/>
              <a:t>次方等于 </a:t>
            </a:r>
            <a:r>
              <a:rPr lang="en-US" altLang="zh-CN" sz="1600"/>
              <a:t>n</a:t>
            </a:r>
            <a:r>
              <a:rPr lang="zh-CN" altLang="en-US" sz="1600"/>
              <a:t>，那么 </a:t>
            </a:r>
            <a:r>
              <a:rPr lang="en-US" altLang="zh-CN" sz="1600"/>
              <a:t>x = </a:t>
            </a:r>
            <a:r>
              <a:rPr lang="en-US" altLang="zh-CN" sz="1600" b="1" smtClean="0"/>
              <a:t>log</a:t>
            </a:r>
            <a:r>
              <a:rPr lang="en-US" altLang="zh-CN" sz="1600" b="1" i="1" baseline="-25000" smtClean="0"/>
              <a:t>2</a:t>
            </a:r>
            <a:r>
              <a:rPr lang="en-US" altLang="zh-CN" sz="1600" b="1" i="1" smtClean="0"/>
              <a:t>n</a:t>
            </a:r>
            <a:r>
              <a:rPr lang="zh-CN" altLang="en-US" sz="1600" smtClean="0"/>
              <a:t>也</a:t>
            </a:r>
            <a:r>
              <a:rPr lang="zh-CN" altLang="en-US" sz="1600"/>
              <a:t>就是说当循环 </a:t>
            </a:r>
            <a:r>
              <a:rPr lang="en-US" altLang="zh-CN" sz="1600" b="1"/>
              <a:t>log</a:t>
            </a:r>
            <a:r>
              <a:rPr lang="en-US" altLang="zh-CN" sz="1600" b="1" i="1" baseline="-25000"/>
              <a:t>2</a:t>
            </a:r>
            <a:r>
              <a:rPr lang="en-US" altLang="zh-CN" sz="1600" b="1" i="1"/>
              <a:t>n</a:t>
            </a:r>
            <a:r>
              <a:rPr lang="en-US" altLang="zh-CN" sz="1600" smtClean="0"/>
              <a:t> </a:t>
            </a:r>
            <a:r>
              <a:rPr lang="zh-CN" altLang="en-US" sz="1600"/>
              <a:t>次以后，这个代码就结束了。因此这个代码的时间复杂度为：</a:t>
            </a:r>
            <a:r>
              <a:rPr lang="en-US" altLang="zh-CN" sz="1600" smtClean="0"/>
              <a:t>O(</a:t>
            </a:r>
            <a:r>
              <a:rPr lang="en-US" altLang="zh-CN" sz="1600" b="1"/>
              <a:t>log</a:t>
            </a:r>
            <a:r>
              <a:rPr lang="en-US" altLang="zh-CN" sz="1600" b="1" i="1" baseline="-25000"/>
              <a:t>2</a:t>
            </a:r>
            <a:r>
              <a:rPr lang="en-US" altLang="zh-CN" sz="1600" b="1" i="1"/>
              <a:t>n</a:t>
            </a:r>
            <a:r>
              <a:rPr lang="en-US" altLang="zh-CN" sz="1600" smtClean="0"/>
              <a:t>)  </a:t>
            </a:r>
            <a:r>
              <a:rPr lang="zh-CN" altLang="en-US" sz="1600" smtClean="0"/>
              <a:t>。</a:t>
            </a:r>
            <a:r>
              <a:rPr kumimoji="1" lang="en-US" altLang="zh-CN" sz="1600"/>
              <a:t> O(</a:t>
            </a:r>
            <a:r>
              <a:rPr lang="en-US" altLang="zh-CN" sz="1600" b="1"/>
              <a:t>log</a:t>
            </a:r>
            <a:r>
              <a:rPr lang="en-US" altLang="zh-CN" sz="1600" b="1" i="1" baseline="-25000"/>
              <a:t>2</a:t>
            </a:r>
            <a:r>
              <a:rPr lang="en-US" altLang="zh-CN" sz="1600" b="1" i="1"/>
              <a:t>n</a:t>
            </a:r>
            <a:r>
              <a:rPr kumimoji="1" lang="en-US" altLang="zh-CN" sz="1600" smtClean="0"/>
              <a:t>) </a:t>
            </a:r>
            <a:r>
              <a:rPr kumimoji="1" lang="zh-CN" altLang="en-US" sz="1600" smtClean="0"/>
              <a:t>的这个</a:t>
            </a:r>
            <a:r>
              <a:rPr kumimoji="1" lang="en-US" altLang="zh-CN" sz="1600" smtClean="0"/>
              <a:t>2 </a:t>
            </a:r>
            <a:r>
              <a:rPr kumimoji="1" lang="zh-CN" altLang="en-US" sz="1600" smtClean="0"/>
              <a:t>时间上是根据代码变化的，</a:t>
            </a:r>
            <a:r>
              <a:rPr kumimoji="1" lang="en-US" altLang="zh-CN" sz="1600" smtClean="0"/>
              <a:t>i = i * 3 </a:t>
            </a:r>
            <a:r>
              <a:rPr kumimoji="1" lang="zh-CN" altLang="en-US" sz="1600" smtClean="0"/>
              <a:t>，则是 </a:t>
            </a:r>
            <a:r>
              <a:rPr kumimoji="1" lang="en-US" altLang="zh-CN" sz="1600" smtClean="0"/>
              <a:t>O(</a:t>
            </a:r>
            <a:r>
              <a:rPr lang="en-US" altLang="zh-CN" sz="1600" b="1" smtClean="0"/>
              <a:t>log</a:t>
            </a:r>
            <a:r>
              <a:rPr lang="en-US" altLang="zh-CN" sz="1600" b="1" i="1" baseline="-25000" smtClean="0"/>
              <a:t>3</a:t>
            </a:r>
            <a:r>
              <a:rPr lang="en-US" altLang="zh-CN" sz="1600" b="1" i="1" smtClean="0"/>
              <a:t>n</a:t>
            </a:r>
            <a:r>
              <a:rPr kumimoji="1" lang="en-US" altLang="zh-CN" sz="1600" smtClean="0"/>
              <a:t>) .</a:t>
            </a:r>
            <a:endParaRPr kumimoji="1" lang="en-US" altLang="zh-CN" sz="1600" smtClean="0"/>
          </a:p>
          <a:p>
            <a:endParaRPr kumimoji="1" lang="en-US" altLang="zh-CN" sz="1600"/>
          </a:p>
        </p:txBody>
      </p:sp>
      <p:pic>
        <p:nvPicPr>
          <p:cNvPr id="97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6921" y="2284784"/>
            <a:ext cx="20193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1" y="4752503"/>
            <a:ext cx="8280920" cy="68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2970237" y="2963399"/>
          <a:ext cx="494489" cy="426021"/>
        </p:xfrm>
        <a:graphic>
          <a:graphicData uri="http://schemas.openxmlformats.org/presentationml/2006/ole">
            <mc:AlternateContent xmlns:mc="http://schemas.openxmlformats.org/markup-compatibility/2006">
              <mc:Choice xmlns:v="urn:schemas-microsoft-com:vml" Requires="v">
                <p:oleObj spid="_x0000_s97506" name="包装程序外壳对象" showAsIcon="1" r:id="rId3" imgW="609600" imgH="523875" progId="Package">
                  <p:embed/>
                </p:oleObj>
              </mc:Choice>
              <mc:Fallback>
                <p:oleObj name="包装程序外壳对象" showAsIcon="1" r:id="rId3" imgW="609600" imgH="523875" progId="Package">
                  <p:embed/>
                  <p:pic>
                    <p:nvPicPr>
                      <p:cNvPr id="0" name="图片 97505"/>
                      <p:cNvPicPr/>
                      <p:nvPr/>
                    </p:nvPicPr>
                    <p:blipFill>
                      <a:blip r:embed="rId4"/>
                      <a:stretch>
                        <a:fillRect/>
                      </a:stretch>
                    </p:blipFill>
                    <p:spPr>
                      <a:xfrm>
                        <a:off x="2970237" y="2963399"/>
                        <a:ext cx="494489" cy="426021"/>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8614512" y="5087906"/>
          <a:ext cx="376745" cy="324580"/>
        </p:xfrm>
        <a:graphic>
          <a:graphicData uri="http://schemas.openxmlformats.org/presentationml/2006/ole">
            <mc:AlternateContent xmlns:mc="http://schemas.openxmlformats.org/markup-compatibility/2006">
              <mc:Choice xmlns:v="urn:schemas-microsoft-com:vml" Requires="v">
                <p:oleObj spid="_x0000_s97507" name="包装程序外壳对象" showAsIcon="1" r:id="rId5" imgW="609600" imgH="523875" progId="Package">
                  <p:embed/>
                </p:oleObj>
              </mc:Choice>
              <mc:Fallback>
                <p:oleObj name="包装程序外壳对象" showAsIcon="1" r:id="rId5" imgW="609600" imgH="523875" progId="Package">
                  <p:embed/>
                  <p:pic>
                    <p:nvPicPr>
                      <p:cNvPr id="0" name="图片 97506"/>
                      <p:cNvPicPr/>
                      <p:nvPr/>
                    </p:nvPicPr>
                    <p:blipFill>
                      <a:blip r:embed="rId6"/>
                      <a:stretch>
                        <a:fillRect/>
                      </a:stretch>
                    </p:blipFill>
                    <p:spPr>
                      <a:xfrm>
                        <a:off x="8614512" y="5087906"/>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35476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3"/>
            </a:pPr>
            <a:r>
              <a:rPr lang="zh-CN" altLang="en-US" b="1" smtClean="0"/>
              <a:t>线</a:t>
            </a:r>
            <a:r>
              <a:rPr lang="zh-CN" altLang="en-US" b="1"/>
              <a:t>性阶</a:t>
            </a:r>
            <a:r>
              <a:rPr lang="en-US" altLang="zh-CN" b="1"/>
              <a:t>O(n)</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r>
              <a:rPr lang="zh-CN" altLang="en-US" sz="1600" b="1" smtClean="0"/>
              <a:t>说明</a:t>
            </a:r>
            <a:r>
              <a:rPr lang="zh-CN" altLang="en-US" sz="1600" smtClean="0"/>
              <a:t>：这</a:t>
            </a:r>
            <a:r>
              <a:rPr lang="zh-CN" altLang="en-US" sz="1600"/>
              <a:t>段代码，</a:t>
            </a:r>
            <a:r>
              <a:rPr lang="en-US" altLang="zh-CN" sz="1600"/>
              <a:t>for</a:t>
            </a:r>
            <a:r>
              <a:rPr lang="zh-CN" altLang="en-US" sz="1600"/>
              <a:t>循环里面的代码会执行</a:t>
            </a:r>
            <a:r>
              <a:rPr lang="en-US" altLang="zh-CN" sz="1600"/>
              <a:t>n</a:t>
            </a:r>
            <a:r>
              <a:rPr lang="zh-CN" altLang="en-US" sz="1600"/>
              <a:t>遍，因此它消耗的时间是随着</a:t>
            </a:r>
            <a:r>
              <a:rPr lang="en-US" altLang="zh-CN" sz="1600"/>
              <a:t>n</a:t>
            </a:r>
            <a:r>
              <a:rPr lang="zh-CN" altLang="en-US" sz="1600"/>
              <a:t>的变化而变化的，因此这类代码都可以用</a:t>
            </a:r>
            <a:r>
              <a:rPr lang="en-US" altLang="zh-CN" sz="1600"/>
              <a:t>O(n)</a:t>
            </a:r>
            <a:r>
              <a:rPr lang="zh-CN" altLang="en-US" sz="1600"/>
              <a:t>来表示它的时间复杂度</a:t>
            </a:r>
            <a:endParaRPr kumimoji="1" lang="en-US" altLang="zh-CN" sz="1600" smtClean="0"/>
          </a:p>
          <a:p>
            <a:endParaRPr kumimoji="1" lang="en-US" altLang="zh-CN" sz="1600"/>
          </a:p>
        </p:txBody>
      </p:sp>
      <p:pic>
        <p:nvPicPr>
          <p:cNvPr id="98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2236152"/>
            <a:ext cx="1872208"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042245" y="3025997"/>
          <a:ext cx="376745" cy="324580"/>
        </p:xfrm>
        <a:graphic>
          <a:graphicData uri="http://schemas.openxmlformats.org/presentationml/2006/ole">
            <mc:AlternateContent xmlns:mc="http://schemas.openxmlformats.org/markup-compatibility/2006">
              <mc:Choice xmlns:v="urn:schemas-microsoft-com:vml" Requires="v">
                <p:oleObj spid="_x0000_s98416" name="包装程序外壳对象" showAsIcon="1" r:id="rId2" imgW="609600" imgH="523875" progId="Package">
                  <p:embed/>
                </p:oleObj>
              </mc:Choice>
              <mc:Fallback>
                <p:oleObj name="包装程序外壳对象" showAsIcon="1" r:id="rId2" imgW="609600" imgH="523875" progId="Package">
                  <p:embed/>
                  <p:pic>
                    <p:nvPicPr>
                      <p:cNvPr id="0" name="图片 98415"/>
                      <p:cNvPicPr/>
                      <p:nvPr/>
                    </p:nvPicPr>
                    <p:blipFill>
                      <a:blip r:embed="rId3"/>
                      <a:stretch>
                        <a:fillRect/>
                      </a:stretch>
                    </p:blipFill>
                    <p:spPr>
                      <a:xfrm>
                        <a:off x="3042245" y="3025997"/>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954107"/>
          </a:xfrm>
          <a:prstGeom prst="rect">
            <a:avLst/>
          </a:prstGeom>
          <a:noFill/>
        </p:spPr>
        <p:txBody>
          <a:bodyPr wrap="square" rtlCol="0">
            <a:spAutoFit/>
          </a:bodyPr>
          <a:lstStyle/>
          <a:p>
            <a:r>
              <a:rPr lang="zh-CN" altLang="en-US" sz="2000" b="1">
                <a:solidFill>
                  <a:srgbClr val="0070C0"/>
                </a:solidFill>
              </a:rPr>
              <a:t>本套</a:t>
            </a:r>
            <a:r>
              <a:rPr lang="zh-CN" altLang="en-US" sz="2000" b="1" smtClean="0">
                <a:solidFill>
                  <a:srgbClr val="0070C0"/>
                </a:solidFill>
              </a:rPr>
              <a:t>数据结构和算法内容介绍</a:t>
            </a:r>
            <a:endParaRPr lang="en-US" altLang="zh-CN" sz="2000" b="1">
              <a:solidFill>
                <a:srgbClr val="0070C0"/>
              </a:solidFill>
            </a:endParaRPr>
          </a:p>
          <a:p>
            <a:endParaRPr lang="en-US" altLang="zh-CN" smtClean="0"/>
          </a:p>
          <a:p>
            <a:endParaRPr lang="en-US" altLang="zh-CN" smtClean="0"/>
          </a:p>
        </p:txBody>
      </p:sp>
      <p:graphicFrame>
        <p:nvGraphicFramePr>
          <p:cNvPr id="3" name="对象 2"/>
          <p:cNvGraphicFramePr>
            <a:graphicFrameLocks noChangeAspect="1"/>
          </p:cNvGraphicFramePr>
          <p:nvPr/>
        </p:nvGraphicFramePr>
        <p:xfrm>
          <a:off x="562971" y="2322234"/>
          <a:ext cx="4208462" cy="711200"/>
        </p:xfrm>
        <a:graphic>
          <a:graphicData uri="http://schemas.openxmlformats.org/presentationml/2006/ole">
            <mc:AlternateContent xmlns:mc="http://schemas.openxmlformats.org/markup-compatibility/2006">
              <mc:Choice xmlns:v="urn:schemas-microsoft-com:vml" Requires="v">
                <p:oleObj spid="_x0000_s148556" name="包装程序外壳对象" showAsIcon="1" r:id="rId1" imgW="3143250" imgH="523875" progId="Package">
                  <p:embed/>
                </p:oleObj>
              </mc:Choice>
              <mc:Fallback>
                <p:oleObj name="包装程序外壳对象" showAsIcon="1" r:id="rId1" imgW="3143250" imgH="523875" progId="Package">
                  <p:embed/>
                  <p:pic>
                    <p:nvPicPr>
                      <p:cNvPr id="0" name="图片 148555"/>
                      <p:cNvPicPr/>
                      <p:nvPr/>
                    </p:nvPicPr>
                    <p:blipFill>
                      <a:blip r:embed="rId2"/>
                      <a:stretch>
                        <a:fillRect/>
                      </a:stretch>
                    </p:blipFill>
                    <p:spPr>
                      <a:xfrm>
                        <a:off x="562971" y="2322234"/>
                        <a:ext cx="420846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60098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4"/>
            </a:pPr>
            <a:r>
              <a:rPr lang="zh-CN" altLang="en-US" b="1" smtClean="0"/>
              <a:t>线</a:t>
            </a:r>
            <a:r>
              <a:rPr lang="zh-CN" altLang="en-US" b="1"/>
              <a:t>性对数阶</a:t>
            </a:r>
            <a:r>
              <a:rPr lang="en-US" altLang="zh-CN" b="1" smtClean="0"/>
              <a:t>O(nlogN</a:t>
            </a:r>
            <a:r>
              <a:rPr lang="en-US" altLang="zh-CN" b="1"/>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endParaRPr lang="en-US" altLang="zh-CN" sz="1600" b="1" smtClean="0"/>
          </a:p>
          <a:p>
            <a:endParaRPr lang="en-US" altLang="zh-CN" sz="1600" b="1"/>
          </a:p>
          <a:p>
            <a:r>
              <a:rPr lang="zh-CN" altLang="en-US" sz="1600" b="1" smtClean="0"/>
              <a:t>说明</a:t>
            </a:r>
            <a:r>
              <a:rPr lang="zh-CN" altLang="en-US" sz="1600" smtClean="0"/>
              <a:t>：线</a:t>
            </a:r>
            <a:r>
              <a:rPr lang="zh-CN" altLang="en-US" sz="1600"/>
              <a:t>性对数阶</a:t>
            </a:r>
            <a:r>
              <a:rPr lang="en-US" altLang="zh-CN" sz="1600"/>
              <a:t>O(nlogN) </a:t>
            </a:r>
            <a:r>
              <a:rPr lang="zh-CN" altLang="en-US" sz="1600"/>
              <a:t>其实非常容易理解，将时间复杂度为</a:t>
            </a:r>
            <a:r>
              <a:rPr lang="en-US" altLang="zh-CN" sz="1600"/>
              <a:t>O(logn)</a:t>
            </a:r>
            <a:r>
              <a:rPr lang="zh-CN" altLang="en-US" sz="1600"/>
              <a:t>的代码循环</a:t>
            </a:r>
            <a:r>
              <a:rPr lang="en-US" altLang="zh-CN" sz="1600"/>
              <a:t>N</a:t>
            </a:r>
            <a:r>
              <a:rPr lang="zh-CN" altLang="en-US" sz="1600"/>
              <a:t>遍的话，那么它的时间复杂度就是 </a:t>
            </a:r>
            <a:r>
              <a:rPr lang="en-US" altLang="zh-CN" sz="1600"/>
              <a:t>n * O(logN)</a:t>
            </a:r>
            <a:r>
              <a:rPr lang="zh-CN" altLang="en-US" sz="1600"/>
              <a:t>，也就是了</a:t>
            </a:r>
            <a:r>
              <a:rPr lang="en-US" altLang="zh-CN" sz="1600"/>
              <a:t>O(nlogN)</a:t>
            </a:r>
            <a:endParaRPr kumimoji="1" lang="en-US" altLang="zh-CN" sz="1600"/>
          </a:p>
        </p:txBody>
      </p:sp>
      <p:pic>
        <p:nvPicPr>
          <p:cNvPr id="1003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160215"/>
            <a:ext cx="2305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3618309" y="3535792"/>
          <a:ext cx="376745" cy="324580"/>
        </p:xfrm>
        <a:graphic>
          <a:graphicData uri="http://schemas.openxmlformats.org/presentationml/2006/ole">
            <mc:AlternateContent xmlns:mc="http://schemas.openxmlformats.org/markup-compatibility/2006">
              <mc:Choice xmlns:v="urn:schemas-microsoft-com:vml" Requires="v">
                <p:oleObj spid="_x0000_s100466" name="包装程序外壳对象" showAsIcon="1" r:id="rId2" imgW="609600" imgH="523875" progId="Package">
                  <p:embed/>
                </p:oleObj>
              </mc:Choice>
              <mc:Fallback>
                <p:oleObj name="包装程序外壳对象" showAsIcon="1" r:id="rId2" imgW="609600" imgH="523875" progId="Package">
                  <p:embed/>
                  <p:pic>
                    <p:nvPicPr>
                      <p:cNvPr id="0" name="图片 100465"/>
                      <p:cNvPicPr/>
                      <p:nvPr/>
                    </p:nvPicPr>
                    <p:blipFill>
                      <a:blip r:embed="rId3"/>
                      <a:stretch>
                        <a:fillRect/>
                      </a:stretch>
                    </p:blipFill>
                    <p:spPr>
                      <a:xfrm>
                        <a:off x="3618309" y="3535792"/>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5"/>
            </a:pPr>
            <a:r>
              <a:rPr lang="zh-CN" altLang="en-US" b="1" smtClean="0"/>
              <a:t>平</a:t>
            </a:r>
            <a:r>
              <a:rPr lang="zh-CN" altLang="en-US" b="1"/>
              <a:t>方阶</a:t>
            </a:r>
            <a:r>
              <a:rPr lang="en-US" altLang="zh-CN" b="1"/>
              <a:t>O(n²</a:t>
            </a:r>
            <a:r>
              <a:rPr lang="en-US" altLang="zh-CN" b="1" smtClean="0"/>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endParaRPr lang="en-US" altLang="zh-CN" sz="1600" b="1" smtClean="0"/>
          </a:p>
          <a:p>
            <a:endParaRPr lang="en-US" altLang="zh-CN" sz="1600" b="1"/>
          </a:p>
          <a:p>
            <a:r>
              <a:rPr lang="zh-CN" altLang="en-US" sz="1600" b="1" smtClean="0"/>
              <a:t>说明</a:t>
            </a:r>
            <a:r>
              <a:rPr lang="zh-CN" altLang="en-US" sz="1600" smtClean="0"/>
              <a:t>：平</a:t>
            </a:r>
            <a:r>
              <a:rPr lang="zh-CN" altLang="en-US" sz="1600"/>
              <a:t>方阶</a:t>
            </a:r>
            <a:r>
              <a:rPr lang="en-US" altLang="zh-CN" sz="1600"/>
              <a:t>O(n²) </a:t>
            </a:r>
            <a:r>
              <a:rPr lang="zh-CN" altLang="en-US" sz="1600"/>
              <a:t>就更容易理解了，如果把 </a:t>
            </a:r>
            <a:r>
              <a:rPr lang="en-US" altLang="zh-CN" sz="1600"/>
              <a:t>O(n) </a:t>
            </a:r>
            <a:r>
              <a:rPr lang="zh-CN" altLang="en-US" sz="1600"/>
              <a:t>的代码再嵌套循环一遍，它的时间复杂度就是 </a:t>
            </a:r>
            <a:r>
              <a:rPr lang="en-US" altLang="zh-CN" sz="1600"/>
              <a:t>O(n²</a:t>
            </a:r>
            <a:r>
              <a:rPr lang="en-US" altLang="zh-CN" sz="1600" smtClean="0"/>
              <a:t>)</a:t>
            </a:r>
            <a:r>
              <a:rPr lang="zh-CN" altLang="en-US" sz="1600" smtClean="0"/>
              <a:t>，</a:t>
            </a:r>
            <a:r>
              <a:rPr lang="zh-CN" altLang="en-US" sz="1600"/>
              <a:t>这段代码其实就是嵌套了</a:t>
            </a:r>
            <a:r>
              <a:rPr lang="en-US" altLang="zh-CN" sz="1600"/>
              <a:t>2</a:t>
            </a:r>
            <a:r>
              <a:rPr lang="zh-CN" altLang="en-US" sz="1600"/>
              <a:t>层</a:t>
            </a:r>
            <a:r>
              <a:rPr lang="en-US" altLang="zh-CN" sz="1600"/>
              <a:t>n</a:t>
            </a:r>
            <a:r>
              <a:rPr lang="zh-CN" altLang="en-US" sz="1600"/>
              <a:t>循环，它的时间复杂度就是 </a:t>
            </a:r>
            <a:r>
              <a:rPr lang="en-US" altLang="zh-CN" sz="1600"/>
              <a:t>O(n*n)</a:t>
            </a:r>
            <a:r>
              <a:rPr lang="zh-CN" altLang="en-US" sz="1600"/>
              <a:t>，即  </a:t>
            </a:r>
            <a:r>
              <a:rPr lang="en-US" altLang="zh-CN" sz="1600"/>
              <a:t>O(n²) </a:t>
            </a:r>
            <a:r>
              <a:rPr lang="zh-CN" altLang="en-US" sz="1600" smtClean="0"/>
              <a:t>如</a:t>
            </a:r>
            <a:r>
              <a:rPr lang="zh-CN" altLang="en-US" sz="1600"/>
              <a:t>果将其中一层循环的</a:t>
            </a:r>
            <a:r>
              <a:rPr lang="en-US" altLang="zh-CN" sz="1600"/>
              <a:t>n</a:t>
            </a:r>
            <a:r>
              <a:rPr lang="zh-CN" altLang="en-US" sz="1600"/>
              <a:t>改成</a:t>
            </a:r>
            <a:r>
              <a:rPr lang="en-US" altLang="zh-CN" sz="1600" smtClean="0"/>
              <a:t>m</a:t>
            </a:r>
            <a:r>
              <a:rPr lang="zh-CN" altLang="en-US" sz="1600" smtClean="0"/>
              <a:t>，</a:t>
            </a:r>
            <a:r>
              <a:rPr lang="zh-CN" altLang="en-US" sz="1600"/>
              <a:t>那它的时间复杂度就变成了 </a:t>
            </a:r>
            <a:r>
              <a:rPr lang="en-US" altLang="zh-CN" sz="1600"/>
              <a:t>O(m*n)</a:t>
            </a:r>
            <a:endParaRPr kumimoji="1" lang="en-US" altLang="zh-CN" sz="1600"/>
          </a:p>
        </p:txBody>
      </p:sp>
      <p:pic>
        <p:nvPicPr>
          <p:cNvPr id="1013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232223"/>
            <a:ext cx="3095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323525" y="3649031"/>
          <a:ext cx="410908" cy="354013"/>
        </p:xfrm>
        <a:graphic>
          <a:graphicData uri="http://schemas.openxmlformats.org/presentationml/2006/ole">
            <mc:AlternateContent xmlns:mc="http://schemas.openxmlformats.org/markup-compatibility/2006">
              <mc:Choice xmlns:v="urn:schemas-microsoft-com:vml" Requires="v">
                <p:oleObj spid="_x0000_s101489" name="包装程序外壳对象" showAsIcon="1" r:id="rId2" imgW="609600" imgH="523875" progId="Package">
                  <p:embed/>
                </p:oleObj>
              </mc:Choice>
              <mc:Fallback>
                <p:oleObj name="包装程序外壳对象" showAsIcon="1" r:id="rId2" imgW="609600" imgH="523875" progId="Package">
                  <p:embed/>
                  <p:pic>
                    <p:nvPicPr>
                      <p:cNvPr id="0" name="图片 101488"/>
                      <p:cNvPicPr/>
                      <p:nvPr/>
                    </p:nvPicPr>
                    <p:blipFill>
                      <a:blip r:embed="rId3"/>
                      <a:stretch>
                        <a:fillRect/>
                      </a:stretch>
                    </p:blipFill>
                    <p:spPr>
                      <a:xfrm>
                        <a:off x="4323525" y="3649031"/>
                        <a:ext cx="410908" cy="3540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38499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6"/>
            </a:pPr>
            <a:r>
              <a:rPr lang="zh-CN" altLang="en-US" b="1" smtClean="0"/>
              <a:t>立</a:t>
            </a:r>
            <a:r>
              <a:rPr lang="zh-CN" altLang="en-US" b="1"/>
              <a:t>方阶</a:t>
            </a:r>
            <a:r>
              <a:rPr lang="en-US" altLang="zh-CN" b="1"/>
              <a:t>O(n³)</a:t>
            </a:r>
            <a:r>
              <a:rPr lang="zh-CN" altLang="en-US"/>
              <a:t>、</a:t>
            </a:r>
            <a:r>
              <a:rPr lang="en-US" altLang="zh-CN" b="1"/>
              <a:t>K</a:t>
            </a:r>
            <a:r>
              <a:rPr lang="zh-CN" altLang="en-US" b="1"/>
              <a:t>次方阶</a:t>
            </a:r>
            <a:r>
              <a:rPr lang="en-US" altLang="zh-CN" b="1"/>
              <a:t>O(n^k)</a:t>
            </a:r>
            <a:endParaRPr lang="en-US" altLang="zh-CN" b="1" smtClean="0"/>
          </a:p>
          <a:p>
            <a:endParaRPr lang="en-US" altLang="zh-CN" sz="1600" b="1"/>
          </a:p>
          <a:p>
            <a:r>
              <a:rPr lang="zh-CN" altLang="en-US" sz="1600" b="1" smtClean="0"/>
              <a:t>说明</a:t>
            </a:r>
            <a:r>
              <a:rPr lang="zh-CN" altLang="en-US" sz="1600" smtClean="0"/>
              <a:t>：参</a:t>
            </a:r>
            <a:r>
              <a:rPr lang="zh-CN" altLang="en-US" sz="1600"/>
              <a:t>考上面的</a:t>
            </a:r>
            <a:r>
              <a:rPr lang="en-US" altLang="zh-CN" sz="1600"/>
              <a:t>O(n²) </a:t>
            </a:r>
            <a:r>
              <a:rPr lang="zh-CN" altLang="en-US" sz="1600"/>
              <a:t>去理解就好了，</a:t>
            </a:r>
            <a:r>
              <a:rPr lang="en-US" altLang="zh-CN" sz="1600"/>
              <a:t>O(n³)</a:t>
            </a:r>
            <a:r>
              <a:rPr lang="zh-CN" altLang="en-US" sz="1600"/>
              <a:t>相当于三层</a:t>
            </a:r>
            <a:r>
              <a:rPr lang="en-US" altLang="zh-CN" sz="1600"/>
              <a:t>n</a:t>
            </a:r>
            <a:r>
              <a:rPr lang="zh-CN" altLang="en-US" sz="1600"/>
              <a:t>循环，其它的类似</a:t>
            </a:r>
            <a:endParaRPr kumimoji="1" lang="en-US" altLang="zh-CN" sz="16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3615845" cy="4431983"/>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平</a:t>
            </a:r>
            <a:r>
              <a:rPr kumimoji="1" lang="zh-CN" altLang="en-US" sz="2000" b="1">
                <a:solidFill>
                  <a:srgbClr val="0070C0"/>
                </a:solidFill>
                <a:latin typeface="+mn-ea"/>
              </a:rPr>
              <a:t>均时间复杂度和最坏时间复杂度</a:t>
            </a:r>
            <a:br>
              <a:rPr lang="en-US" altLang="zh-CN" sz="1400" smtClean="0"/>
            </a:br>
            <a:endParaRPr kumimoji="1" lang="en-US" altLang="zh-CN" sz="1400" smtClean="0"/>
          </a:p>
          <a:p>
            <a:pPr marL="342900" indent="-342900">
              <a:buAutoNum type="arabicParenR"/>
            </a:pPr>
            <a:r>
              <a:rPr kumimoji="1" lang="zh-CN" altLang="en-US" sz="1600" smtClean="0"/>
              <a:t>平</a:t>
            </a:r>
            <a:r>
              <a:rPr kumimoji="1" lang="zh-CN" altLang="en-US" sz="1600"/>
              <a:t>均时间复杂度是指所有可能的输入实例均以等概率出现的情况下，该算法的运行时间</a:t>
            </a:r>
            <a:r>
              <a:rPr kumimoji="1" lang="zh-CN" altLang="en-US" sz="1600" smtClean="0"/>
              <a:t>。</a:t>
            </a:r>
            <a:endParaRPr kumimoji="1" lang="en-US" altLang="zh-CN" sz="1600" smtClean="0"/>
          </a:p>
          <a:p>
            <a:pPr marL="342900" indent="-342900">
              <a:buAutoNum type="arabicParenR"/>
            </a:pPr>
            <a:r>
              <a:rPr kumimoji="1" lang="zh-CN" altLang="en-US" sz="1600" smtClean="0"/>
              <a:t>最</a:t>
            </a:r>
            <a:r>
              <a:rPr kumimoji="1" lang="zh-CN" altLang="en-US" sz="1600"/>
              <a:t>坏情况下的时间复杂度称最坏时间复杂度。一般讨论的时间复杂度均是最坏情况下的时间复杂度。 这样做的原因是：最坏情况下的时间复杂度是算法在任何输入实例上运行时间的界限，这就保证了算法的运行时间不会比最坏情况更长</a:t>
            </a:r>
            <a:r>
              <a:rPr kumimoji="1" lang="zh-CN" altLang="en-US" sz="1600" smtClean="0"/>
              <a:t>。</a:t>
            </a:r>
            <a:endParaRPr kumimoji="1" lang="en-US" altLang="zh-CN" sz="1600" smtClean="0"/>
          </a:p>
          <a:p>
            <a:pPr marL="342900" indent="-342900">
              <a:buAutoNum type="arabicParenR"/>
            </a:pPr>
            <a:r>
              <a:rPr kumimoji="1" lang="zh-CN" altLang="en-US" sz="1600" smtClean="0"/>
              <a:t>平均</a:t>
            </a:r>
            <a:r>
              <a:rPr kumimoji="1" lang="zh-CN" altLang="en-US" sz="1600"/>
              <a:t>时间</a:t>
            </a:r>
            <a:r>
              <a:rPr kumimoji="1" lang="zh-CN" altLang="en-US" sz="1600" smtClean="0"/>
              <a:t>复杂度和</a:t>
            </a:r>
            <a:r>
              <a:rPr kumimoji="1" lang="zh-CN" altLang="en-US" sz="1600"/>
              <a:t>最</a:t>
            </a:r>
            <a:r>
              <a:rPr kumimoji="1" lang="zh-CN" altLang="en-US" sz="1600" smtClean="0"/>
              <a:t>坏时间复杂度</a:t>
            </a:r>
            <a:r>
              <a:rPr kumimoji="1" lang="zh-CN" altLang="en-US" sz="1600"/>
              <a:t>是</a:t>
            </a:r>
            <a:r>
              <a:rPr kumimoji="1" lang="zh-CN" altLang="en-US" sz="1600" smtClean="0"/>
              <a:t>否一致，和算法有关</a:t>
            </a:r>
            <a:r>
              <a:rPr kumimoji="1" lang="en-US" altLang="zh-CN" sz="1600" smtClean="0"/>
              <a:t>(</a:t>
            </a:r>
            <a:r>
              <a:rPr kumimoji="1" lang="zh-CN" altLang="en-US" sz="1600" smtClean="0"/>
              <a:t>如图</a:t>
            </a:r>
            <a:r>
              <a:rPr kumimoji="1" lang="en-US" altLang="zh-CN" sz="1600" smtClean="0"/>
              <a:t>:)</a:t>
            </a:r>
            <a:r>
              <a:rPr kumimoji="1" lang="zh-CN" altLang="en-US" smtClean="0"/>
              <a:t>。</a:t>
            </a:r>
            <a:endParaRPr kumimoji="1" lang="zh-CN" altLang="en-US"/>
          </a:p>
          <a:p>
            <a:endParaRPr kumimoji="1" lang="en-US" altLang="zh-CN"/>
          </a:p>
        </p:txBody>
      </p:sp>
      <p:pic>
        <p:nvPicPr>
          <p:cNvPr id="1024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5190" y="1944191"/>
            <a:ext cx="50577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9055606" y="4910465"/>
          <a:ext cx="412749" cy="355599"/>
        </p:xfrm>
        <a:graphic>
          <a:graphicData uri="http://schemas.openxmlformats.org/presentationml/2006/ole">
            <mc:AlternateContent xmlns:mc="http://schemas.openxmlformats.org/markup-compatibility/2006">
              <mc:Choice xmlns:v="urn:schemas-microsoft-com:vml" Requires="v">
                <p:oleObj spid="_x0000_s102512" name="包装程序外壳对象" showAsIcon="1" r:id="rId2" imgW="609600" imgH="523875" progId="Package">
                  <p:embed/>
                </p:oleObj>
              </mc:Choice>
              <mc:Fallback>
                <p:oleObj name="包装程序外壳对象" showAsIcon="1" r:id="rId2" imgW="609600" imgH="523875" progId="Package">
                  <p:embed/>
                  <p:pic>
                    <p:nvPicPr>
                      <p:cNvPr id="0" name="图片 102511"/>
                      <p:cNvPicPr/>
                      <p:nvPr/>
                    </p:nvPicPr>
                    <p:blipFill>
                      <a:blip r:embed="rId3"/>
                      <a:stretch>
                        <a:fillRect/>
                      </a:stretch>
                    </p:blipFill>
                    <p:spPr>
                      <a:xfrm>
                        <a:off x="9055606" y="4910465"/>
                        <a:ext cx="412749" cy="35559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a:t>
            </a:r>
            <a:r>
              <a:rPr lang="zh-CN" altLang="en-US" sz="2200" b="1"/>
              <a:t>空间</a:t>
            </a:r>
            <a:r>
              <a:rPr lang="zh-CN" altLang="en-US" sz="2200" b="1" smtClean="0"/>
              <a:t>复杂度</a:t>
            </a:r>
            <a:r>
              <a:rPr lang="zh-CN" altLang="en-US" sz="2200" b="1"/>
              <a:t>简介</a:t>
            </a:r>
            <a:endParaRPr lang="en-US" altLang="zh-CN" sz="2200" b="1"/>
          </a:p>
        </p:txBody>
      </p:sp>
      <p:sp>
        <p:nvSpPr>
          <p:cNvPr id="2" name="TextBox 1"/>
          <p:cNvSpPr txBox="1"/>
          <p:nvPr/>
        </p:nvSpPr>
        <p:spPr>
          <a:xfrm>
            <a:off x="665981" y="1224111"/>
            <a:ext cx="8352928" cy="338554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a:t>
            </a:r>
            <a:r>
              <a:rPr kumimoji="1" lang="zh-CN" altLang="en-US" sz="2000" b="1" smtClean="0">
                <a:solidFill>
                  <a:srgbClr val="0070C0"/>
                </a:solidFill>
                <a:latin typeface="+mn-ea"/>
              </a:rPr>
              <a:t>介绍</a:t>
            </a:r>
            <a:br>
              <a:rPr lang="en-US" altLang="zh-CN" sz="1400" smtClean="0"/>
            </a:br>
            <a:endParaRPr kumimoji="1" lang="en-US" altLang="zh-CN" sz="1400" smtClean="0"/>
          </a:p>
          <a:p>
            <a:pPr marL="342900" indent="-342900">
              <a:buAutoNum type="arabicParenR"/>
            </a:pPr>
            <a:r>
              <a:rPr lang="zh-CN" altLang="en-US" smtClean="0"/>
              <a:t>类</a:t>
            </a:r>
            <a:r>
              <a:rPr lang="zh-CN" altLang="en-US"/>
              <a:t>似于时间复杂度的讨论，一个算法的空间复杂度</a:t>
            </a:r>
            <a:r>
              <a:rPr lang="en-US" altLang="zh-CN"/>
              <a:t>(Space </a:t>
            </a:r>
            <a:r>
              <a:rPr lang="en-US" altLang="zh-CN" smtClean="0"/>
              <a:t>Complexity)</a:t>
            </a:r>
            <a:r>
              <a:rPr lang="zh-CN" altLang="en-US" smtClean="0"/>
              <a:t>定</a:t>
            </a:r>
            <a:r>
              <a:rPr lang="zh-CN" altLang="en-US"/>
              <a:t>义为该算法所耗费的存储空间，它也是问题规模</a:t>
            </a:r>
            <a:r>
              <a:rPr lang="en-US" altLang="zh-CN"/>
              <a:t>n</a:t>
            </a:r>
            <a:r>
              <a:rPr lang="zh-CN" altLang="en-US"/>
              <a:t>的函数</a:t>
            </a:r>
            <a:r>
              <a:rPr lang="zh-CN" altLang="en-US" smtClean="0"/>
              <a:t>。</a:t>
            </a:r>
            <a:endParaRPr lang="en-US" altLang="zh-CN" smtClean="0"/>
          </a:p>
          <a:p>
            <a:pPr marL="342900" indent="-342900">
              <a:buAutoNum type="arabicParenR"/>
            </a:pPr>
            <a:r>
              <a:rPr lang="zh-CN" altLang="en-US"/>
              <a:t>空间复杂度</a:t>
            </a:r>
            <a:r>
              <a:rPr lang="en-US" altLang="zh-CN"/>
              <a:t>(Space Complexity)</a:t>
            </a:r>
            <a:r>
              <a:rPr lang="zh-CN" altLang="en-US"/>
              <a:t>是对一个算法在运行过程中临时占用存储空间大小的量度</a:t>
            </a:r>
            <a:r>
              <a:rPr lang="zh-CN" altLang="en-US" smtClean="0"/>
              <a:t>。有</a:t>
            </a:r>
            <a:r>
              <a:rPr lang="zh-CN" altLang="en-US"/>
              <a:t>的算法需要占用的临时工作单元数与解决问题的规模</a:t>
            </a:r>
            <a:r>
              <a:rPr lang="en-US" altLang="zh-CN"/>
              <a:t>n</a:t>
            </a:r>
            <a:r>
              <a:rPr lang="zh-CN" altLang="en-US"/>
              <a:t>有关，它随着</a:t>
            </a:r>
            <a:r>
              <a:rPr lang="en-US" altLang="zh-CN"/>
              <a:t>n</a:t>
            </a:r>
            <a:r>
              <a:rPr lang="zh-CN" altLang="en-US"/>
              <a:t>的增大而增大，当</a:t>
            </a:r>
            <a:r>
              <a:rPr lang="en-US" altLang="zh-CN"/>
              <a:t>n</a:t>
            </a:r>
            <a:r>
              <a:rPr lang="zh-CN" altLang="en-US"/>
              <a:t>较大时，将占用较多的存储单元，例</a:t>
            </a:r>
            <a:r>
              <a:rPr lang="zh-CN" altLang="en-US" smtClean="0"/>
              <a:t>如快</a:t>
            </a:r>
            <a:r>
              <a:rPr lang="zh-CN" altLang="en-US"/>
              <a:t>速排序和归并排序算法就属于这种情</a:t>
            </a:r>
            <a:r>
              <a:rPr lang="zh-CN" altLang="en-US" smtClean="0"/>
              <a:t>况</a:t>
            </a:r>
            <a:endParaRPr lang="en-US" altLang="zh-CN" smtClean="0"/>
          </a:p>
          <a:p>
            <a:pPr marL="342900" indent="-342900">
              <a:buAutoNum type="arabicParenR"/>
            </a:pPr>
            <a:r>
              <a:rPr lang="zh-CN" altLang="en-US" smtClean="0"/>
              <a:t>在做算法分析时，</a:t>
            </a:r>
            <a:r>
              <a:rPr lang="zh-CN" altLang="en-US" b="1" smtClean="0"/>
              <a:t>主要讨论的是时间复杂度</a:t>
            </a:r>
            <a:r>
              <a:rPr lang="zh-CN" altLang="en-US" smtClean="0"/>
              <a:t>。从用户使用体验上看，更看重的程序执行的速度。一些缓存产品</a:t>
            </a:r>
            <a:r>
              <a:rPr lang="en-US" altLang="zh-CN" smtClean="0"/>
              <a:t>(redis, memcache)</a:t>
            </a:r>
            <a:r>
              <a:rPr lang="zh-CN" altLang="en-US" smtClean="0"/>
              <a:t>和算法</a:t>
            </a:r>
            <a:r>
              <a:rPr lang="en-US" altLang="zh-CN" smtClean="0"/>
              <a:t>(</a:t>
            </a:r>
            <a:r>
              <a:rPr lang="zh-CN" altLang="en-US" smtClean="0"/>
              <a:t>基数排序</a:t>
            </a:r>
            <a:r>
              <a:rPr lang="en-US" altLang="zh-CN" smtClean="0"/>
              <a:t>)</a:t>
            </a:r>
            <a:r>
              <a:rPr lang="zh-CN" altLang="en-US" smtClean="0"/>
              <a:t>本质就是用空间换时间</a:t>
            </a:r>
            <a:r>
              <a:rPr lang="en-US" altLang="zh-CN" smtClean="0"/>
              <a:t>.</a:t>
            </a:r>
            <a:endParaRPr lang="en-US" altLang="zh-CN" smtClean="0"/>
          </a:p>
          <a:p>
            <a:pPr marL="342900" indent="-342900">
              <a:buAutoNum type="arabicParenR"/>
            </a:pPr>
            <a:endParaRPr kumimoji="1"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353943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基本介绍</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冒泡排序（</a:t>
            </a:r>
            <a:r>
              <a:rPr kumimoji="1" lang="en-US" altLang="zh-CN">
                <a:latin typeface="+mn-ea"/>
              </a:rPr>
              <a:t>Bubble Sorting</a:t>
            </a:r>
            <a:r>
              <a:rPr kumimoji="1" lang="zh-CN" altLang="en-US">
                <a:latin typeface="+mn-ea"/>
              </a:rPr>
              <a:t>）的基本思想是：通过对待</a:t>
            </a:r>
            <a:endParaRPr kumimoji="1" lang="zh-CN" altLang="en-US">
              <a:latin typeface="+mn-ea"/>
            </a:endParaRPr>
          </a:p>
          <a:p>
            <a:pPr>
              <a:spcBef>
                <a:spcPct val="0"/>
              </a:spcBef>
            </a:pPr>
            <a:r>
              <a:rPr kumimoji="1" lang="zh-CN" altLang="en-US">
                <a:latin typeface="+mn-ea"/>
              </a:rPr>
              <a:t>排序序列</a:t>
            </a:r>
            <a:r>
              <a:rPr kumimoji="1" lang="zh-CN" altLang="en-US" smtClean="0">
                <a:latin typeface="+mn-ea"/>
              </a:rPr>
              <a:t>从前向</a:t>
            </a:r>
            <a:r>
              <a:rPr kumimoji="1" lang="zh-CN" altLang="en-US">
                <a:latin typeface="+mn-ea"/>
              </a:rPr>
              <a:t>后</a:t>
            </a:r>
            <a:r>
              <a:rPr kumimoji="1" lang="zh-CN" altLang="en-US" smtClean="0">
                <a:latin typeface="+mn-ea"/>
              </a:rPr>
              <a:t>（</a:t>
            </a:r>
            <a:r>
              <a:rPr kumimoji="1" lang="zh-CN" altLang="en-US">
                <a:latin typeface="+mn-ea"/>
              </a:rPr>
              <a:t>从下标</a:t>
            </a:r>
            <a:r>
              <a:rPr kumimoji="1" lang="zh-CN" altLang="en-US" smtClean="0">
                <a:latin typeface="+mn-ea"/>
              </a:rPr>
              <a:t>较小的</a:t>
            </a:r>
            <a:r>
              <a:rPr kumimoji="1" lang="zh-CN" altLang="en-US">
                <a:latin typeface="+mn-ea"/>
              </a:rPr>
              <a:t>元素开始）</a:t>
            </a:r>
            <a:r>
              <a:rPr kumimoji="1" lang="en-US" altLang="zh-CN">
                <a:latin typeface="+mn-ea"/>
              </a:rPr>
              <a:t>,</a:t>
            </a:r>
            <a:r>
              <a:rPr kumimoji="1" lang="zh-CN" altLang="en-US">
                <a:latin typeface="+mn-ea"/>
              </a:rPr>
              <a:t>依次比较</a:t>
            </a:r>
            <a:endParaRPr kumimoji="1" lang="zh-CN" altLang="en-US">
              <a:latin typeface="+mn-ea"/>
            </a:endParaRPr>
          </a:p>
          <a:p>
            <a:pPr>
              <a:spcBef>
                <a:spcPct val="0"/>
              </a:spcBef>
            </a:pPr>
            <a:r>
              <a:rPr kumimoji="1" lang="zh-CN" altLang="en-US">
                <a:latin typeface="+mn-ea"/>
              </a:rPr>
              <a:t>相邻元素</a:t>
            </a:r>
            <a:r>
              <a:rPr kumimoji="1" lang="zh-CN" altLang="en-US" smtClean="0">
                <a:latin typeface="+mn-ea"/>
              </a:rPr>
              <a:t>的</a:t>
            </a:r>
            <a:r>
              <a:rPr kumimoji="1" lang="zh-CN" altLang="en-US">
                <a:latin typeface="+mn-ea"/>
              </a:rPr>
              <a:t>值</a:t>
            </a:r>
            <a:r>
              <a:rPr kumimoji="1" lang="zh-CN" altLang="en-US" smtClean="0">
                <a:latin typeface="+mn-ea"/>
              </a:rPr>
              <a:t>，</a:t>
            </a:r>
            <a:r>
              <a:rPr kumimoji="1" lang="zh-CN" altLang="en-US">
                <a:latin typeface="+mn-ea"/>
              </a:rPr>
              <a:t>若发现逆序则交换，</a:t>
            </a:r>
            <a:r>
              <a:rPr kumimoji="1" lang="zh-CN" altLang="en-US" smtClean="0">
                <a:latin typeface="+mn-ea"/>
              </a:rPr>
              <a:t>使</a:t>
            </a:r>
            <a:r>
              <a:rPr kumimoji="1" lang="zh-CN" altLang="en-US">
                <a:latin typeface="+mn-ea"/>
              </a:rPr>
              <a:t>值</a:t>
            </a:r>
            <a:r>
              <a:rPr kumimoji="1" lang="zh-CN" altLang="en-US" smtClean="0">
                <a:latin typeface="+mn-ea"/>
              </a:rPr>
              <a:t>较</a:t>
            </a:r>
            <a:r>
              <a:rPr kumimoji="1" lang="zh-CN" altLang="en-US">
                <a:latin typeface="+mn-ea"/>
              </a:rPr>
              <a:t>大</a:t>
            </a:r>
            <a:endParaRPr kumimoji="1" lang="zh-CN" altLang="en-US">
              <a:latin typeface="+mn-ea"/>
            </a:endParaRPr>
          </a:p>
          <a:p>
            <a:pPr>
              <a:spcBef>
                <a:spcPct val="0"/>
              </a:spcBef>
            </a:pPr>
            <a:r>
              <a:rPr kumimoji="1" lang="zh-CN" altLang="en-US">
                <a:latin typeface="+mn-ea"/>
              </a:rPr>
              <a:t>的元素逐渐</a:t>
            </a:r>
            <a:r>
              <a:rPr kumimoji="1" lang="zh-CN" altLang="en-US" smtClean="0">
                <a:latin typeface="+mn-ea"/>
              </a:rPr>
              <a:t>从</a:t>
            </a:r>
            <a:r>
              <a:rPr kumimoji="1" lang="zh-CN" altLang="en-US">
                <a:latin typeface="+mn-ea"/>
              </a:rPr>
              <a:t>前</a:t>
            </a:r>
            <a:r>
              <a:rPr kumimoji="1" lang="zh-CN" altLang="en-US" smtClean="0">
                <a:latin typeface="+mn-ea"/>
              </a:rPr>
              <a:t>移向后部，就</a:t>
            </a:r>
            <a:r>
              <a:rPr kumimoji="1" lang="zh-CN" altLang="en-US">
                <a:latin typeface="+mn-ea"/>
              </a:rPr>
              <a:t>象水底下的气泡一样逐</a:t>
            </a:r>
            <a:r>
              <a:rPr kumimoji="1" lang="zh-CN" altLang="en-US" smtClean="0">
                <a:latin typeface="+mn-ea"/>
              </a:rPr>
              <a:t>渐</a:t>
            </a:r>
            <a:endParaRPr kumimoji="1" lang="en-US" altLang="zh-CN" smtClean="0">
              <a:latin typeface="+mn-ea"/>
            </a:endParaRPr>
          </a:p>
          <a:p>
            <a:pPr>
              <a:spcBef>
                <a:spcPct val="0"/>
              </a:spcBef>
            </a:pPr>
            <a:r>
              <a:rPr kumimoji="1" lang="zh-CN" altLang="en-US" smtClean="0">
                <a:latin typeface="+mn-ea"/>
              </a:rPr>
              <a:t>向</a:t>
            </a:r>
            <a:r>
              <a:rPr kumimoji="1" lang="zh-CN" altLang="en-US">
                <a:latin typeface="+mn-ea"/>
              </a:rPr>
              <a:t>上冒</a:t>
            </a:r>
            <a:r>
              <a:rPr kumimoji="1" lang="zh-CN" altLang="en-US" smtClean="0">
                <a:latin typeface="+mn-ea"/>
              </a:rPr>
              <a:t>。</a:t>
            </a:r>
            <a:endParaRPr kumimoji="1" lang="en-US" altLang="zh-CN" smtClean="0">
              <a:latin typeface="+mn-ea"/>
            </a:endParaRPr>
          </a:p>
          <a:p>
            <a:pPr>
              <a:spcBef>
                <a:spcPct val="0"/>
              </a:spcBef>
            </a:pPr>
            <a:endParaRPr kumimoji="1" lang="en-US" altLang="zh-CN" smtClean="0">
              <a:latin typeface="+mn-ea"/>
            </a:endParaRPr>
          </a:p>
          <a:p>
            <a:pPr>
              <a:spcBef>
                <a:spcPct val="0"/>
              </a:spcBef>
            </a:pPr>
            <a:r>
              <a:rPr kumimoji="1" lang="zh-CN" altLang="en-US" b="1">
                <a:solidFill>
                  <a:srgbClr val="000000"/>
                </a:solidFill>
                <a:ea typeface="华文细黑" panose="02010600040101010101" pitchFamily="2" charset="-122"/>
              </a:rPr>
              <a:t>因为排序的过程中，各元素不断接近自己的位置，</a:t>
            </a:r>
            <a:r>
              <a:rPr kumimoji="1" lang="zh-CN" altLang="en-US" sz="2000" b="1">
                <a:solidFill>
                  <a:srgbClr val="FF0000"/>
                </a:solidFill>
                <a:ea typeface="华文细黑" panose="02010600040101010101" pitchFamily="2" charset="-122"/>
              </a:rPr>
              <a:t>如果一趟比较下</a:t>
            </a:r>
            <a:endParaRPr kumimoji="1" lang="zh-CN" altLang="en-US" sz="2000" b="1">
              <a:solidFill>
                <a:srgbClr val="FF0000"/>
              </a:solidFill>
              <a:ea typeface="华文细黑" panose="02010600040101010101" pitchFamily="2" charset="-122"/>
            </a:endParaRPr>
          </a:p>
          <a:p>
            <a:pPr>
              <a:spcBef>
                <a:spcPct val="0"/>
              </a:spcBef>
            </a:pPr>
            <a:r>
              <a:rPr kumimoji="1" lang="zh-CN" altLang="en-US" sz="2000" b="1">
                <a:solidFill>
                  <a:srgbClr val="FF0000"/>
                </a:solidFill>
                <a:ea typeface="华文细黑" panose="02010600040101010101" pitchFamily="2" charset="-122"/>
              </a:rPr>
              <a:t>来没有进行过交换，就说明序列有序</a:t>
            </a:r>
            <a:r>
              <a:rPr kumimoji="1" lang="zh-CN" altLang="en-US" b="1">
                <a:solidFill>
                  <a:srgbClr val="000000"/>
                </a:solidFill>
                <a:ea typeface="华文细黑" panose="02010600040101010101" pitchFamily="2" charset="-122"/>
              </a:rPr>
              <a:t>，因此要在排序过程中设置</a:t>
            </a:r>
            <a:endParaRPr kumimoji="1" lang="zh-CN" altLang="en-US" b="1">
              <a:solidFill>
                <a:srgbClr val="000000"/>
              </a:solidFill>
              <a:ea typeface="华文细黑" panose="02010600040101010101" pitchFamily="2" charset="-122"/>
            </a:endParaRPr>
          </a:p>
          <a:p>
            <a:pPr>
              <a:spcBef>
                <a:spcPct val="0"/>
              </a:spcBef>
            </a:pPr>
            <a:r>
              <a:rPr kumimoji="1" lang="zh-CN" altLang="en-US" b="1">
                <a:solidFill>
                  <a:srgbClr val="000000"/>
                </a:solidFill>
                <a:ea typeface="华文细黑" panose="02010600040101010101" pitchFamily="2" charset="-122"/>
              </a:rPr>
              <a:t>一个标志</a:t>
            </a:r>
            <a:r>
              <a:rPr kumimoji="1" lang="en-US" altLang="zh-CN" b="1">
                <a:solidFill>
                  <a:srgbClr val="000000"/>
                </a:solidFill>
                <a:ea typeface="华文细黑" panose="02010600040101010101" pitchFamily="2" charset="-122"/>
              </a:rPr>
              <a:t>flag</a:t>
            </a:r>
            <a:r>
              <a:rPr kumimoji="1" lang="zh-CN" altLang="en-US" b="1">
                <a:solidFill>
                  <a:srgbClr val="000000"/>
                </a:solidFill>
                <a:ea typeface="华文细黑" panose="02010600040101010101" pitchFamily="2" charset="-122"/>
              </a:rPr>
              <a:t>判断元素是否进行过交换。从而减少不必要的比较</a:t>
            </a:r>
            <a:r>
              <a:rPr kumimoji="1" lang="zh-CN" altLang="en-US" b="1" smtClean="0">
                <a:solidFill>
                  <a:srgbClr val="000000"/>
                </a:solidFill>
                <a:ea typeface="华文细黑" panose="02010600040101010101" pitchFamily="2" charset="-122"/>
              </a:rPr>
              <a:t>。</a:t>
            </a:r>
            <a:r>
              <a:rPr kumimoji="1" lang="en-US" altLang="zh-CN" b="1" smtClean="0">
                <a:solidFill>
                  <a:srgbClr val="000000"/>
                </a:solidFill>
                <a:ea typeface="华文细黑" panose="02010600040101010101" pitchFamily="2" charset="-122"/>
              </a:rPr>
              <a:t>(</a:t>
            </a:r>
            <a:r>
              <a:rPr kumimoji="1" lang="zh-CN" altLang="en-US" b="1" smtClean="0">
                <a:solidFill>
                  <a:srgbClr val="000000"/>
                </a:solidFill>
                <a:ea typeface="华文细黑" panose="02010600040101010101" pitchFamily="2" charset="-122"/>
              </a:rPr>
              <a:t>这里说的优化，可以在冒泡排序写好后，在进行</a:t>
            </a:r>
            <a:r>
              <a:rPr kumimoji="1" lang="en-US" altLang="zh-CN" b="1" smtClean="0">
                <a:solidFill>
                  <a:srgbClr val="000000"/>
                </a:solidFill>
                <a:ea typeface="华文细黑" panose="02010600040101010101" pitchFamily="2" charset="-122"/>
              </a:rPr>
              <a:t>)</a:t>
            </a:r>
            <a:endParaRPr kumimoji="1" lang="zh-CN" altLang="en-US" b="1">
              <a:solidFill>
                <a:srgbClr val="000000"/>
              </a:solidFill>
              <a:ea typeface="华文细黑" panose="02010600040101010101" pitchFamily="2" charset="-122"/>
            </a:endParaRPr>
          </a:p>
        </p:txBody>
      </p:sp>
      <p:pic>
        <p:nvPicPr>
          <p:cNvPr id="4" name="Picture 7" descr="2008530105714982_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669" y="1954172"/>
            <a:ext cx="10255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演示冒</a:t>
            </a:r>
            <a:r>
              <a:rPr kumimoji="1" lang="zh-CN" altLang="en-US" sz="2000" b="1">
                <a:solidFill>
                  <a:srgbClr val="0070C0"/>
                </a:solidFill>
                <a:latin typeface="+mn-ea"/>
              </a:rPr>
              <a:t>泡过程</a:t>
            </a:r>
            <a:r>
              <a:rPr kumimoji="1" lang="zh-CN" altLang="en-US" sz="2000" b="1" smtClean="0">
                <a:solidFill>
                  <a:srgbClr val="0070C0"/>
                </a:solidFill>
                <a:latin typeface="+mn-ea"/>
              </a:rPr>
              <a:t>的例子</a:t>
            </a:r>
            <a:r>
              <a:rPr kumimoji="1" lang="en-US" altLang="zh-CN" sz="2000" b="1" smtClean="0">
                <a:solidFill>
                  <a:srgbClr val="0070C0"/>
                </a:solidFill>
                <a:latin typeface="+mn-ea"/>
              </a:rPr>
              <a:t>(</a:t>
            </a:r>
            <a:r>
              <a:rPr kumimoji="1" lang="zh-CN" altLang="en-US" sz="2000" b="1" smtClean="0">
                <a:solidFill>
                  <a:srgbClr val="0070C0"/>
                </a:solidFill>
                <a:latin typeface="+mn-ea"/>
              </a:rPr>
              <a:t>图解</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b="1">
              <a:solidFill>
                <a:srgbClr val="000000"/>
              </a:solidFill>
            </a:endParaRPr>
          </a:p>
          <a:p>
            <a:pPr>
              <a:spcBef>
                <a:spcPct val="0"/>
              </a:spcBef>
            </a:pPr>
            <a:endParaRPr kumimoji="1" lang="zh-CN" altLang="en-US" sz="2000">
              <a:solidFill>
                <a:srgbClr val="0070C0"/>
              </a:solidFill>
              <a:latin typeface="+mn-ea"/>
            </a:endParaRPr>
          </a:p>
        </p:txBody>
      </p:sp>
      <p:pic>
        <p:nvPicPr>
          <p:cNvPr id="5" name="Picture 8" descr="C9P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7552" y="1986043"/>
            <a:ext cx="5256622" cy="2781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nvGraphicFramePr>
        <p:xfrm>
          <a:off x="6282605" y="4248446"/>
          <a:ext cx="602268" cy="518877"/>
        </p:xfrm>
        <a:graphic>
          <a:graphicData uri="http://schemas.openxmlformats.org/presentationml/2006/ole">
            <mc:AlternateContent xmlns:mc="http://schemas.openxmlformats.org/markup-compatibility/2006">
              <mc:Choice xmlns:v="urn:schemas-microsoft-com:vml" Requires="v">
                <p:oleObj spid="_x0000_s141392" name="包装程序外壳对象" showAsIcon="1" r:id="rId2" imgW="609600" imgH="523875" progId="Package">
                  <p:embed/>
                </p:oleObj>
              </mc:Choice>
              <mc:Fallback>
                <p:oleObj name="包装程序外壳对象" showAsIcon="1" r:id="rId2" imgW="609600" imgH="523875" progId="Package">
                  <p:embed/>
                  <p:pic>
                    <p:nvPicPr>
                      <p:cNvPr id="0" name="图片 141391"/>
                      <p:cNvPicPr/>
                      <p:nvPr/>
                    </p:nvPicPr>
                    <p:blipFill>
                      <a:blip r:embed="rId3"/>
                      <a:stretch>
                        <a:fillRect/>
                      </a:stretch>
                    </p:blipFill>
                    <p:spPr>
                      <a:xfrm>
                        <a:off x="6282605" y="4248446"/>
                        <a:ext cx="602268" cy="5188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1908215"/>
          </a:xfrm>
          <a:prstGeom prst="rect">
            <a:avLst/>
          </a:prstGeom>
          <a:noFill/>
        </p:spPr>
        <p:txBody>
          <a:bodyPr wrap="square" rtlCol="0">
            <a:spAutoFit/>
          </a:bodyPr>
          <a:lstStyle/>
          <a:p>
            <a:pPr>
              <a:spcBef>
                <a:spcPct val="0"/>
              </a:spcBef>
            </a:pPr>
            <a:r>
              <a:rPr kumimoji="1" lang="zh-CN" altLang="en-US" sz="2000" b="1" smtClean="0">
                <a:solidFill>
                  <a:srgbClr val="0070C0"/>
                </a:solidFill>
                <a:latin typeface="楷体_GB2312" pitchFamily="49" charset="-122"/>
                <a:ea typeface="楷体_GB2312" pitchFamily="49" charset="-122"/>
              </a:rPr>
              <a:t>冒</a:t>
            </a:r>
            <a:r>
              <a:rPr kumimoji="1" lang="zh-CN" altLang="en-US" sz="2000" b="1">
                <a:solidFill>
                  <a:srgbClr val="0070C0"/>
                </a:solidFill>
                <a:latin typeface="楷体_GB2312" pitchFamily="49" charset="-122"/>
                <a:ea typeface="楷体_GB2312" pitchFamily="49" charset="-122"/>
              </a:rPr>
              <a:t>泡排</a:t>
            </a:r>
            <a:r>
              <a:rPr kumimoji="1" lang="zh-CN" altLang="en-US" sz="2000" b="1" smtClean="0">
                <a:solidFill>
                  <a:srgbClr val="0070C0"/>
                </a:solidFill>
                <a:latin typeface="楷体_GB2312" pitchFamily="49" charset="-122"/>
                <a:ea typeface="楷体_GB2312" pitchFamily="49" charset="-122"/>
              </a:rPr>
              <a:t>序</a:t>
            </a:r>
            <a:r>
              <a:rPr kumimoji="1" lang="zh-CN" altLang="en-US" sz="2000" b="1">
                <a:solidFill>
                  <a:srgbClr val="0070C0"/>
                </a:solidFill>
                <a:latin typeface="楷体_GB2312" pitchFamily="49" charset="-122"/>
                <a:ea typeface="楷体_GB2312" pitchFamily="49" charset="-122"/>
              </a:rPr>
              <a:t>应</a:t>
            </a:r>
            <a:r>
              <a:rPr kumimoji="1" lang="zh-CN" altLang="en-US" sz="2000" b="1" smtClean="0">
                <a:solidFill>
                  <a:srgbClr val="0070C0"/>
                </a:solidFill>
                <a:latin typeface="楷体_GB2312" pitchFamily="49" charset="-122"/>
                <a:ea typeface="楷体_GB2312" pitchFamily="49" charset="-122"/>
              </a:rPr>
              <a:t>用实例</a:t>
            </a:r>
            <a:endParaRPr kumimoji="1" lang="en-US" altLang="zh-CN" sz="2000" b="1" smtClean="0">
              <a:solidFill>
                <a:srgbClr val="0070C0"/>
              </a:solidFill>
              <a:latin typeface="+mn-ea"/>
            </a:endParaRPr>
          </a:p>
          <a:p>
            <a:pPr>
              <a:spcBef>
                <a:spcPct val="0"/>
              </a:spcBef>
            </a:pPr>
            <a:endParaRPr kumimoji="1" lang="en-US" altLang="zh-CN" b="1">
              <a:solidFill>
                <a:srgbClr val="000000"/>
              </a:solidFill>
            </a:endParaRPr>
          </a:p>
          <a:p>
            <a:r>
              <a:rPr kumimoji="1" lang="zh-CN" altLang="en-US" b="1" smtClean="0">
                <a:latin typeface="楷体_GB2312" pitchFamily="49" charset="-122"/>
                <a:ea typeface="楷体_GB2312" pitchFamily="49" charset="-122"/>
              </a:rPr>
              <a:t>我</a:t>
            </a:r>
            <a:r>
              <a:rPr kumimoji="1" lang="zh-CN" altLang="en-US" b="1">
                <a:latin typeface="楷体_GB2312" pitchFamily="49" charset="-122"/>
                <a:ea typeface="楷体_GB2312" pitchFamily="49" charset="-122"/>
              </a:rPr>
              <a:t>们举一个具体的案例来说明冒泡法。我们将五个无序的数</a:t>
            </a:r>
            <a:r>
              <a:rPr kumimoji="1" lang="zh-CN" altLang="en-US" b="1" smtClean="0">
                <a:latin typeface="楷体_GB2312" pitchFamily="49" charset="-122"/>
                <a:ea typeface="楷体_GB2312" pitchFamily="49" charset="-122"/>
              </a:rPr>
              <a:t>：</a:t>
            </a:r>
            <a:r>
              <a:rPr lang="en-US" altLang="zh-CN">
                <a:latin typeface="Arial" panose="020B0604020202020204" pitchFamily="34" charset="0"/>
                <a:cs typeface="Arial" panose="020B0604020202020204" pitchFamily="34" charset="0"/>
              </a:rPr>
              <a:t>3, 9, -1, 10, </a:t>
            </a:r>
            <a:r>
              <a:rPr lang="en-US" altLang="zh-CN" smtClean="0">
                <a:latin typeface="Arial" panose="020B0604020202020204" pitchFamily="34" charset="0"/>
                <a:cs typeface="Arial" panose="020B0604020202020204" pitchFamily="34" charset="0"/>
              </a:rPr>
              <a:t>-2</a:t>
            </a:r>
            <a:r>
              <a:rPr kumimoji="1" lang="en-US" altLang="zh-CN" b="1" smtClean="0">
                <a:latin typeface="楷体_GB2312" pitchFamily="49" charset="-122"/>
                <a:ea typeface="楷体_GB2312" pitchFamily="49" charset="-122"/>
              </a:rPr>
              <a:t> </a:t>
            </a:r>
            <a:r>
              <a:rPr kumimoji="1" lang="zh-CN" altLang="en-US" b="1">
                <a:latin typeface="楷体_GB2312" pitchFamily="49" charset="-122"/>
                <a:ea typeface="楷体_GB2312" pitchFamily="49" charset="-122"/>
              </a:rPr>
              <a:t>使用冒泡排序法将其排成一个</a:t>
            </a:r>
            <a:r>
              <a:rPr kumimoji="1" lang="zh-CN" altLang="en-US" b="1">
                <a:solidFill>
                  <a:srgbClr val="FF0000"/>
                </a:solidFill>
                <a:latin typeface="楷体_GB2312" pitchFamily="49" charset="-122"/>
                <a:ea typeface="楷体_GB2312" pitchFamily="49" charset="-122"/>
              </a:rPr>
              <a:t>从小到大</a:t>
            </a:r>
            <a:r>
              <a:rPr kumimoji="1" lang="zh-CN" altLang="en-US" b="1">
                <a:latin typeface="楷体_GB2312" pitchFamily="49" charset="-122"/>
                <a:ea typeface="楷体_GB2312" pitchFamily="49" charset="-122"/>
              </a:rPr>
              <a:t>的有序数列。</a:t>
            </a:r>
            <a:endParaRPr kumimoji="1" lang="en-US" altLang="zh-CN" b="1">
              <a:latin typeface="楷体_GB2312" pitchFamily="49" charset="-122"/>
              <a:ea typeface="楷体_GB2312" pitchFamily="49" charset="-122"/>
            </a:endParaRPr>
          </a:p>
          <a:p>
            <a:r>
              <a:rPr kumimoji="1" lang="en-US" altLang="zh-CN" sz="2000" b="1">
                <a:solidFill>
                  <a:srgbClr val="0070C0"/>
                </a:solidFill>
                <a:latin typeface="楷体_GB2312" pitchFamily="49" charset="-122"/>
                <a:ea typeface="楷体_GB2312" pitchFamily="49" charset="-122"/>
              </a:rPr>
              <a:t>   </a:t>
            </a:r>
            <a:endParaRPr kumimoji="1" lang="en-US" altLang="zh-CN" sz="2000" b="1">
              <a:solidFill>
                <a:srgbClr val="0070C0"/>
              </a:solidFill>
              <a:latin typeface="楷体_GB2312" pitchFamily="49" charset="-122"/>
              <a:ea typeface="楷体_GB2312" pitchFamily="49" charset="-122"/>
            </a:endParaRPr>
          </a:p>
          <a:p>
            <a:pPr>
              <a:spcBef>
                <a:spcPct val="0"/>
              </a:spcBef>
            </a:pPr>
            <a:endParaRPr kumimoji="1" lang="zh-CN" altLang="en-US" sz="2000">
              <a:solidFill>
                <a:srgbClr val="0070C0"/>
              </a:solidFill>
              <a:latin typeface="+mn-ea"/>
            </a:endParaRPr>
          </a:p>
        </p:txBody>
      </p:sp>
      <p:sp>
        <p:nvSpPr>
          <p:cNvPr id="6" name="TextBox 5"/>
          <p:cNvSpPr txBox="1"/>
          <p:nvPr/>
        </p:nvSpPr>
        <p:spPr>
          <a:xfrm>
            <a:off x="665981" y="4248447"/>
            <a:ext cx="4392488" cy="1200329"/>
          </a:xfrm>
          <a:prstGeom prst="rect">
            <a:avLst/>
          </a:prstGeom>
          <a:solidFill>
            <a:schemeClr val="bg1">
              <a:lumMod val="95000"/>
            </a:schemeClr>
          </a:solidFill>
        </p:spPr>
        <p:txBody>
          <a:bodyPr wrap="square" rtlCol="0">
            <a:spAutoFit/>
          </a:bodyPr>
          <a:lstStyle/>
          <a:p>
            <a:r>
              <a:rPr lang="en-US" altLang="zh-CN" sz="200" smtClean="0">
                <a:latin typeface="Arial" panose="020B0604020202020204" pitchFamily="34" charset="0"/>
                <a:cs typeface="Arial" panose="020B0604020202020204" pitchFamily="34" charset="0"/>
              </a:rPr>
              <a:t>public class BubbleSort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public static void main(String[] args)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TODO Auto-generated method stub</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a:t>
            </a:r>
            <a:r>
              <a:rPr lang="zh-CN" altLang="en-US" sz="200" smtClean="0">
                <a:latin typeface="Arial" panose="020B0604020202020204" pitchFamily="34" charset="0"/>
                <a:cs typeface="Arial" panose="020B0604020202020204" pitchFamily="34" charset="0"/>
              </a:rPr>
              <a:t>数组</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//int[] arr = { 3, 9, -1, 10, 20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a:t>
            </a:r>
            <a:r>
              <a:rPr lang="zh-CN" altLang="en-US" sz="200" smtClean="0">
                <a:latin typeface="Arial" panose="020B0604020202020204" pitchFamily="34" charset="0"/>
                <a:cs typeface="Arial" panose="020B0604020202020204" pitchFamily="34" charset="0"/>
              </a:rPr>
              <a:t>创建一个</a:t>
            </a:r>
            <a:r>
              <a:rPr lang="en-US" altLang="zh-CN" sz="200" smtClean="0">
                <a:latin typeface="Arial" panose="020B0604020202020204" pitchFamily="34" charset="0"/>
                <a:cs typeface="Arial" panose="020B0604020202020204" pitchFamily="34" charset="0"/>
              </a:rPr>
              <a:t>80000</a:t>
            </a:r>
            <a:r>
              <a:rPr lang="zh-CN" altLang="en-US" sz="200" smtClean="0">
                <a:latin typeface="Arial" panose="020B0604020202020204" pitchFamily="34" charset="0"/>
                <a:cs typeface="Arial" panose="020B0604020202020204" pitchFamily="34" charset="0"/>
              </a:rPr>
              <a:t>个随机数据的数组</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 </a:t>
            </a:r>
            <a:r>
              <a:rPr lang="zh-CN" altLang="en-US" sz="200" smtClean="0">
                <a:latin typeface="Arial" panose="020B0604020202020204" pitchFamily="34" charset="0"/>
                <a:cs typeface="Arial" panose="020B0604020202020204" pitchFamily="34" charset="0"/>
              </a:rPr>
              <a:t>使用冒泡排序，时间大约</a:t>
            </a:r>
            <a:r>
              <a:rPr lang="en-US" altLang="zh-CN" sz="200" smtClean="0">
                <a:latin typeface="Arial" panose="020B0604020202020204" pitchFamily="34" charset="0"/>
                <a:cs typeface="Arial" panose="020B0604020202020204" pitchFamily="34" charset="0"/>
              </a:rPr>
              <a:t>13</a:t>
            </a:r>
            <a:r>
              <a:rPr lang="zh-CN" altLang="en-US" sz="200" smtClean="0">
                <a:latin typeface="Arial" panose="020B0604020202020204" pitchFamily="34" charset="0"/>
                <a:cs typeface="Arial" panose="020B0604020202020204" pitchFamily="34" charset="0"/>
              </a:rPr>
              <a:t>秒</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int[] arr = new int[8];</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i = 0; i &lt; 8; i++)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arr[i] = (int) (Math.random() * 8000000); // </a:t>
            </a:r>
            <a:r>
              <a:rPr lang="zh-CN" altLang="en-US" sz="200" smtClean="0">
                <a:latin typeface="Arial" panose="020B0604020202020204" pitchFamily="34" charset="0"/>
                <a:cs typeface="Arial" panose="020B0604020202020204" pitchFamily="34" charset="0"/>
              </a:rPr>
              <a:t>生成一个</a:t>
            </a:r>
            <a:r>
              <a:rPr lang="en-US" altLang="zh-CN" sz="200" smtClean="0">
                <a:latin typeface="Arial" panose="020B0604020202020204" pitchFamily="34" charset="0"/>
                <a:cs typeface="Arial" panose="020B0604020202020204" pitchFamily="34" charset="0"/>
              </a:rPr>
              <a:t>[0,800000) </a:t>
            </a:r>
            <a:r>
              <a:rPr lang="zh-CN" altLang="en-US" sz="200" smtClean="0">
                <a:latin typeface="Arial" panose="020B0604020202020204" pitchFamily="34" charset="0"/>
                <a:cs typeface="Arial" panose="020B0604020202020204" pitchFamily="34" charset="0"/>
              </a:rPr>
              <a:t>的一个数</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排序前</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Date now = new Date();</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SimpleDateFormat dateFormat = new SimpleDateFormat("yyyy-MM-dd HH:mm:ss");</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String date1 = dateFormat.format(now);</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排序前时间</a:t>
            </a:r>
            <a:r>
              <a:rPr lang="en-US" altLang="zh-CN" sz="200" smtClean="0">
                <a:latin typeface="Arial" panose="020B0604020202020204" pitchFamily="34" charset="0"/>
                <a:cs typeface="Arial" panose="020B0604020202020204" pitchFamily="34" charset="0"/>
              </a:rPr>
              <a:t>=" + date1); // </a:t>
            </a:r>
            <a:r>
              <a:rPr lang="zh-CN" altLang="en-US" sz="200" smtClean="0">
                <a:latin typeface="Arial" panose="020B0604020202020204" pitchFamily="34" charset="0"/>
                <a:cs typeface="Arial" panose="020B0604020202020204" pitchFamily="34" charset="0"/>
              </a:rPr>
              <a:t>输出时间</a:t>
            </a:r>
            <a:endParaRPr lang="zh-CN" altLang="en-US" sz="200" smtClean="0">
              <a:latin typeface="Arial" panose="020B0604020202020204" pitchFamily="34" charset="0"/>
              <a:cs typeface="Arial" panose="020B0604020202020204" pitchFamily="34" charset="0"/>
            </a:endParaRPr>
          </a:p>
          <a:p>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bubbleSort(arr); // </a:t>
            </a:r>
            <a:r>
              <a:rPr lang="zh-CN" altLang="en-US" sz="200" smtClean="0">
                <a:latin typeface="Arial" panose="020B0604020202020204" pitchFamily="34" charset="0"/>
                <a:cs typeface="Arial" panose="020B0604020202020204" pitchFamily="34" charset="0"/>
              </a:rPr>
              <a:t>冒泡排序</a:t>
            </a:r>
            <a:endParaRPr lang="zh-CN" altLang="en-US" sz="200" smtClean="0">
              <a:latin typeface="Arial" panose="020B0604020202020204" pitchFamily="34" charset="0"/>
              <a:cs typeface="Arial" panose="020B0604020202020204" pitchFamily="34" charset="0"/>
            </a:endParaRPr>
          </a:p>
          <a:p>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System.out.println("</a:t>
            </a:r>
            <a:r>
              <a:rPr lang="zh-CN" altLang="en-US" sz="200" smtClean="0">
                <a:latin typeface="Arial" panose="020B0604020202020204" pitchFamily="34" charset="0"/>
                <a:cs typeface="Arial" panose="020B0604020202020204" pitchFamily="34" charset="0"/>
              </a:rPr>
              <a:t>排序后</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Date now2 = new Date();</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String date2 = dateFormat.format(now2);</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排序后时间</a:t>
            </a:r>
            <a:r>
              <a:rPr lang="en-US" altLang="zh-CN" sz="200" smtClean="0">
                <a:latin typeface="Arial" panose="020B0604020202020204" pitchFamily="34" charset="0"/>
                <a:cs typeface="Arial" panose="020B0604020202020204" pitchFamily="34" charset="0"/>
              </a:rPr>
              <a:t>=" + date2); // </a:t>
            </a:r>
            <a:r>
              <a:rPr lang="zh-CN" altLang="en-US" sz="200" smtClean="0">
                <a:latin typeface="Arial" panose="020B0604020202020204" pitchFamily="34" charset="0"/>
                <a:cs typeface="Arial" panose="020B0604020202020204" pitchFamily="34" charset="0"/>
              </a:rPr>
              <a:t>输出时间</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//System.out.println(Arrays.toString(arr));</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public static void bubbleSort(int[] arr) {</a:t>
            </a:r>
            <a:endParaRPr lang="en-US" altLang="zh-CN" sz="200" smtClean="0">
              <a:latin typeface="Arial" panose="020B0604020202020204" pitchFamily="34" charset="0"/>
              <a:cs typeface="Arial" panose="020B0604020202020204" pitchFamily="34" charset="0"/>
            </a:endParaRPr>
          </a:p>
          <a:p>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i = 0; i &lt; arr.length - 1; i++)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j = 0; j &lt; arr.length - 1 - i; j++)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if (arr[j] &gt; arr[j + 1])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int temp = arr[j];</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arr[j] = arr[j + 1];</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arr[j + 1] = temp;</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t>
            </a:r>
            <a:endParaRPr lang="zh-CN" altLang="en-US" sz="2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选择排序</a:t>
            </a:r>
            <a:endParaRPr lang="en-US" altLang="zh-CN" sz="2200" b="1"/>
          </a:p>
        </p:txBody>
      </p:sp>
      <p:sp>
        <p:nvSpPr>
          <p:cNvPr id="2" name="TextBox 1"/>
          <p:cNvSpPr txBox="1"/>
          <p:nvPr/>
        </p:nvSpPr>
        <p:spPr>
          <a:xfrm>
            <a:off x="665981" y="1224111"/>
            <a:ext cx="8136904" cy="212365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基本介绍</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smtClean="0">
                <a:latin typeface="+mn-ea"/>
              </a:rPr>
              <a:t>选</a:t>
            </a:r>
            <a:r>
              <a:rPr kumimoji="1" lang="zh-CN" altLang="en-US">
                <a:latin typeface="+mn-ea"/>
              </a:rPr>
              <a:t>择式排序也属于内部排序法，是从欲排序的数据中，按指定的规则选出某一元</a:t>
            </a:r>
            <a:r>
              <a:rPr kumimoji="1" lang="zh-CN" altLang="en-US" smtClean="0">
                <a:latin typeface="+mn-ea"/>
              </a:rPr>
              <a:t>素，</a:t>
            </a:r>
            <a:r>
              <a:rPr kumimoji="1" lang="zh-CN" altLang="en-US">
                <a:latin typeface="+mn-ea"/>
              </a:rPr>
              <a:t>再</a:t>
            </a:r>
            <a:r>
              <a:rPr kumimoji="1" lang="zh-CN" altLang="en-US" smtClean="0">
                <a:latin typeface="+mn-ea"/>
              </a:rPr>
              <a:t>依</a:t>
            </a:r>
            <a:r>
              <a:rPr kumimoji="1" lang="zh-CN" altLang="en-US">
                <a:latin typeface="+mn-ea"/>
              </a:rPr>
              <a:t>规</a:t>
            </a:r>
            <a:r>
              <a:rPr kumimoji="1" lang="zh-CN" altLang="en-US" smtClean="0">
                <a:latin typeface="+mn-ea"/>
              </a:rPr>
              <a:t>定交</a:t>
            </a:r>
            <a:r>
              <a:rPr kumimoji="1" lang="zh-CN" altLang="en-US">
                <a:latin typeface="+mn-ea"/>
              </a:rPr>
              <a:t>换位置后达到排序的目的</a:t>
            </a:r>
            <a:r>
              <a:rPr kumimoji="1" lang="zh-CN" altLang="en-US" smtClean="0">
                <a:latin typeface="+mn-ea"/>
              </a:rPr>
              <a:t>。</a:t>
            </a:r>
            <a:endParaRPr kumimoji="1" lang="en-US" altLang="zh-CN" smtClean="0">
              <a:latin typeface="+mn-ea"/>
            </a:endParaRPr>
          </a:p>
          <a:p>
            <a:pPr>
              <a:spcBef>
                <a:spcPct val="0"/>
              </a:spcBef>
            </a:pPr>
            <a:endParaRPr kumimoji="1" lang="en-US" altLang="zh-CN">
              <a:latin typeface="+mn-ea"/>
            </a:endParaRPr>
          </a:p>
          <a:p>
            <a:pPr>
              <a:spcBef>
                <a:spcPct val="0"/>
              </a:spcBef>
            </a:pPr>
            <a:endParaRPr kumimoji="1" lang="en-US" altLang="zh-CN" smtClean="0">
              <a:latin typeface="+mn-ea"/>
            </a:endParaRPr>
          </a:p>
          <a:p>
            <a:pPr>
              <a:spcBef>
                <a:spcPct val="0"/>
              </a:spcBef>
            </a:pP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a:t>
            </a:r>
            <a:r>
              <a:rPr lang="zh-CN" altLang="en-US" sz="2200" b="1" smtClean="0"/>
              <a:t>排序</a:t>
            </a:r>
            <a:endParaRPr lang="en-US" altLang="zh-CN" sz="2200" b="1"/>
          </a:p>
        </p:txBody>
      </p:sp>
      <p:sp>
        <p:nvSpPr>
          <p:cNvPr id="2" name="TextBox 1"/>
          <p:cNvSpPr txBox="1"/>
          <p:nvPr/>
        </p:nvSpPr>
        <p:spPr>
          <a:xfrm>
            <a:off x="665981" y="1224111"/>
            <a:ext cx="8136904" cy="357020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选择排序思想</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a:latin typeface="+mn-ea"/>
              </a:rPr>
              <a:t>选择排序（</a:t>
            </a:r>
            <a:r>
              <a:rPr kumimoji="1" lang="en-US" altLang="zh-CN">
                <a:latin typeface="+mn-ea"/>
              </a:rPr>
              <a:t>select sorting</a:t>
            </a:r>
            <a:r>
              <a:rPr kumimoji="1" lang="zh-CN" altLang="en-US">
                <a:latin typeface="+mn-ea"/>
              </a:rPr>
              <a:t>）也是一种简单的排序方法。它的</a:t>
            </a:r>
            <a:r>
              <a:rPr kumimoji="1" lang="zh-CN" altLang="en-US" b="1">
                <a:solidFill>
                  <a:srgbClr val="DA0000"/>
                </a:solidFill>
                <a:latin typeface="+mn-ea"/>
              </a:rPr>
              <a:t>基本思想</a:t>
            </a:r>
            <a:r>
              <a:rPr kumimoji="1" lang="zh-CN" altLang="en-US">
                <a:latin typeface="+mn-ea"/>
              </a:rPr>
              <a:t>是：第一次</a:t>
            </a:r>
            <a:r>
              <a:rPr kumimoji="1" lang="zh-CN" altLang="en-US" smtClean="0">
                <a:latin typeface="+mn-ea"/>
              </a:rPr>
              <a:t>从</a:t>
            </a:r>
            <a:r>
              <a:rPr kumimoji="1" lang="en-US" altLang="zh-CN">
                <a:latin typeface="+mn-ea"/>
              </a:rPr>
              <a:t>arr[0]~</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arr[0</a:t>
            </a:r>
            <a:r>
              <a:rPr kumimoji="1" lang="en-US" altLang="zh-CN">
                <a:latin typeface="+mn-ea"/>
              </a:rPr>
              <a:t>]</a:t>
            </a:r>
            <a:r>
              <a:rPr kumimoji="1" lang="zh-CN" altLang="en-US">
                <a:latin typeface="+mn-ea"/>
              </a:rPr>
              <a:t>交换，第二次</a:t>
            </a:r>
            <a:r>
              <a:rPr kumimoji="1" lang="zh-CN" altLang="en-US" smtClean="0">
                <a:latin typeface="+mn-ea"/>
              </a:rPr>
              <a:t>从</a:t>
            </a:r>
            <a:r>
              <a:rPr kumimoji="1" lang="en-US" altLang="zh-CN" smtClean="0">
                <a:latin typeface="+mn-ea"/>
              </a:rPr>
              <a:t>arr[</a:t>
            </a:r>
            <a:r>
              <a:rPr kumimoji="1" lang="en-US" altLang="zh-CN">
                <a:latin typeface="+mn-ea"/>
              </a:rPr>
              <a:t>1]~</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arr[1</a:t>
            </a:r>
            <a:r>
              <a:rPr kumimoji="1" lang="en-US" altLang="zh-CN">
                <a:latin typeface="+mn-ea"/>
              </a:rPr>
              <a:t>]</a:t>
            </a:r>
            <a:r>
              <a:rPr kumimoji="1" lang="zh-CN" altLang="en-US">
                <a:latin typeface="+mn-ea"/>
              </a:rPr>
              <a:t>交换，第三次</a:t>
            </a:r>
            <a:r>
              <a:rPr kumimoji="1" lang="zh-CN" altLang="en-US" smtClean="0">
                <a:latin typeface="+mn-ea"/>
              </a:rPr>
              <a:t>从</a:t>
            </a:r>
            <a:r>
              <a:rPr kumimoji="1" lang="en-US" altLang="zh-CN" smtClean="0">
                <a:latin typeface="+mn-ea"/>
              </a:rPr>
              <a:t>arr[</a:t>
            </a:r>
            <a:r>
              <a:rPr kumimoji="1" lang="en-US" altLang="zh-CN">
                <a:latin typeface="+mn-ea"/>
              </a:rPr>
              <a:t>2]~</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arr[2</a:t>
            </a:r>
            <a:r>
              <a:rPr kumimoji="1" lang="en-US" altLang="zh-CN">
                <a:latin typeface="+mn-ea"/>
              </a:rPr>
              <a:t>]</a:t>
            </a:r>
            <a:r>
              <a:rPr kumimoji="1" lang="zh-CN" altLang="en-US">
                <a:latin typeface="+mn-ea"/>
              </a:rPr>
              <a:t>交换，</a:t>
            </a:r>
            <a:r>
              <a:rPr kumimoji="1" lang="en-US" altLang="zh-CN">
                <a:latin typeface="+mn-ea"/>
              </a:rPr>
              <a:t>…</a:t>
            </a:r>
            <a:r>
              <a:rPr kumimoji="1" lang="zh-CN" altLang="en-US">
                <a:latin typeface="+mn-ea"/>
              </a:rPr>
              <a:t>，第</a:t>
            </a:r>
            <a:r>
              <a:rPr kumimoji="1" lang="en-US" altLang="zh-CN">
                <a:latin typeface="+mn-ea"/>
              </a:rPr>
              <a:t>i</a:t>
            </a:r>
            <a:r>
              <a:rPr kumimoji="1" lang="zh-CN" altLang="en-US">
                <a:latin typeface="+mn-ea"/>
              </a:rPr>
              <a:t>次</a:t>
            </a:r>
            <a:r>
              <a:rPr kumimoji="1" lang="zh-CN" altLang="en-US" smtClean="0">
                <a:latin typeface="+mn-ea"/>
              </a:rPr>
              <a:t>从</a:t>
            </a:r>
            <a:r>
              <a:rPr kumimoji="1" lang="en-US" altLang="zh-CN" smtClean="0">
                <a:latin typeface="+mn-ea"/>
              </a:rPr>
              <a:t>arr[</a:t>
            </a:r>
            <a:r>
              <a:rPr kumimoji="1" lang="en-US" altLang="zh-CN">
                <a:latin typeface="+mn-ea"/>
              </a:rPr>
              <a:t>i-1]~</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arr[i-1</a:t>
            </a:r>
            <a:r>
              <a:rPr kumimoji="1" lang="en-US" altLang="zh-CN">
                <a:latin typeface="+mn-ea"/>
              </a:rPr>
              <a:t>]</a:t>
            </a:r>
            <a:r>
              <a:rPr kumimoji="1" lang="zh-CN" altLang="en-US">
                <a:latin typeface="+mn-ea"/>
              </a:rPr>
              <a:t>交换，</a:t>
            </a:r>
            <a:r>
              <a:rPr kumimoji="1" lang="en-US" altLang="zh-CN">
                <a:latin typeface="+mn-ea"/>
              </a:rPr>
              <a:t>…, </a:t>
            </a:r>
            <a:r>
              <a:rPr kumimoji="1" lang="zh-CN" altLang="en-US" smtClean="0">
                <a:latin typeface="+mn-ea"/>
              </a:rPr>
              <a:t>第</a:t>
            </a:r>
            <a:r>
              <a:rPr kumimoji="1" lang="en-US" altLang="zh-CN">
                <a:latin typeface="+mn-ea"/>
              </a:rPr>
              <a:t>n</a:t>
            </a:r>
            <a:r>
              <a:rPr kumimoji="1" lang="en-US" altLang="zh-CN" smtClean="0">
                <a:latin typeface="+mn-ea"/>
              </a:rPr>
              <a:t>-1</a:t>
            </a:r>
            <a:r>
              <a:rPr kumimoji="1" lang="zh-CN" altLang="en-US">
                <a:latin typeface="+mn-ea"/>
              </a:rPr>
              <a:t>次</a:t>
            </a:r>
            <a:r>
              <a:rPr kumimoji="1" lang="zh-CN" altLang="en-US" smtClean="0">
                <a:latin typeface="+mn-ea"/>
              </a:rPr>
              <a:t>从</a:t>
            </a:r>
            <a:r>
              <a:rPr kumimoji="1" lang="en-US" altLang="zh-CN" smtClean="0">
                <a:latin typeface="+mn-ea"/>
              </a:rPr>
              <a:t>arr[</a:t>
            </a:r>
            <a:r>
              <a:rPr kumimoji="1" lang="en-US" altLang="zh-CN">
                <a:latin typeface="+mn-ea"/>
              </a:rPr>
              <a:t>n-2]~</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arr[n-2</a:t>
            </a:r>
            <a:r>
              <a:rPr kumimoji="1" lang="en-US" altLang="zh-CN">
                <a:latin typeface="+mn-ea"/>
              </a:rPr>
              <a:t>]</a:t>
            </a:r>
            <a:r>
              <a:rPr kumimoji="1" lang="zh-CN" altLang="en-US">
                <a:latin typeface="+mn-ea"/>
              </a:rPr>
              <a:t>交换，总共通过</a:t>
            </a:r>
            <a:r>
              <a:rPr kumimoji="1" lang="en-US" altLang="zh-CN">
                <a:latin typeface="+mn-ea"/>
              </a:rPr>
              <a:t>n-1</a:t>
            </a:r>
            <a:r>
              <a:rPr kumimoji="1" lang="zh-CN" altLang="en-US">
                <a:latin typeface="+mn-ea"/>
              </a:rPr>
              <a:t>次，得到一个按排序码从小到大排列的有序序列</a:t>
            </a:r>
            <a:r>
              <a:rPr kumimoji="1" lang="zh-CN" altLang="en-US" smtClean="0">
                <a:latin typeface="+mn-ea"/>
              </a:rPr>
              <a:t>。</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4047262"/>
          </a:xfrm>
          <a:prstGeom prst="rect">
            <a:avLst/>
          </a:prstGeom>
          <a:noFill/>
        </p:spPr>
        <p:txBody>
          <a:bodyPr wrap="square" rtlCol="0">
            <a:spAutoFit/>
          </a:bodyPr>
          <a:lstStyle/>
          <a:p>
            <a:r>
              <a:rPr lang="zh-CN" altLang="en-US" sz="2700" b="1">
                <a:solidFill>
                  <a:srgbClr val="0070C0"/>
                </a:solidFill>
              </a:rPr>
              <a:t>课程亮</a:t>
            </a:r>
            <a:r>
              <a:rPr lang="zh-CN" altLang="en-US" sz="2700" b="1" smtClean="0">
                <a:solidFill>
                  <a:srgbClr val="0070C0"/>
                </a:solidFill>
              </a:rPr>
              <a:t>点和授</a:t>
            </a:r>
            <a:r>
              <a:rPr lang="zh-CN" altLang="en-US" sz="2700" b="1">
                <a:solidFill>
                  <a:srgbClr val="0070C0"/>
                </a:solidFill>
              </a:rPr>
              <a:t>课方</a:t>
            </a:r>
            <a:r>
              <a:rPr lang="zh-CN" altLang="en-US" sz="2700" b="1" smtClean="0">
                <a:solidFill>
                  <a:srgbClr val="0070C0"/>
                </a:solidFill>
              </a:rPr>
              <a:t>式</a:t>
            </a:r>
            <a:endParaRPr lang="en-US" altLang="zh-CN" sz="2700" b="1">
              <a:solidFill>
                <a:srgbClr val="0070C0"/>
              </a:solidFill>
            </a:endParaRPr>
          </a:p>
          <a:p>
            <a:endParaRPr lang="en-US" altLang="zh-CN" smtClean="0"/>
          </a:p>
          <a:p>
            <a:pPr marL="342900" indent="-342900">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课</a:t>
            </a:r>
            <a:r>
              <a:rPr lang="zh-CN" altLang="en-US" sz="2200" b="1">
                <a:solidFill>
                  <a:schemeClr val="bg1">
                    <a:lumMod val="50000"/>
                  </a:schemeClr>
                </a:solidFill>
                <a:latin typeface="微软雅黑" panose="020B0503020204020204" pitchFamily="34" charset="-122"/>
                <a:ea typeface="微软雅黑" panose="020B0503020204020204" pitchFamily="34" charset="-122"/>
              </a:rPr>
              <a:t>程深</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入</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非</a:t>
            </a:r>
            <a:r>
              <a:rPr lang="zh-CN" altLang="en-US" sz="2200" b="1">
                <a:solidFill>
                  <a:schemeClr val="bg1">
                    <a:lumMod val="50000"/>
                  </a:schemeClr>
                </a:solidFill>
                <a:latin typeface="微软雅黑" panose="020B0503020204020204" pitchFamily="34" charset="-122"/>
                <a:ea typeface="微软雅黑" panose="020B0503020204020204" pitchFamily="34" charset="-122"/>
              </a:rPr>
              <a:t>蜻蜓点</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水</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课程成体系，非星星点</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灯</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高效而愉快的学</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习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数据结构和算法很有用，很好玩</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数据结构和算法很重要，但是相对困难，我们努</a:t>
            </a:r>
            <a:r>
              <a:rPr lang="zh-CN" altLang="en-US" sz="2200" b="1">
                <a:solidFill>
                  <a:schemeClr val="bg1">
                    <a:lumMod val="50000"/>
                  </a:schemeClr>
                </a:solidFill>
                <a:latin typeface="微软雅黑" panose="020B0503020204020204" pitchFamily="34" charset="-122"/>
                <a:ea typeface="微软雅黑" panose="020B0503020204020204" pitchFamily="34" charset="-122"/>
              </a:rPr>
              <a:t>力做到通俗易</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懂</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采</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用 应用场景</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数据结构或算法</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剖</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析原理</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分析实现步骤</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图解</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代码实现 的步骤讲解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600" smtClean="0">
                <a:solidFill>
                  <a:schemeClr val="bg1">
                    <a:lumMod val="50000"/>
                  </a:schemeClr>
                </a:solidFill>
                <a:latin typeface="微软雅黑" panose="020B0503020204020204" pitchFamily="34" charset="-122"/>
                <a:ea typeface="微软雅黑" panose="020B0503020204020204" pitchFamily="34" charset="-122"/>
              </a:rPr>
              <a:t>比如</a:t>
            </a:r>
            <a:r>
              <a:rPr lang="en-US" altLang="zh-CN" sz="160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1600" smtClean="0">
                <a:solidFill>
                  <a:schemeClr val="bg1">
                    <a:lumMod val="50000"/>
                  </a:schemeClr>
                </a:solidFill>
                <a:latin typeface="微软雅黑" panose="020B0503020204020204" pitchFamily="34" charset="-122"/>
                <a:ea typeface="微软雅黑" panose="020B0503020204020204" pitchFamily="34" charset="-122"/>
              </a:rPr>
              <a:t>八皇后问题和动态规划算法</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课程目标：让大家掌握本质</a:t>
            </a:r>
            <a:r>
              <a:rPr lang="en-US" altLang="zh-CN" sz="2200" b="1">
                <a:solidFill>
                  <a:schemeClr val="bg1">
                    <a:lumMod val="50000"/>
                  </a:schemeClr>
                </a:solidFill>
                <a:latin typeface="微软雅黑" panose="020B0503020204020204" pitchFamily="34" charset="-122"/>
                <a:ea typeface="微软雅黑" panose="020B0503020204020204" pitchFamily="34" charset="-122"/>
              </a:rPr>
              <a:t>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到达能在工作中灵活运用解决实际问题和优化程序的目的</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endParaRPr lang="en-US" altLang="zh-CN" smtClean="0"/>
          </a:p>
          <a:p>
            <a:endParaRPr lang="en-US" altLang="zh-CN" smtClean="0"/>
          </a:p>
        </p:txBody>
      </p:sp>
      <p:graphicFrame>
        <p:nvGraphicFramePr>
          <p:cNvPr id="5" name="对象 4"/>
          <p:cNvGraphicFramePr>
            <a:graphicFrameLocks noChangeAspect="1"/>
          </p:cNvGraphicFramePr>
          <p:nvPr/>
        </p:nvGraphicFramePr>
        <p:xfrm>
          <a:off x="7218709" y="4774988"/>
          <a:ext cx="1542232" cy="536012"/>
        </p:xfrm>
        <a:graphic>
          <a:graphicData uri="http://schemas.openxmlformats.org/presentationml/2006/ole">
            <mc:AlternateContent xmlns:mc="http://schemas.openxmlformats.org/markup-compatibility/2006">
              <mc:Choice xmlns:v="urn:schemas-microsoft-com:vml" Requires="v">
                <p:oleObj spid="_x0000_s149578" name="包装程序外壳对象" showAsIcon="1" r:id="rId1" imgW="1524000" imgH="523875" progId="Package">
                  <p:embed/>
                </p:oleObj>
              </mc:Choice>
              <mc:Fallback>
                <p:oleObj name="包装程序外壳对象" showAsIcon="1" r:id="rId1" imgW="1524000" imgH="523875" progId="Package">
                  <p:embed/>
                  <p:pic>
                    <p:nvPicPr>
                      <p:cNvPr id="0" name="图片 149577"/>
                      <p:cNvPicPr/>
                      <p:nvPr/>
                    </p:nvPicPr>
                    <p:blipFill>
                      <a:blip r:embed="rId2"/>
                      <a:stretch>
                        <a:fillRect/>
                      </a:stretch>
                    </p:blipFill>
                    <p:spPr>
                      <a:xfrm>
                        <a:off x="7218709" y="4774988"/>
                        <a:ext cx="1542232" cy="53601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a:t>
            </a:r>
            <a:r>
              <a:rPr lang="zh-CN" altLang="en-US" sz="2200" b="1" smtClean="0"/>
              <a:t>排序</a:t>
            </a:r>
            <a:endParaRPr lang="en-US" altLang="zh-CN" sz="2200" b="1"/>
          </a:p>
        </p:txBody>
      </p:sp>
      <p:sp>
        <p:nvSpPr>
          <p:cNvPr id="2" name="TextBox 1"/>
          <p:cNvSpPr txBox="1"/>
          <p:nvPr/>
        </p:nvSpPr>
        <p:spPr>
          <a:xfrm>
            <a:off x="665981" y="1224111"/>
            <a:ext cx="8136904" cy="440120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选择排序思路分析图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en-US" altLang="zh-CN" sz="2000"/>
              <a:t>101, 34, 119, </a:t>
            </a:r>
            <a:r>
              <a:rPr lang="en-US" altLang="zh-CN" sz="2000" smtClean="0"/>
              <a:t>1</a:t>
            </a:r>
            <a:endParaRPr kumimoji="1" lang="en-US" altLang="zh-CN" sz="2000" b="1" smtClean="0">
              <a:solidFill>
                <a:srgbClr val="0070C0"/>
              </a:solidFill>
              <a:latin typeface="+mn-ea"/>
            </a:endParaRPr>
          </a:p>
        </p:txBody>
      </p:sp>
      <p:pic>
        <p:nvPicPr>
          <p:cNvPr id="4" name="Picture 6"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626" y="1810259"/>
            <a:ext cx="6032028" cy="330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6714654" y="4401309"/>
          <a:ext cx="648071" cy="558338"/>
        </p:xfrm>
        <a:graphic>
          <a:graphicData uri="http://schemas.openxmlformats.org/presentationml/2006/ole">
            <mc:AlternateContent xmlns:mc="http://schemas.openxmlformats.org/markup-compatibility/2006">
              <mc:Choice xmlns:v="urn:schemas-microsoft-com:vml" Requires="v">
                <p:oleObj spid="_x0000_s44207" name="包装程序外壳对象" showAsIcon="1" r:id="rId2" imgW="609600" imgH="523875" progId="Package">
                  <p:embed/>
                </p:oleObj>
              </mc:Choice>
              <mc:Fallback>
                <p:oleObj name="包装程序外壳对象" showAsIcon="1" r:id="rId2" imgW="609600" imgH="523875" progId="Package">
                  <p:embed/>
                  <p:pic>
                    <p:nvPicPr>
                      <p:cNvPr id="0" name="图片 44206"/>
                      <p:cNvPicPr/>
                      <p:nvPr/>
                    </p:nvPicPr>
                    <p:blipFill>
                      <a:blip r:embed="rId3"/>
                      <a:stretch>
                        <a:fillRect/>
                      </a:stretch>
                    </p:blipFill>
                    <p:spPr>
                      <a:xfrm>
                        <a:off x="6714654" y="4401309"/>
                        <a:ext cx="648071" cy="55833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选择排</a:t>
            </a:r>
            <a:r>
              <a:rPr lang="zh-CN" altLang="en-US" sz="2200" b="1"/>
              <a:t>序</a:t>
            </a:r>
            <a:endParaRPr lang="en-US" altLang="zh-CN" sz="2200" b="1"/>
          </a:p>
        </p:txBody>
      </p:sp>
      <p:sp>
        <p:nvSpPr>
          <p:cNvPr id="2" name="TextBox 1"/>
          <p:cNvSpPr txBox="1"/>
          <p:nvPr/>
        </p:nvSpPr>
        <p:spPr>
          <a:xfrm>
            <a:off x="665981" y="1224111"/>
            <a:ext cx="8136904" cy="393954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a:t>
            </a:r>
            <a:r>
              <a:rPr kumimoji="1" lang="zh-CN" altLang="en-US" sz="2000" b="1">
                <a:solidFill>
                  <a:srgbClr val="0070C0"/>
                </a:solidFill>
                <a:latin typeface="+mn-ea"/>
              </a:rPr>
              <a:t>应</a:t>
            </a:r>
            <a:r>
              <a:rPr kumimoji="1" lang="zh-CN" altLang="en-US" sz="2000" b="1" smtClean="0">
                <a:solidFill>
                  <a:srgbClr val="0070C0"/>
                </a:solidFill>
                <a:latin typeface="+mn-ea"/>
              </a:rPr>
              <a:t>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b="1" smtClean="0">
                <a:solidFill>
                  <a:srgbClr val="000000"/>
                </a:solidFill>
                <a:latin typeface="楷体_GB2312" pitchFamily="49" charset="-122"/>
                <a:ea typeface="楷体_GB2312" pitchFamily="49" charset="-122"/>
              </a:rPr>
              <a:t>有</a:t>
            </a:r>
            <a:r>
              <a:rPr kumimoji="1" lang="zh-CN" altLang="en-US" b="1">
                <a:solidFill>
                  <a:srgbClr val="000000"/>
                </a:solidFill>
                <a:latin typeface="楷体_GB2312" pitchFamily="49" charset="-122"/>
                <a:ea typeface="楷体_GB2312" pitchFamily="49" charset="-122"/>
              </a:rPr>
              <a:t>一群牛 </a:t>
            </a:r>
            <a:r>
              <a:rPr kumimoji="1" lang="en-US" altLang="zh-CN" b="1">
                <a:solidFill>
                  <a:srgbClr val="000000"/>
                </a:solidFill>
                <a:latin typeface="楷体_GB2312" pitchFamily="49" charset="-122"/>
                <a:ea typeface="楷体_GB2312" pitchFamily="49" charset="-122"/>
              </a:rPr>
              <a:t>, </a:t>
            </a:r>
            <a:r>
              <a:rPr kumimoji="1" lang="zh-CN" altLang="en-US" b="1">
                <a:solidFill>
                  <a:srgbClr val="000000"/>
                </a:solidFill>
                <a:latin typeface="楷体_GB2312" pitchFamily="49" charset="-122"/>
                <a:ea typeface="楷体_GB2312" pitchFamily="49" charset="-122"/>
              </a:rPr>
              <a:t>颜值分别是 </a:t>
            </a:r>
            <a:r>
              <a:rPr lang="en-US" altLang="zh-CN"/>
              <a:t>101, 34, 119, </a:t>
            </a:r>
            <a:r>
              <a:rPr lang="en-US" altLang="zh-CN" smtClean="0"/>
              <a:t>1 </a:t>
            </a:r>
            <a:r>
              <a:rPr kumimoji="1" lang="zh-CN" altLang="en-US" b="1" smtClean="0">
                <a:solidFill>
                  <a:srgbClr val="000000"/>
                </a:solidFill>
                <a:latin typeface="楷体_GB2312" pitchFamily="49" charset="-122"/>
                <a:ea typeface="楷体_GB2312" pitchFamily="49" charset="-122"/>
              </a:rPr>
              <a:t>请</a:t>
            </a:r>
            <a:r>
              <a:rPr kumimoji="1" lang="zh-CN" altLang="en-US" b="1">
                <a:solidFill>
                  <a:srgbClr val="000000"/>
                </a:solidFill>
                <a:latin typeface="楷体_GB2312" pitchFamily="49" charset="-122"/>
                <a:ea typeface="楷体_GB2312" pitchFamily="49" charset="-122"/>
              </a:rPr>
              <a:t>使用选择排序</a:t>
            </a:r>
            <a:r>
              <a:rPr kumimoji="1" lang="zh-CN" altLang="en-US" b="1" smtClean="0">
                <a:solidFill>
                  <a:srgbClr val="FF0000"/>
                </a:solidFill>
                <a:latin typeface="楷体_GB2312" pitchFamily="49" charset="-122"/>
                <a:ea typeface="楷体_GB2312" pitchFamily="49" charset="-122"/>
              </a:rPr>
              <a:t>从低到</a:t>
            </a:r>
            <a:r>
              <a:rPr kumimoji="1" lang="zh-CN" altLang="en-US" b="1">
                <a:solidFill>
                  <a:srgbClr val="FF0000"/>
                </a:solidFill>
                <a:latin typeface="楷体_GB2312" pitchFamily="49" charset="-122"/>
                <a:ea typeface="楷体_GB2312" pitchFamily="49" charset="-122"/>
              </a:rPr>
              <a:t>高</a:t>
            </a:r>
            <a:r>
              <a:rPr kumimoji="1" lang="zh-CN" altLang="en-US" b="1" smtClean="0">
                <a:solidFill>
                  <a:srgbClr val="000000"/>
                </a:solidFill>
                <a:latin typeface="楷体_GB2312" pitchFamily="49" charset="-122"/>
                <a:ea typeface="楷体_GB2312" pitchFamily="49" charset="-122"/>
              </a:rPr>
              <a:t>进</a:t>
            </a:r>
            <a:r>
              <a:rPr kumimoji="1" lang="zh-CN" altLang="en-US" b="1">
                <a:solidFill>
                  <a:srgbClr val="000000"/>
                </a:solidFill>
                <a:latin typeface="楷体_GB2312" pitchFamily="49" charset="-122"/>
                <a:ea typeface="楷体_GB2312" pitchFamily="49" charset="-122"/>
              </a:rPr>
              <a:t>行排序</a:t>
            </a:r>
            <a:r>
              <a:rPr kumimoji="1" lang="en-US" altLang="zh-CN" b="1">
                <a:solidFill>
                  <a:srgbClr val="000000"/>
                </a:solidFill>
                <a:latin typeface="楷体_GB2312" pitchFamily="49" charset="-122"/>
                <a:ea typeface="楷体_GB2312" pitchFamily="49" charset="-122"/>
              </a:rPr>
              <a:t> </a:t>
            </a:r>
            <a:r>
              <a:rPr kumimoji="1" lang="en-US" altLang="zh-CN" b="1" smtClean="0">
                <a:solidFill>
                  <a:srgbClr val="000000"/>
                </a:solidFill>
                <a:latin typeface="楷体_GB2312" pitchFamily="49" charset="-122"/>
                <a:ea typeface="楷体_GB2312" pitchFamily="49" charset="-122"/>
              </a:rPr>
              <a:t>[</a:t>
            </a:r>
            <a:r>
              <a:rPr lang="en-US" altLang="zh-CN"/>
              <a:t>101, 34, 119, 1</a:t>
            </a:r>
            <a:r>
              <a:rPr kumimoji="1" lang="en-US" altLang="zh-CN" b="1" smtClean="0">
                <a:solidFill>
                  <a:srgbClr val="000000"/>
                </a:solidFill>
                <a:latin typeface="楷体_GB2312" pitchFamily="49" charset="-122"/>
                <a:ea typeface="楷体_GB2312" pitchFamily="49" charset="-122"/>
              </a:rPr>
              <a:t>]</a:t>
            </a: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sz="1400">
                <a:latin typeface="+mn-ea"/>
              </a:rPr>
              <a:t>说</a:t>
            </a:r>
            <a:r>
              <a:rPr kumimoji="1" lang="zh-CN" altLang="en-US" sz="1400" smtClean="0">
                <a:latin typeface="+mn-ea"/>
              </a:rPr>
              <a:t>明</a:t>
            </a:r>
            <a:r>
              <a:rPr kumimoji="1" lang="en-US" altLang="zh-CN" sz="1400" smtClean="0">
                <a:latin typeface="+mn-ea"/>
              </a:rPr>
              <a:t>: </a:t>
            </a:r>
            <a:r>
              <a:rPr kumimoji="1" lang="zh-CN" altLang="en-US" sz="1400" smtClean="0">
                <a:latin typeface="+mn-ea"/>
              </a:rPr>
              <a:t>测试效率的数据 </a:t>
            </a:r>
            <a:r>
              <a:rPr kumimoji="1" lang="en-US" altLang="zh-CN" sz="1400" smtClean="0">
                <a:latin typeface="+mn-ea"/>
              </a:rPr>
              <a:t>80000</a:t>
            </a:r>
            <a:r>
              <a:rPr kumimoji="1" lang="zh-CN" altLang="en-US" sz="1400" smtClean="0">
                <a:latin typeface="+mn-ea"/>
              </a:rPr>
              <a:t>，看耗时</a:t>
            </a:r>
            <a:endParaRPr kumimoji="1" lang="en-US" altLang="zh-CN" sz="1400" smtClean="0">
              <a:latin typeface="+mn-ea"/>
            </a:endParaRPr>
          </a:p>
          <a:p>
            <a:pPr>
              <a:spcBef>
                <a:spcPct val="0"/>
              </a:spcBef>
            </a:pPr>
            <a:endParaRPr kumimoji="1" lang="en-US" altLang="zh-CN" sz="2000" b="1" smtClean="0">
              <a:solidFill>
                <a:srgbClr val="0070C0"/>
              </a:solidFill>
              <a:latin typeface="+mn-ea"/>
            </a:endParaRPr>
          </a:p>
        </p:txBody>
      </p:sp>
      <p:pic>
        <p:nvPicPr>
          <p:cNvPr id="4" name="Picture 2"/>
          <p:cNvPicPr>
            <a:picLocks noChangeAspect="1" noChangeArrowheads="1"/>
          </p:cNvPicPr>
          <p:nvPr/>
        </p:nvPicPr>
        <p:blipFill>
          <a:blip r:embed="rId1"/>
          <a:srcRect/>
          <a:stretch>
            <a:fillRect/>
          </a:stretch>
        </p:blipFill>
        <p:spPr bwMode="auto">
          <a:xfrm>
            <a:off x="737990"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9" name="Picture 2"/>
          <p:cNvPicPr>
            <a:picLocks noChangeAspect="1" noChangeArrowheads="1"/>
          </p:cNvPicPr>
          <p:nvPr/>
        </p:nvPicPr>
        <p:blipFill>
          <a:blip r:embed="rId1"/>
          <a:srcRect/>
          <a:stretch>
            <a:fillRect/>
          </a:stretch>
        </p:blipFill>
        <p:spPr bwMode="auto">
          <a:xfrm>
            <a:off x="1890117"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10" name="Picture 2"/>
          <p:cNvPicPr>
            <a:picLocks noChangeAspect="1" noChangeArrowheads="1"/>
          </p:cNvPicPr>
          <p:nvPr/>
        </p:nvPicPr>
        <p:blipFill>
          <a:blip r:embed="rId1"/>
          <a:srcRect/>
          <a:stretch>
            <a:fillRect/>
          </a:stretch>
        </p:blipFill>
        <p:spPr bwMode="auto">
          <a:xfrm>
            <a:off x="3042245"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11" name="Picture 2"/>
          <p:cNvPicPr>
            <a:picLocks noChangeAspect="1" noChangeArrowheads="1"/>
          </p:cNvPicPr>
          <p:nvPr/>
        </p:nvPicPr>
        <p:blipFill>
          <a:blip r:embed="rId1"/>
          <a:srcRect/>
          <a:stretch>
            <a:fillRect/>
          </a:stretch>
        </p:blipFill>
        <p:spPr bwMode="auto">
          <a:xfrm>
            <a:off x="4194373"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sp>
        <p:nvSpPr>
          <p:cNvPr id="6" name="TextBox 5"/>
          <p:cNvSpPr txBox="1"/>
          <p:nvPr/>
        </p:nvSpPr>
        <p:spPr>
          <a:xfrm>
            <a:off x="5418509" y="2376239"/>
            <a:ext cx="3528392" cy="3046988"/>
          </a:xfrm>
          <a:prstGeom prst="rect">
            <a:avLst/>
          </a:prstGeom>
          <a:noFill/>
        </p:spPr>
        <p:txBody>
          <a:bodyPr wrap="square" rtlCol="0">
            <a:spAutoFit/>
          </a:bodyPr>
          <a:lstStyle/>
          <a:p>
            <a:r>
              <a:rPr lang="en-US" altLang="zh-CN" sz="1200" b="1"/>
              <a:t>public static void selectSort(int[] arr) {</a:t>
            </a:r>
            <a:endParaRPr lang="en-US" altLang="zh-CN" sz="1200" b="1"/>
          </a:p>
          <a:p>
            <a:endParaRPr lang="zh-CN" altLang="en-US" sz="1200"/>
          </a:p>
          <a:p>
            <a:r>
              <a:rPr lang="en-US" altLang="zh-CN" sz="1200" b="1"/>
              <a:t>for (int i = 0; i &lt; arr.length - 1; i++) {</a:t>
            </a:r>
            <a:endParaRPr lang="en-US" altLang="zh-CN" sz="1200" b="1"/>
          </a:p>
          <a:p>
            <a:r>
              <a:rPr lang="en-US" altLang="zh-CN" sz="1200" b="1"/>
              <a:t>int min = arr[i];</a:t>
            </a:r>
            <a:endParaRPr lang="en-US" altLang="zh-CN" sz="1200" b="1"/>
          </a:p>
          <a:p>
            <a:r>
              <a:rPr lang="en-US" altLang="zh-CN" sz="1200" b="1"/>
              <a:t>int minIndex = i;</a:t>
            </a:r>
            <a:endParaRPr lang="en-US" altLang="zh-CN" sz="1200" b="1"/>
          </a:p>
          <a:p>
            <a:r>
              <a:rPr lang="en-US" altLang="zh-CN" sz="1200"/>
              <a:t>// </a:t>
            </a:r>
            <a:r>
              <a:rPr lang="zh-CN" altLang="en-US" sz="1200"/>
              <a:t>遍历</a:t>
            </a:r>
            <a:endParaRPr lang="zh-CN" altLang="en-US" sz="1200"/>
          </a:p>
          <a:p>
            <a:r>
              <a:rPr lang="en-US" altLang="zh-CN" sz="1200" b="1"/>
              <a:t>for (int j = i + 1; j &lt; arr.length; j++) {</a:t>
            </a:r>
            <a:endParaRPr lang="en-US" altLang="zh-CN" sz="1200" b="1"/>
          </a:p>
          <a:p>
            <a:r>
              <a:rPr lang="en-US" altLang="zh-CN" sz="1200" b="1"/>
              <a:t>if (min &gt; arr[j]) { // </a:t>
            </a:r>
            <a:r>
              <a:rPr lang="zh-CN" altLang="en-US" sz="1200" b="1"/>
              <a:t>说明</a:t>
            </a:r>
            <a:r>
              <a:rPr lang="en-US" altLang="zh-CN" sz="1200" b="1" u="sng"/>
              <a:t>min</a:t>
            </a:r>
            <a:r>
              <a:rPr lang="zh-CN" altLang="en-US" sz="1200" b="1" u="sng"/>
              <a:t>不是真的最小值</a:t>
            </a:r>
            <a:endParaRPr lang="zh-CN" altLang="en-US" sz="1200" b="1" u="sng"/>
          </a:p>
          <a:p>
            <a:r>
              <a:rPr lang="en-US" altLang="zh-CN" sz="1200"/>
              <a:t>min = arr[j]; // </a:t>
            </a:r>
            <a:r>
              <a:rPr lang="zh-CN" altLang="en-US" sz="1200"/>
              <a:t>重置</a:t>
            </a:r>
            <a:r>
              <a:rPr lang="en-US" altLang="zh-CN" sz="1200" u="sng"/>
              <a:t>min</a:t>
            </a:r>
            <a:endParaRPr lang="en-US" altLang="zh-CN" sz="1200" u="sng"/>
          </a:p>
          <a:p>
            <a:r>
              <a:rPr lang="en-US" altLang="zh-CN" sz="1200"/>
              <a:t>minIndex = j; // </a:t>
            </a:r>
            <a:r>
              <a:rPr lang="zh-CN" altLang="en-US" sz="1200"/>
              <a:t>重置</a:t>
            </a:r>
            <a:r>
              <a:rPr lang="en-US" altLang="zh-CN" sz="1200"/>
              <a:t>minIndex</a:t>
            </a:r>
            <a:endParaRPr lang="en-US" altLang="zh-CN" sz="1200"/>
          </a:p>
          <a:p>
            <a:r>
              <a:rPr lang="en-US" altLang="zh-CN" sz="1200" smtClean="0"/>
              <a:t>}}</a:t>
            </a:r>
            <a:endParaRPr lang="en-US" altLang="zh-CN" sz="1200"/>
          </a:p>
          <a:p>
            <a:r>
              <a:rPr lang="en-US" altLang="zh-CN" sz="1200"/>
              <a:t>// </a:t>
            </a:r>
            <a:r>
              <a:rPr lang="zh-CN" altLang="en-US" sz="1200"/>
              <a:t>判断是否需要交换</a:t>
            </a:r>
            <a:endParaRPr lang="zh-CN" altLang="en-US" sz="1200"/>
          </a:p>
          <a:p>
            <a:r>
              <a:rPr lang="en-US" altLang="zh-CN" sz="1200" b="1"/>
              <a:t>if (minIndex != i) {</a:t>
            </a:r>
            <a:endParaRPr lang="en-US" altLang="zh-CN" sz="1200" b="1"/>
          </a:p>
          <a:p>
            <a:r>
              <a:rPr lang="en-US" altLang="zh-CN" sz="1200"/>
              <a:t>arr[minIndex] = arr[i];</a:t>
            </a:r>
            <a:endParaRPr lang="en-US" altLang="zh-CN" sz="1200"/>
          </a:p>
          <a:p>
            <a:r>
              <a:rPr lang="en-US" altLang="zh-CN" sz="1200"/>
              <a:t>arr[i] = min;</a:t>
            </a:r>
            <a:endParaRPr lang="en-US" altLang="zh-CN" sz="1200"/>
          </a:p>
          <a:p>
            <a:r>
              <a:rPr lang="en-US" altLang="zh-CN" sz="1200" smtClean="0"/>
              <a:t>}}}</a:t>
            </a:r>
            <a:endParaRPr lang="zh-CN" altLang="en-US" sz="120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插入排序法介绍</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b="1" smtClean="0">
                <a:solidFill>
                  <a:srgbClr val="000000"/>
                </a:solidFill>
                <a:latin typeface="楷体_GB2312" pitchFamily="49" charset="-122"/>
                <a:ea typeface="楷体_GB2312" pitchFamily="49" charset="-122"/>
              </a:rPr>
              <a:t>插</a:t>
            </a:r>
            <a:r>
              <a:rPr kumimoji="1" lang="zh-CN" altLang="en-US" b="1">
                <a:solidFill>
                  <a:srgbClr val="000000"/>
                </a:solidFill>
                <a:latin typeface="楷体_GB2312" pitchFamily="49" charset="-122"/>
                <a:ea typeface="楷体_GB2312" pitchFamily="49" charset="-122"/>
              </a:rPr>
              <a:t>入式排序属于内部排序法，是对于欲排序的元素以插入的方式找寻该元素的适当位置，以达到排序的目的。</a:t>
            </a: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插入排序法思想</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lang="zh-CN" altLang="en-US" sz="2000" smtClean="0">
                <a:ea typeface="华文新魏" panose="02010800040101010101" pitchFamily="2" charset="-122"/>
              </a:rPr>
              <a:t>插</a:t>
            </a:r>
            <a:r>
              <a:rPr lang="zh-CN" altLang="en-US" sz="2000">
                <a:ea typeface="华文新魏" panose="02010800040101010101" pitchFamily="2" charset="-122"/>
              </a:rPr>
              <a:t>入排序（</a:t>
            </a:r>
            <a:r>
              <a:rPr lang="en-US" altLang="zh-CN" sz="2000">
                <a:ea typeface="华文新魏" panose="02010800040101010101" pitchFamily="2" charset="-122"/>
              </a:rPr>
              <a:t>Insertion Sorting</a:t>
            </a:r>
            <a:r>
              <a:rPr lang="zh-CN" altLang="en-US" sz="2000">
                <a:ea typeface="华文新魏" panose="02010800040101010101" pitchFamily="2" charset="-122"/>
              </a:rPr>
              <a:t>）的</a:t>
            </a:r>
            <a:r>
              <a:rPr lang="zh-CN" altLang="en-US" sz="2000" b="1">
                <a:ea typeface="华文新魏" panose="02010800040101010101" pitchFamily="2" charset="-122"/>
              </a:rPr>
              <a:t>基本思想</a:t>
            </a:r>
            <a:r>
              <a:rPr lang="zh-CN" altLang="en-US" sz="2000">
                <a:ea typeface="华文新魏" panose="02010800040101010101" pitchFamily="2" charset="-122"/>
              </a:rPr>
              <a:t>是：把</a:t>
            </a:r>
            <a:r>
              <a:rPr lang="en-US" altLang="zh-CN" sz="2000">
                <a:ea typeface="华文新魏" panose="02010800040101010101" pitchFamily="2" charset="-122"/>
              </a:rPr>
              <a:t>n</a:t>
            </a:r>
            <a:r>
              <a:rPr lang="zh-CN" altLang="en-US" sz="2000">
                <a:ea typeface="华文新魏" panose="02010800040101010101" pitchFamily="2" charset="-122"/>
              </a:rPr>
              <a:t>个待排序的元素看成为一个有序表和一个无序表，</a:t>
            </a:r>
            <a:r>
              <a:rPr lang="zh-CN" altLang="en-US" sz="2000">
                <a:solidFill>
                  <a:srgbClr val="FF0000"/>
                </a:solidFill>
                <a:ea typeface="华文新魏" panose="02010800040101010101" pitchFamily="2" charset="-122"/>
              </a:rPr>
              <a:t>开始时有序表中只包含一个元素，无序表中包含有</a:t>
            </a:r>
            <a:r>
              <a:rPr lang="en-US" altLang="zh-CN" sz="2000">
                <a:solidFill>
                  <a:srgbClr val="FF0000"/>
                </a:solidFill>
                <a:ea typeface="华文新魏" panose="02010800040101010101" pitchFamily="2" charset="-122"/>
              </a:rPr>
              <a:t>n-1</a:t>
            </a:r>
            <a:r>
              <a:rPr lang="zh-CN" altLang="en-US" sz="2000">
                <a:solidFill>
                  <a:srgbClr val="FF0000"/>
                </a:solidFill>
                <a:ea typeface="华文新魏" panose="02010800040101010101" pitchFamily="2" charset="-122"/>
              </a:rPr>
              <a:t>个元素</a:t>
            </a:r>
            <a:r>
              <a:rPr lang="zh-CN" altLang="en-US" sz="2000">
                <a:ea typeface="华文新魏" panose="02010800040101010101" pitchFamily="2" charset="-122"/>
              </a:rPr>
              <a:t>，排序过程中每次从无序表中取出第一个元素，把它的排序码依次与有序表元素的排序码进行比较，将它插入到有序表中的适当位置，使之成为新的有序表。</a:t>
            </a: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插入排序思路图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smtClean="0">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4" name="Picture 6" descr="Snap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1872183"/>
            <a:ext cx="6408737"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7054809" y="4735523"/>
          <a:ext cx="437612" cy="377020"/>
        </p:xfrm>
        <a:graphic>
          <a:graphicData uri="http://schemas.openxmlformats.org/presentationml/2006/ole">
            <mc:AlternateContent xmlns:mc="http://schemas.openxmlformats.org/markup-compatibility/2006">
              <mc:Choice xmlns:v="urn:schemas-microsoft-com:vml" Requires="v">
                <p:oleObj spid="_x0000_s45229" name="包装程序外壳对象" showAsIcon="1" r:id="rId2" imgW="609600" imgH="523875" progId="Package">
                  <p:embed/>
                </p:oleObj>
              </mc:Choice>
              <mc:Fallback>
                <p:oleObj name="包装程序外壳对象" showAsIcon="1" r:id="rId2" imgW="609600" imgH="523875" progId="Package">
                  <p:embed/>
                  <p:pic>
                    <p:nvPicPr>
                      <p:cNvPr id="0" name="图片 45228"/>
                      <p:cNvPicPr/>
                      <p:nvPr/>
                    </p:nvPicPr>
                    <p:blipFill>
                      <a:blip r:embed="rId3"/>
                      <a:stretch>
                        <a:fillRect/>
                      </a:stretch>
                    </p:blipFill>
                    <p:spPr>
                      <a:xfrm>
                        <a:off x="7054809" y="4735523"/>
                        <a:ext cx="437612" cy="37702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插入排</a:t>
            </a:r>
            <a:r>
              <a:rPr lang="zh-CN" altLang="en-US" sz="2200" b="1"/>
              <a:t>序</a:t>
            </a:r>
            <a:endParaRPr lang="en-US" altLang="zh-CN" sz="2200" b="1"/>
          </a:p>
        </p:txBody>
      </p:sp>
      <p:sp>
        <p:nvSpPr>
          <p:cNvPr id="2" name="TextBox 1"/>
          <p:cNvSpPr txBox="1"/>
          <p:nvPr/>
        </p:nvSpPr>
        <p:spPr>
          <a:xfrm>
            <a:off x="665981" y="1224111"/>
            <a:ext cx="8136904" cy="347787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插入排序法应用实例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sz="2000">
                <a:latin typeface="+mn-ea"/>
              </a:rPr>
              <a:t>有一群小牛</a:t>
            </a:r>
            <a:r>
              <a:rPr lang="en-US" altLang="zh-CN" sz="2000">
                <a:latin typeface="+mn-ea"/>
              </a:rPr>
              <a:t>, </a:t>
            </a:r>
            <a:r>
              <a:rPr lang="zh-CN" altLang="en-US" sz="2000">
                <a:latin typeface="+mn-ea"/>
              </a:rPr>
              <a:t>考试成绩分别</a:t>
            </a:r>
            <a:r>
              <a:rPr lang="zh-CN" altLang="en-US" sz="2000" smtClean="0">
                <a:latin typeface="+mn-ea"/>
              </a:rPr>
              <a:t>是 </a:t>
            </a:r>
            <a:r>
              <a:rPr lang="en-US" altLang="zh-CN" sz="2000"/>
              <a:t>101, 34, 119, 1</a:t>
            </a:r>
            <a:r>
              <a:rPr lang="zh-CN" altLang="en-US" sz="2000" smtClean="0">
                <a:latin typeface="+mn-ea"/>
              </a:rPr>
              <a:t> </a:t>
            </a:r>
            <a:r>
              <a:rPr lang="en-US" altLang="zh-CN" sz="2000" smtClean="0">
                <a:latin typeface="+mn-ea"/>
              </a:rPr>
              <a:t> </a:t>
            </a:r>
            <a:r>
              <a:rPr lang="zh-CN" altLang="en-US" sz="2000">
                <a:latin typeface="+mn-ea"/>
              </a:rPr>
              <a:t>请</a:t>
            </a:r>
            <a:r>
              <a:rPr lang="zh-CN" altLang="en-US" sz="2000" smtClean="0">
                <a:latin typeface="+mn-ea"/>
              </a:rPr>
              <a:t>从小到</a:t>
            </a:r>
            <a:r>
              <a:rPr lang="zh-CN" altLang="en-US" sz="2000">
                <a:latin typeface="+mn-ea"/>
              </a:rPr>
              <a:t>大</a:t>
            </a:r>
            <a:r>
              <a:rPr lang="zh-CN" altLang="en-US" sz="2000" smtClean="0">
                <a:latin typeface="+mn-ea"/>
              </a:rPr>
              <a:t>排序</a:t>
            </a:r>
            <a:endParaRPr kumimoji="1" lang="en-US" altLang="zh-CN" sz="1400">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2831575"/>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03"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512" y="2448247"/>
            <a:ext cx="4693517" cy="238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endParaRPr kumimoji="1" lang="en-US" altLang="zh-CN" smtClean="0">
              <a:latin typeface="+mn-ea"/>
            </a:endParaRPr>
          </a:p>
          <a:p>
            <a:pPr>
              <a:spcBef>
                <a:spcPct val="0"/>
              </a:spcBef>
            </a:pPr>
            <a:r>
              <a:rPr kumimoji="1" lang="zh-CN" altLang="en-US" sz="2000" b="1" smtClean="0">
                <a:solidFill>
                  <a:srgbClr val="0070C0"/>
                </a:solidFill>
                <a:latin typeface="+mn-ea"/>
              </a:rPr>
              <a:t>简单插入排序存在的问题</a:t>
            </a:r>
            <a:endParaRPr kumimoji="1" lang="en-US" altLang="zh-CN" sz="2000" b="1" smtClean="0">
              <a:solidFill>
                <a:srgbClr val="0070C0"/>
              </a:solidFill>
              <a:latin typeface="+mn-ea"/>
            </a:endParaRPr>
          </a:p>
          <a:p>
            <a:pPr>
              <a:spcBef>
                <a:spcPct val="0"/>
              </a:spcBef>
            </a:pPr>
            <a:endParaRPr kumimoji="1" lang="en-US" altLang="zh-CN" smtClean="0">
              <a:latin typeface="+mn-ea"/>
            </a:endParaRPr>
          </a:p>
          <a:p>
            <a:pPr>
              <a:spcBef>
                <a:spcPct val="0"/>
              </a:spcBef>
            </a:pPr>
            <a:r>
              <a:rPr kumimoji="1" lang="zh-CN" altLang="en-US" smtClean="0">
                <a:latin typeface="+mn-ea"/>
              </a:rPr>
              <a:t>我们看简单的</a:t>
            </a:r>
            <a:r>
              <a:rPr kumimoji="1" lang="zh-CN" altLang="en-US">
                <a:latin typeface="+mn-ea"/>
              </a:rPr>
              <a:t>插</a:t>
            </a:r>
            <a:r>
              <a:rPr kumimoji="1" lang="zh-CN" altLang="en-US" smtClean="0">
                <a:latin typeface="+mn-ea"/>
              </a:rPr>
              <a:t>入排序可能存在的问题</a:t>
            </a:r>
            <a:r>
              <a:rPr kumimoji="1" lang="en-US" altLang="zh-CN" smtClean="0">
                <a:latin typeface="+mn-ea"/>
              </a:rPr>
              <a:t>. </a:t>
            </a:r>
            <a:endParaRPr kumimoji="1" lang="en-US" altLang="zh-CN" smtClean="0">
              <a:latin typeface="+mn-ea"/>
            </a:endParaRPr>
          </a:p>
          <a:p>
            <a:pPr>
              <a:spcBef>
                <a:spcPct val="0"/>
              </a:spcBef>
            </a:pPr>
            <a:r>
              <a:rPr kumimoji="1" lang="zh-CN" altLang="en-US" smtClean="0">
                <a:latin typeface="+mn-ea"/>
              </a:rPr>
              <a:t>数组 </a:t>
            </a:r>
            <a:r>
              <a:rPr kumimoji="1" lang="en-US" altLang="zh-CN" smtClean="0">
                <a:latin typeface="+mn-ea"/>
              </a:rPr>
              <a:t>arr = {2,3,4,5,6,1} </a:t>
            </a:r>
            <a:r>
              <a:rPr kumimoji="1" lang="zh-CN" altLang="en-US" smtClean="0">
                <a:latin typeface="+mn-ea"/>
              </a:rPr>
              <a:t>这时需要插入的数 </a:t>
            </a:r>
            <a:r>
              <a:rPr kumimoji="1" lang="en-US" altLang="zh-CN" smtClean="0">
                <a:latin typeface="+mn-ea"/>
              </a:rPr>
              <a:t>1(</a:t>
            </a:r>
            <a:r>
              <a:rPr kumimoji="1" lang="zh-CN" altLang="en-US" smtClean="0">
                <a:latin typeface="+mn-ea"/>
              </a:rPr>
              <a:t>最小</a:t>
            </a:r>
            <a:r>
              <a:rPr kumimoji="1" lang="en-US" altLang="zh-CN" smtClean="0">
                <a:latin typeface="+mn-ea"/>
              </a:rPr>
              <a:t>),</a:t>
            </a:r>
            <a:r>
              <a:rPr kumimoji="1" lang="zh-CN" altLang="en-US" smtClean="0">
                <a:latin typeface="+mn-ea"/>
              </a:rPr>
              <a:t> 这样的过程是：</a:t>
            </a:r>
            <a:endParaRPr kumimoji="1" lang="en-US" altLang="zh-CN">
              <a:latin typeface="+mn-ea"/>
            </a:endParaRPr>
          </a:p>
          <a:p>
            <a:pPr>
              <a:spcBef>
                <a:spcPct val="0"/>
              </a:spcBef>
            </a:pPr>
            <a:r>
              <a:rPr kumimoji="1" lang="en-US" altLang="zh-CN">
                <a:latin typeface="+mn-ea"/>
              </a:rPr>
              <a:t>{</a:t>
            </a:r>
            <a:r>
              <a:rPr kumimoji="1" lang="en-US" altLang="zh-CN" smtClean="0">
                <a:latin typeface="+mn-ea"/>
              </a:rPr>
              <a:t>2,3,4,5,6,6}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2,3,4,5,5,6}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2,3,4,4,5,6}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2,3,3,4,5,6}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2,2,3,4,5,6}</a:t>
            </a:r>
            <a:endParaRPr kumimoji="1" lang="en-US" altLang="zh-CN" smtClean="0">
              <a:latin typeface="+mn-ea"/>
            </a:endParaRPr>
          </a:p>
          <a:p>
            <a:pPr>
              <a:spcBef>
                <a:spcPct val="0"/>
              </a:spcBef>
            </a:pPr>
            <a:r>
              <a:rPr kumimoji="1" lang="en-US" altLang="zh-CN" smtClean="0">
                <a:latin typeface="+mn-ea"/>
              </a:rPr>
              <a:t>{1,2,3,4,5,6}</a:t>
            </a:r>
            <a:endParaRPr kumimoji="1" lang="en-US" altLang="zh-CN" sz="2000" b="1">
              <a:solidFill>
                <a:srgbClr val="0070C0"/>
              </a:solidFill>
              <a:latin typeface="+mn-ea"/>
            </a:endParaRPr>
          </a:p>
          <a:p>
            <a:pPr>
              <a:spcBef>
                <a:spcPct val="0"/>
              </a:spcBef>
            </a:pPr>
            <a:r>
              <a:rPr kumimoji="1" lang="zh-CN" altLang="en-US" b="1">
                <a:latin typeface="+mn-ea"/>
              </a:rPr>
              <a:t>结</a:t>
            </a:r>
            <a:r>
              <a:rPr kumimoji="1" lang="zh-CN" altLang="en-US" b="1" smtClean="0">
                <a:latin typeface="+mn-ea"/>
              </a:rPr>
              <a:t>论</a:t>
            </a:r>
            <a:r>
              <a:rPr kumimoji="1" lang="en-US" altLang="zh-CN" b="1" smtClean="0">
                <a:latin typeface="+mn-ea"/>
              </a:rPr>
              <a:t>: </a:t>
            </a:r>
            <a:r>
              <a:rPr kumimoji="1" lang="zh-CN" altLang="en-US" smtClean="0">
                <a:latin typeface="+mn-ea"/>
              </a:rPr>
              <a:t>当需要插入的数是较小的数时，后移的次数明显增多，对效率有影响</a:t>
            </a:r>
            <a:r>
              <a:rPr kumimoji="1" lang="en-US" altLang="zh-CN" smtClean="0">
                <a:latin typeface="+mn-ea"/>
              </a:rPr>
              <a:t>.</a:t>
            </a:r>
            <a:endParaRPr kumimoji="1" lang="en-US" altLang="zh-CN" smtClean="0">
              <a:latin typeface="+mn-ea"/>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323165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a:t>
            </a:r>
            <a:r>
              <a:rPr kumimoji="1" lang="zh-CN" altLang="en-US" sz="2000" b="1" smtClean="0">
                <a:solidFill>
                  <a:srgbClr val="0070C0"/>
                </a:solidFill>
                <a:latin typeface="+mn-ea"/>
              </a:rPr>
              <a:t>排序法介绍</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lang="zh-CN" altLang="en-US" smtClean="0"/>
              <a:t>希</a:t>
            </a:r>
            <a:r>
              <a:rPr lang="zh-CN" altLang="en-US"/>
              <a:t>尔排序是希尔（</a:t>
            </a:r>
            <a:r>
              <a:rPr lang="en-US" altLang="zh-CN"/>
              <a:t>Donald Shell</a:t>
            </a:r>
            <a:r>
              <a:rPr lang="zh-CN" altLang="en-US"/>
              <a:t>）于</a:t>
            </a:r>
            <a:r>
              <a:rPr lang="en-US" altLang="zh-CN"/>
              <a:t>1959</a:t>
            </a:r>
            <a:r>
              <a:rPr lang="zh-CN" altLang="en-US"/>
              <a:t>年提出的一种排序算法。希尔排序也是一种</a:t>
            </a:r>
            <a:r>
              <a:rPr lang="zh-CN" altLang="en-US" b="1"/>
              <a:t>插入排序</a:t>
            </a:r>
            <a:r>
              <a:rPr lang="zh-CN" altLang="en-US"/>
              <a:t>，它是简单插入排序经过改进之后的一个</a:t>
            </a:r>
            <a:r>
              <a:rPr lang="zh-CN" altLang="en-US" b="1"/>
              <a:t>更高效的版本</a:t>
            </a:r>
            <a:r>
              <a:rPr lang="zh-CN" altLang="en-US"/>
              <a:t>，也称为</a:t>
            </a:r>
            <a:r>
              <a:rPr lang="zh-CN" altLang="en-US">
                <a:solidFill>
                  <a:srgbClr val="0070C0"/>
                </a:solidFill>
              </a:rPr>
              <a:t>缩小增量排</a:t>
            </a:r>
            <a:r>
              <a:rPr lang="zh-CN" altLang="en-US" smtClean="0">
                <a:solidFill>
                  <a:srgbClr val="0070C0"/>
                </a:solidFill>
              </a:rPr>
              <a:t>序</a:t>
            </a:r>
            <a:r>
              <a:rPr lang="zh-CN" altLang="en-US" smtClean="0"/>
              <a:t>。</a:t>
            </a:r>
            <a:endParaRPr lang="en-US" altLang="zh-CN" smtClean="0"/>
          </a:p>
          <a:p>
            <a:pPr>
              <a:spcBef>
                <a:spcPct val="0"/>
              </a:spcBef>
            </a:pPr>
            <a:endParaRPr lang="en-US" altLang="zh-CN"/>
          </a:p>
          <a:p>
            <a:pPr>
              <a:spcBef>
                <a:spcPct val="0"/>
              </a:spcBef>
            </a:pPr>
            <a:r>
              <a:rPr lang="zh-CN" altLang="en-US" sz="2000" b="1" smtClean="0">
                <a:solidFill>
                  <a:srgbClr val="0070C0"/>
                </a:solidFill>
              </a:rPr>
              <a:t>希尔排序法基本思想</a:t>
            </a:r>
            <a:endParaRPr lang="en-US" altLang="zh-CN" sz="2000" b="1">
              <a:solidFill>
                <a:srgbClr val="0070C0"/>
              </a:solidFill>
            </a:endParaRPr>
          </a:p>
          <a:p>
            <a:pPr>
              <a:spcBef>
                <a:spcPct val="0"/>
              </a:spcBef>
            </a:pPr>
            <a:endParaRPr kumimoji="1" lang="en-US" altLang="zh-CN" smtClean="0">
              <a:latin typeface="+mn-ea"/>
            </a:endParaRPr>
          </a:p>
          <a:p>
            <a:pPr>
              <a:spcBef>
                <a:spcPct val="0"/>
              </a:spcBef>
            </a:pPr>
            <a:r>
              <a:rPr kumimoji="1" lang="zh-CN" altLang="en-US" smtClean="0">
                <a:latin typeface="+mn-ea"/>
              </a:rPr>
              <a:t>希</a:t>
            </a:r>
            <a:r>
              <a:rPr kumimoji="1" lang="zh-CN" altLang="en-US">
                <a:latin typeface="+mn-ea"/>
              </a:rPr>
              <a:t>尔排序是把记录按下标的一定增量分组，对每组使用直接插入排序算法排序；随着增量逐渐减少，每组包含的关键词越来越多，当增量减至</a:t>
            </a:r>
            <a:r>
              <a:rPr kumimoji="1" lang="en-US" altLang="zh-CN">
                <a:latin typeface="+mn-ea"/>
              </a:rPr>
              <a:t>1</a:t>
            </a:r>
            <a:r>
              <a:rPr kumimoji="1" lang="zh-CN" altLang="en-US">
                <a:latin typeface="+mn-ea"/>
              </a:rPr>
              <a:t>时，整个文件恰被分成一组，算法便终止</a:t>
            </a:r>
            <a:endParaRPr kumimoji="1" lang="en-US" altLang="zh-CN" smtClean="0">
              <a:latin typeface="+mn-ea"/>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lang="zh-CN" altLang="en-US" sz="2000" b="1" smtClean="0">
                <a:solidFill>
                  <a:srgbClr val="0070C0"/>
                </a:solidFill>
              </a:rPr>
              <a:t>希尔排序法</a:t>
            </a:r>
            <a:br>
              <a:rPr lang="en-US" altLang="zh-CN" sz="2000" b="1" smtClean="0">
                <a:solidFill>
                  <a:srgbClr val="0070C0"/>
                </a:solidFill>
              </a:rPr>
            </a:br>
            <a:r>
              <a:rPr lang="zh-CN" altLang="en-US" sz="2000" b="1" smtClean="0">
                <a:solidFill>
                  <a:srgbClr val="0070C0"/>
                </a:solidFill>
              </a:rPr>
              <a:t>的示意图</a:t>
            </a:r>
            <a:endParaRPr lang="en-US" altLang="zh-CN" sz="2000" b="1">
              <a:solidFill>
                <a:srgbClr val="0070C0"/>
              </a:solidFill>
            </a:endParaRPr>
          </a:p>
          <a:p>
            <a:pPr>
              <a:spcBef>
                <a:spcPct val="0"/>
              </a:spcBef>
            </a:pPr>
            <a:endParaRPr kumimoji="1" lang="en-US" altLang="zh-CN" smtClean="0">
              <a:latin typeface="+mn-ea"/>
            </a:endParaRPr>
          </a:p>
        </p:txBody>
      </p:sp>
      <p:pic>
        <p:nvPicPr>
          <p:cNvPr id="747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4072" y="-32667"/>
            <a:ext cx="6924877" cy="564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58869" y="5112543"/>
          <a:ext cx="429866" cy="370346"/>
        </p:xfrm>
        <a:graphic>
          <a:graphicData uri="http://schemas.openxmlformats.org/presentationml/2006/ole">
            <mc:AlternateContent xmlns:mc="http://schemas.openxmlformats.org/markup-compatibility/2006">
              <mc:Choice xmlns:v="urn:schemas-microsoft-com:vml" Requires="v">
                <p:oleObj spid="_x0000_s74875" name="包装程序外壳对象" showAsIcon="1" r:id="rId2" imgW="609600" imgH="523875" progId="Package">
                  <p:embed/>
                </p:oleObj>
              </mc:Choice>
              <mc:Fallback>
                <p:oleObj name="包装程序外壳对象" showAsIcon="1" r:id="rId2" imgW="609600" imgH="523875" progId="Package">
                  <p:embed/>
                  <p:pic>
                    <p:nvPicPr>
                      <p:cNvPr id="0" name="图片 74874"/>
                      <p:cNvPicPr/>
                      <p:nvPr/>
                    </p:nvPicPr>
                    <p:blipFill>
                      <a:blip r:embed="rId3"/>
                      <a:stretch>
                        <a:fillRect/>
                      </a:stretch>
                    </p:blipFill>
                    <p:spPr>
                      <a:xfrm>
                        <a:off x="8658869" y="5112543"/>
                        <a:ext cx="429866" cy="37034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lang="zh-CN" altLang="en-US" sz="2000" b="1" smtClean="0">
                <a:solidFill>
                  <a:srgbClr val="0070C0"/>
                </a:solidFill>
              </a:rPr>
              <a:t>希尔排序法的示意图</a:t>
            </a:r>
            <a:endParaRPr lang="en-US" altLang="zh-CN" sz="2000" b="1">
              <a:solidFill>
                <a:srgbClr val="0070C0"/>
              </a:solidFill>
            </a:endParaRPr>
          </a:p>
          <a:p>
            <a:pPr>
              <a:spcBef>
                <a:spcPct val="0"/>
              </a:spcBef>
            </a:pPr>
            <a:endParaRPr kumimoji="1" lang="en-US" altLang="zh-CN" smtClean="0">
              <a:latin typeface="+mn-ea"/>
            </a:endParaRPr>
          </a:p>
        </p:txBody>
      </p:sp>
      <p:pic>
        <p:nvPicPr>
          <p:cNvPr id="757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065282"/>
            <a:ext cx="63627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86661" y="2869199"/>
          <a:ext cx="504056" cy="434264"/>
        </p:xfrm>
        <a:graphic>
          <a:graphicData uri="http://schemas.openxmlformats.org/presentationml/2006/ole">
            <mc:AlternateContent xmlns:mc="http://schemas.openxmlformats.org/markup-compatibility/2006">
              <mc:Choice xmlns:v="urn:schemas-microsoft-com:vml" Requires="v">
                <p:oleObj spid="_x0000_s75900" name="包装程序外壳对象" showAsIcon="1" r:id="rId2" imgW="609600" imgH="523875" progId="Package">
                  <p:embed/>
                </p:oleObj>
              </mc:Choice>
              <mc:Fallback>
                <p:oleObj name="包装程序外壳对象" showAsIcon="1" r:id="rId2" imgW="609600" imgH="523875" progId="Package">
                  <p:embed/>
                  <p:pic>
                    <p:nvPicPr>
                      <p:cNvPr id="0" name="图片 75899"/>
                      <p:cNvPicPr/>
                      <p:nvPr/>
                    </p:nvPicPr>
                    <p:blipFill>
                      <a:blip r:embed="rId3"/>
                      <a:stretch>
                        <a:fillRect/>
                      </a:stretch>
                    </p:blipFill>
                    <p:spPr>
                      <a:xfrm>
                        <a:off x="6786661" y="2869199"/>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70170</Words>
  <Application>WPS 演示</Application>
  <PresentationFormat>自定义</PresentationFormat>
  <Paragraphs>5644</Paragraphs>
  <Slides>256</Slides>
  <Notes>254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137</vt:i4>
      </vt:variant>
      <vt:variant>
        <vt:lpstr>幻灯片标题</vt:lpstr>
      </vt:variant>
      <vt:variant>
        <vt:i4>256</vt:i4>
      </vt:variant>
    </vt:vector>
  </HeadingPairs>
  <TitlesOfParts>
    <vt:vector size="407" baseType="lpstr">
      <vt:lpstr>Arial</vt:lpstr>
      <vt:lpstr>宋体</vt:lpstr>
      <vt:lpstr>Wingdings</vt:lpstr>
      <vt:lpstr>华文新魏</vt:lpstr>
      <vt:lpstr>微软雅黑</vt:lpstr>
      <vt:lpstr>Arial Unicode MS</vt:lpstr>
      <vt:lpstr>Calibri</vt:lpstr>
      <vt:lpstr>Times New Roman</vt:lpstr>
      <vt:lpstr>Arial</vt:lpstr>
      <vt:lpstr>楷体_GB2312</vt:lpstr>
      <vt:lpstr>新宋体</vt:lpstr>
      <vt:lpstr>等线</vt:lpstr>
      <vt:lpstr>华文细黑</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Equation.3</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一叶页</cp:lastModifiedBy>
  <cp:revision>2516</cp:revision>
  <dcterms:created xsi:type="dcterms:W3CDTF">2013-03-04T07:19:00Z</dcterms:created>
  <dcterms:modified xsi:type="dcterms:W3CDTF">2019-08-10T05:35:55Z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2052-11.1.0.8952</vt:lpwstr>
  </property>
</Properties>
</file>